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M SAMI" initials="S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584" autoAdjust="0"/>
  </p:normalViewPr>
  <p:slideViewPr>
    <p:cSldViewPr>
      <p:cViewPr varScale="1">
        <p:scale>
          <a:sx n="57" d="100"/>
          <a:sy n="57" d="100"/>
        </p:scale>
        <p:origin x="126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DADE0-03CB-40FD-8D2F-C5C526E1B2B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09E43C-47C9-4CD9-881F-82A8C3824930}">
      <dgm:prSet phldrT="[Text]" custT="1"/>
      <dgm:spPr/>
      <dgm:t>
        <a:bodyPr/>
        <a:lstStyle/>
        <a:p>
          <a:r>
            <a:rPr lang="en-US" sz="2000" dirty="0" err="1" smtClean="0"/>
            <a:t>স্বাস্থ্যগত</a:t>
          </a:r>
          <a:r>
            <a:rPr lang="en-US" sz="2000" dirty="0" smtClean="0"/>
            <a:t> </a:t>
          </a:r>
          <a:r>
            <a:rPr lang="en-US" sz="2400" dirty="0" err="1" smtClean="0"/>
            <a:t>সমস্যা</a:t>
          </a:r>
          <a:endParaRPr lang="en-US" sz="2400" dirty="0"/>
        </a:p>
      </dgm:t>
    </dgm:pt>
    <dgm:pt modelId="{AF4D5522-074D-4D2A-AB4C-4899359DF020}" type="parTrans" cxnId="{B6F1AF5E-3EC9-4FB9-AACB-24EC14EE686D}">
      <dgm:prSet/>
      <dgm:spPr/>
      <dgm:t>
        <a:bodyPr/>
        <a:lstStyle/>
        <a:p>
          <a:endParaRPr lang="en-US"/>
        </a:p>
      </dgm:t>
    </dgm:pt>
    <dgm:pt modelId="{2791830F-3B55-4B26-B1AC-174FB79084F6}" type="sibTrans" cxnId="{B6F1AF5E-3EC9-4FB9-AACB-24EC14EE686D}">
      <dgm:prSet/>
      <dgm:spPr/>
      <dgm:t>
        <a:bodyPr/>
        <a:lstStyle/>
        <a:p>
          <a:endParaRPr lang="en-US"/>
        </a:p>
      </dgm:t>
    </dgm:pt>
    <dgm:pt modelId="{81B2B125-512D-464B-A92E-F81DB158A4E9}">
      <dgm:prSet phldrT="[Text]" custT="1"/>
      <dgm:spPr/>
      <dgm:t>
        <a:bodyPr/>
        <a:lstStyle/>
        <a:p>
          <a:r>
            <a:rPr lang="en-US" sz="2000" dirty="0" err="1" smtClean="0"/>
            <a:t>শিক্ষাগত</a:t>
          </a:r>
          <a:r>
            <a:rPr lang="en-US" sz="2000" dirty="0" smtClean="0"/>
            <a:t> </a:t>
          </a:r>
          <a:r>
            <a:rPr lang="en-US" sz="2000" dirty="0" err="1" smtClean="0"/>
            <a:t>সমস্যা</a:t>
          </a:r>
          <a:endParaRPr lang="en-US" sz="2000" dirty="0"/>
        </a:p>
      </dgm:t>
    </dgm:pt>
    <dgm:pt modelId="{1F3E7422-7B11-40FB-86A4-2326264834DF}" type="parTrans" cxnId="{06AD47C6-1C78-4A32-BA76-4E6E856C2415}">
      <dgm:prSet/>
      <dgm:spPr/>
      <dgm:t>
        <a:bodyPr/>
        <a:lstStyle/>
        <a:p>
          <a:endParaRPr lang="en-US"/>
        </a:p>
      </dgm:t>
    </dgm:pt>
    <dgm:pt modelId="{F735B204-9C00-4DCB-B88C-4B681FA8ED7E}" type="sibTrans" cxnId="{06AD47C6-1C78-4A32-BA76-4E6E856C2415}">
      <dgm:prSet/>
      <dgm:spPr/>
      <dgm:t>
        <a:bodyPr/>
        <a:lstStyle/>
        <a:p>
          <a:endParaRPr lang="en-US"/>
        </a:p>
      </dgm:t>
    </dgm:pt>
    <dgm:pt modelId="{F3D0C4E1-470F-4D40-9EE9-6000D08F4EC5}">
      <dgm:prSet phldrT="[Text]" custT="1"/>
      <dgm:spPr/>
      <dgm:t>
        <a:bodyPr/>
        <a:lstStyle/>
        <a:p>
          <a:r>
            <a:rPr lang="en-US" sz="1800" dirty="0" err="1" smtClean="0"/>
            <a:t>পারিবারিক</a:t>
          </a:r>
          <a:r>
            <a:rPr lang="en-US" sz="1800" dirty="0" smtClean="0"/>
            <a:t> </a:t>
          </a:r>
          <a:r>
            <a:rPr lang="en-US" sz="1800" dirty="0" err="1" smtClean="0"/>
            <a:t>সমস্যা</a:t>
          </a:r>
          <a:endParaRPr lang="en-US" sz="1800" dirty="0"/>
        </a:p>
      </dgm:t>
    </dgm:pt>
    <dgm:pt modelId="{648A2D5B-EA2D-480C-BFCA-2BF30F4F53B9}" type="parTrans" cxnId="{3D4A0509-C024-4AD4-93CC-92AAAA043F6D}">
      <dgm:prSet/>
      <dgm:spPr/>
      <dgm:t>
        <a:bodyPr/>
        <a:lstStyle/>
        <a:p>
          <a:endParaRPr lang="en-US"/>
        </a:p>
      </dgm:t>
    </dgm:pt>
    <dgm:pt modelId="{F05F6E1D-C83D-465F-92AF-97640903FBC7}" type="sibTrans" cxnId="{3D4A0509-C024-4AD4-93CC-92AAAA043F6D}">
      <dgm:prSet/>
      <dgm:spPr/>
      <dgm:t>
        <a:bodyPr/>
        <a:lstStyle/>
        <a:p>
          <a:endParaRPr lang="en-US"/>
        </a:p>
      </dgm:t>
    </dgm:pt>
    <dgm:pt modelId="{EC00181B-D899-4D50-AEF0-21617D781815}">
      <dgm:prSet phldrT="[Text]" custT="1"/>
      <dgm:spPr/>
      <dgm:t>
        <a:bodyPr/>
        <a:lstStyle/>
        <a:p>
          <a:r>
            <a:rPr lang="en-US" sz="2400" dirty="0" err="1" smtClean="0"/>
            <a:t>আর্থিক</a:t>
          </a:r>
          <a:r>
            <a:rPr lang="en-US" sz="2400" dirty="0" smtClean="0"/>
            <a:t> </a:t>
          </a:r>
          <a:r>
            <a:rPr lang="en-US" sz="2400" dirty="0" err="1" smtClean="0"/>
            <a:t>সমস্যা</a:t>
          </a:r>
          <a:endParaRPr lang="en-US" sz="2400" dirty="0"/>
        </a:p>
      </dgm:t>
    </dgm:pt>
    <dgm:pt modelId="{200AF4A1-AF60-4003-ACFF-517106493EAD}" type="parTrans" cxnId="{0B29CCFD-C308-4282-BC19-7C19473CCF16}">
      <dgm:prSet/>
      <dgm:spPr/>
      <dgm:t>
        <a:bodyPr/>
        <a:lstStyle/>
        <a:p>
          <a:endParaRPr lang="en-US"/>
        </a:p>
      </dgm:t>
    </dgm:pt>
    <dgm:pt modelId="{4ACB3A0D-B3D6-4F4B-8FE4-C377AFDD0645}" type="sibTrans" cxnId="{0B29CCFD-C308-4282-BC19-7C19473CCF16}">
      <dgm:prSet/>
      <dgm:spPr/>
      <dgm:t>
        <a:bodyPr/>
        <a:lstStyle/>
        <a:p>
          <a:endParaRPr lang="en-US"/>
        </a:p>
      </dgm:t>
    </dgm:pt>
    <dgm:pt modelId="{8D1B36B0-83A9-45B8-B797-2DB3D3A54AB4}">
      <dgm:prSet phldrT="[Text]" custT="1"/>
      <dgm:spPr/>
      <dgm:t>
        <a:bodyPr/>
        <a:lstStyle/>
        <a:p>
          <a:r>
            <a:rPr lang="en-US" sz="2000" dirty="0" err="1" smtClean="0"/>
            <a:t>মানসিক</a:t>
          </a:r>
          <a:r>
            <a:rPr lang="en-US" sz="2000" dirty="0" smtClean="0"/>
            <a:t> </a:t>
          </a:r>
          <a:r>
            <a:rPr lang="en-US" sz="2400" dirty="0" err="1" smtClean="0"/>
            <a:t>সমস্যা</a:t>
          </a:r>
          <a:endParaRPr lang="en-US" sz="2400" dirty="0"/>
        </a:p>
      </dgm:t>
    </dgm:pt>
    <dgm:pt modelId="{FF5E791B-4249-4BA6-9EFF-F02B42028892}" type="parTrans" cxnId="{7CE08C3C-991D-4889-BAAB-7BA03F4F6221}">
      <dgm:prSet/>
      <dgm:spPr/>
      <dgm:t>
        <a:bodyPr/>
        <a:lstStyle/>
        <a:p>
          <a:endParaRPr lang="en-US"/>
        </a:p>
      </dgm:t>
    </dgm:pt>
    <dgm:pt modelId="{B26A36F3-DEAD-452F-9F7A-AAA2B15C2CDB}" type="sibTrans" cxnId="{7CE08C3C-991D-4889-BAAB-7BA03F4F6221}">
      <dgm:prSet/>
      <dgm:spPr/>
      <dgm:t>
        <a:bodyPr/>
        <a:lstStyle/>
        <a:p>
          <a:endParaRPr lang="en-US"/>
        </a:p>
      </dgm:t>
    </dgm:pt>
    <dgm:pt modelId="{A6B38666-DD3E-436B-86E4-BC200382E774}" type="pres">
      <dgm:prSet presAssocID="{353DADE0-03CB-40FD-8D2F-C5C526E1B2B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32E5E3-BB15-49D3-8FDB-D2556690CCC9}" type="pres">
      <dgm:prSet presAssocID="{2109E43C-47C9-4CD9-881F-82A8C3824930}" presName="node" presStyleLbl="node1" presStyleIdx="0" presStyleCnt="5" custRadScaleRad="101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BD9FC-DA6B-4E5E-9B20-26F3032A0B5D}" type="pres">
      <dgm:prSet presAssocID="{2791830F-3B55-4B26-B1AC-174FB79084F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7513447-B01F-4759-911A-0E7D98257820}" type="pres">
      <dgm:prSet presAssocID="{2791830F-3B55-4B26-B1AC-174FB79084F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F9985E3-7EB8-4467-B27D-35D0AC1ACFE0}" type="pres">
      <dgm:prSet presAssocID="{81B2B125-512D-464B-A92E-F81DB158A4E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DA4AB-BACA-4921-A1AD-5B1C5CB795AB}" type="pres">
      <dgm:prSet presAssocID="{F735B204-9C00-4DCB-B88C-4B681FA8ED7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9D0E0BC-8A4F-42B3-8300-AE3A6CDFCB2A}" type="pres">
      <dgm:prSet presAssocID="{F735B204-9C00-4DCB-B88C-4B681FA8ED7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4764180-7C89-401B-8C8A-F3528D666323}" type="pres">
      <dgm:prSet presAssocID="{F3D0C4E1-470F-4D40-9EE9-6000D08F4EC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70526-D10D-437F-AA64-0E3B8B8F4E04}" type="pres">
      <dgm:prSet presAssocID="{F05F6E1D-C83D-465F-92AF-97640903FBC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608BED1-B20E-47C6-8817-33299C0BA36B}" type="pres">
      <dgm:prSet presAssocID="{F05F6E1D-C83D-465F-92AF-97640903FBC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DAD0B3E-3DCC-4A73-BCEC-C7802D5404E1}" type="pres">
      <dgm:prSet presAssocID="{EC00181B-D899-4D50-AEF0-21617D7818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80E01-5661-44BB-8FA7-A94C92D95F02}" type="pres">
      <dgm:prSet presAssocID="{4ACB3A0D-B3D6-4F4B-8FE4-C377AFDD064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9FD354A-4B48-46BF-879E-A0E213823C1A}" type="pres">
      <dgm:prSet presAssocID="{4ACB3A0D-B3D6-4F4B-8FE4-C377AFDD064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834A995-5634-40FE-B8D6-68C94A84492E}" type="pres">
      <dgm:prSet presAssocID="{8D1B36B0-83A9-45B8-B797-2DB3D3A54AB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12DEA-6A25-449D-9447-A778D481F974}" type="pres">
      <dgm:prSet presAssocID="{B26A36F3-DEAD-452F-9F7A-AAA2B15C2CD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84D9F24-01AE-4994-87DD-D57951212E00}" type="pres">
      <dgm:prSet presAssocID="{B26A36F3-DEAD-452F-9F7A-AAA2B15C2CDB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5C3987C-7D79-4C59-80FB-9F2E402F6103}" type="presOf" srcId="{EC00181B-D899-4D50-AEF0-21617D781815}" destId="{CDAD0B3E-3DCC-4A73-BCEC-C7802D5404E1}" srcOrd="0" destOrd="0" presId="urn:microsoft.com/office/officeart/2005/8/layout/cycle2"/>
    <dgm:cxn modelId="{0B29CCFD-C308-4282-BC19-7C19473CCF16}" srcId="{353DADE0-03CB-40FD-8D2F-C5C526E1B2B2}" destId="{EC00181B-D899-4D50-AEF0-21617D781815}" srcOrd="3" destOrd="0" parTransId="{200AF4A1-AF60-4003-ACFF-517106493EAD}" sibTransId="{4ACB3A0D-B3D6-4F4B-8FE4-C377AFDD0645}"/>
    <dgm:cxn modelId="{8130DF07-0BC6-4B24-A398-56836151705C}" type="presOf" srcId="{F735B204-9C00-4DCB-B88C-4B681FA8ED7E}" destId="{09D0E0BC-8A4F-42B3-8300-AE3A6CDFCB2A}" srcOrd="1" destOrd="0" presId="urn:microsoft.com/office/officeart/2005/8/layout/cycle2"/>
    <dgm:cxn modelId="{62A036DC-EA28-4550-B620-5F0BD855EF8B}" type="presOf" srcId="{B26A36F3-DEAD-452F-9F7A-AAA2B15C2CDB}" destId="{F84D9F24-01AE-4994-87DD-D57951212E00}" srcOrd="1" destOrd="0" presId="urn:microsoft.com/office/officeart/2005/8/layout/cycle2"/>
    <dgm:cxn modelId="{06AD47C6-1C78-4A32-BA76-4E6E856C2415}" srcId="{353DADE0-03CB-40FD-8D2F-C5C526E1B2B2}" destId="{81B2B125-512D-464B-A92E-F81DB158A4E9}" srcOrd="1" destOrd="0" parTransId="{1F3E7422-7B11-40FB-86A4-2326264834DF}" sibTransId="{F735B204-9C00-4DCB-B88C-4B681FA8ED7E}"/>
    <dgm:cxn modelId="{B40BAC77-8155-442A-9649-A6B0EDC498BE}" type="presOf" srcId="{81B2B125-512D-464B-A92E-F81DB158A4E9}" destId="{DF9985E3-7EB8-4467-B27D-35D0AC1ACFE0}" srcOrd="0" destOrd="0" presId="urn:microsoft.com/office/officeart/2005/8/layout/cycle2"/>
    <dgm:cxn modelId="{700A6E39-8B81-45F2-A53A-40947C3AF4AE}" type="presOf" srcId="{F3D0C4E1-470F-4D40-9EE9-6000D08F4EC5}" destId="{94764180-7C89-401B-8C8A-F3528D666323}" srcOrd="0" destOrd="0" presId="urn:microsoft.com/office/officeart/2005/8/layout/cycle2"/>
    <dgm:cxn modelId="{D01D5D72-D750-461C-909A-57EB1A1A768A}" type="presOf" srcId="{2791830F-3B55-4B26-B1AC-174FB79084F6}" destId="{95EBD9FC-DA6B-4E5E-9B20-26F3032A0B5D}" srcOrd="0" destOrd="0" presId="urn:microsoft.com/office/officeart/2005/8/layout/cycle2"/>
    <dgm:cxn modelId="{C467DD16-4CD0-49BC-941B-255AA8FA0434}" type="presOf" srcId="{353DADE0-03CB-40FD-8D2F-C5C526E1B2B2}" destId="{A6B38666-DD3E-436B-86E4-BC200382E774}" srcOrd="0" destOrd="0" presId="urn:microsoft.com/office/officeart/2005/8/layout/cycle2"/>
    <dgm:cxn modelId="{FB426242-B9CA-4453-96EE-4BEEBB39FC7A}" type="presOf" srcId="{4ACB3A0D-B3D6-4F4B-8FE4-C377AFDD0645}" destId="{89FD354A-4B48-46BF-879E-A0E213823C1A}" srcOrd="1" destOrd="0" presId="urn:microsoft.com/office/officeart/2005/8/layout/cycle2"/>
    <dgm:cxn modelId="{88869533-9C24-42D2-AF2C-6E7AEF6AA55F}" type="presOf" srcId="{B26A36F3-DEAD-452F-9F7A-AAA2B15C2CDB}" destId="{53812DEA-6A25-449D-9447-A778D481F974}" srcOrd="0" destOrd="0" presId="urn:microsoft.com/office/officeart/2005/8/layout/cycle2"/>
    <dgm:cxn modelId="{54A44E6A-DAE4-4D5A-87AE-2A417515EC5F}" type="presOf" srcId="{F05F6E1D-C83D-465F-92AF-97640903FBC7}" destId="{D1B70526-D10D-437F-AA64-0E3B8B8F4E04}" srcOrd="0" destOrd="0" presId="urn:microsoft.com/office/officeart/2005/8/layout/cycle2"/>
    <dgm:cxn modelId="{AE3DE2F5-8024-4653-BF35-E7E907055177}" type="presOf" srcId="{F735B204-9C00-4DCB-B88C-4B681FA8ED7E}" destId="{F85DA4AB-BACA-4921-A1AD-5B1C5CB795AB}" srcOrd="0" destOrd="0" presId="urn:microsoft.com/office/officeart/2005/8/layout/cycle2"/>
    <dgm:cxn modelId="{3D4A0509-C024-4AD4-93CC-92AAAA043F6D}" srcId="{353DADE0-03CB-40FD-8D2F-C5C526E1B2B2}" destId="{F3D0C4E1-470F-4D40-9EE9-6000D08F4EC5}" srcOrd="2" destOrd="0" parTransId="{648A2D5B-EA2D-480C-BFCA-2BF30F4F53B9}" sibTransId="{F05F6E1D-C83D-465F-92AF-97640903FBC7}"/>
    <dgm:cxn modelId="{C05ABAF1-DDC8-48BB-836F-06A7DAF3F6E0}" type="presOf" srcId="{2109E43C-47C9-4CD9-881F-82A8C3824930}" destId="{E332E5E3-BB15-49D3-8FDB-D2556690CCC9}" srcOrd="0" destOrd="0" presId="urn:microsoft.com/office/officeart/2005/8/layout/cycle2"/>
    <dgm:cxn modelId="{B6F1AF5E-3EC9-4FB9-AACB-24EC14EE686D}" srcId="{353DADE0-03CB-40FD-8D2F-C5C526E1B2B2}" destId="{2109E43C-47C9-4CD9-881F-82A8C3824930}" srcOrd="0" destOrd="0" parTransId="{AF4D5522-074D-4D2A-AB4C-4899359DF020}" sibTransId="{2791830F-3B55-4B26-B1AC-174FB79084F6}"/>
    <dgm:cxn modelId="{7CE08C3C-991D-4889-BAAB-7BA03F4F6221}" srcId="{353DADE0-03CB-40FD-8D2F-C5C526E1B2B2}" destId="{8D1B36B0-83A9-45B8-B797-2DB3D3A54AB4}" srcOrd="4" destOrd="0" parTransId="{FF5E791B-4249-4BA6-9EFF-F02B42028892}" sibTransId="{B26A36F3-DEAD-452F-9F7A-AAA2B15C2CDB}"/>
    <dgm:cxn modelId="{A40C99E3-AF8F-4C5A-9477-6F942AEB7407}" type="presOf" srcId="{2791830F-3B55-4B26-B1AC-174FB79084F6}" destId="{C7513447-B01F-4759-911A-0E7D98257820}" srcOrd="1" destOrd="0" presId="urn:microsoft.com/office/officeart/2005/8/layout/cycle2"/>
    <dgm:cxn modelId="{20C5FE8D-B26A-4851-B278-D5F559B5022A}" type="presOf" srcId="{4ACB3A0D-B3D6-4F4B-8FE4-C377AFDD0645}" destId="{5A480E01-5661-44BB-8FA7-A94C92D95F02}" srcOrd="0" destOrd="0" presId="urn:microsoft.com/office/officeart/2005/8/layout/cycle2"/>
    <dgm:cxn modelId="{CD0221BC-79F3-4506-8BF8-DA3EDB42FDED}" type="presOf" srcId="{F05F6E1D-C83D-465F-92AF-97640903FBC7}" destId="{6608BED1-B20E-47C6-8817-33299C0BA36B}" srcOrd="1" destOrd="0" presId="urn:microsoft.com/office/officeart/2005/8/layout/cycle2"/>
    <dgm:cxn modelId="{7A31A8D2-267B-4A20-9964-6C413BCD5491}" type="presOf" srcId="{8D1B36B0-83A9-45B8-B797-2DB3D3A54AB4}" destId="{9834A995-5634-40FE-B8D6-68C94A84492E}" srcOrd="0" destOrd="0" presId="urn:microsoft.com/office/officeart/2005/8/layout/cycle2"/>
    <dgm:cxn modelId="{0BC5E6E9-C4CC-4218-91A8-950CE76A1C59}" type="presParOf" srcId="{A6B38666-DD3E-436B-86E4-BC200382E774}" destId="{E332E5E3-BB15-49D3-8FDB-D2556690CCC9}" srcOrd="0" destOrd="0" presId="urn:microsoft.com/office/officeart/2005/8/layout/cycle2"/>
    <dgm:cxn modelId="{E100DF6B-FBF1-4F7C-A963-8459E37A4206}" type="presParOf" srcId="{A6B38666-DD3E-436B-86E4-BC200382E774}" destId="{95EBD9FC-DA6B-4E5E-9B20-26F3032A0B5D}" srcOrd="1" destOrd="0" presId="urn:microsoft.com/office/officeart/2005/8/layout/cycle2"/>
    <dgm:cxn modelId="{520CD558-A834-49B5-92A9-F0226E929A09}" type="presParOf" srcId="{95EBD9FC-DA6B-4E5E-9B20-26F3032A0B5D}" destId="{C7513447-B01F-4759-911A-0E7D98257820}" srcOrd="0" destOrd="0" presId="urn:microsoft.com/office/officeart/2005/8/layout/cycle2"/>
    <dgm:cxn modelId="{CDC11217-95A5-41B7-B4E9-6E88FA96994B}" type="presParOf" srcId="{A6B38666-DD3E-436B-86E4-BC200382E774}" destId="{DF9985E3-7EB8-4467-B27D-35D0AC1ACFE0}" srcOrd="2" destOrd="0" presId="urn:microsoft.com/office/officeart/2005/8/layout/cycle2"/>
    <dgm:cxn modelId="{A447C570-CA47-4F13-96D6-66EE6E277AC3}" type="presParOf" srcId="{A6B38666-DD3E-436B-86E4-BC200382E774}" destId="{F85DA4AB-BACA-4921-A1AD-5B1C5CB795AB}" srcOrd="3" destOrd="0" presId="urn:microsoft.com/office/officeart/2005/8/layout/cycle2"/>
    <dgm:cxn modelId="{BD39D15E-EC02-4C45-8F9D-48367D7CAA3A}" type="presParOf" srcId="{F85DA4AB-BACA-4921-A1AD-5B1C5CB795AB}" destId="{09D0E0BC-8A4F-42B3-8300-AE3A6CDFCB2A}" srcOrd="0" destOrd="0" presId="urn:microsoft.com/office/officeart/2005/8/layout/cycle2"/>
    <dgm:cxn modelId="{BEAA7C27-91C6-4A1D-8DE9-BC0B6FC47506}" type="presParOf" srcId="{A6B38666-DD3E-436B-86E4-BC200382E774}" destId="{94764180-7C89-401B-8C8A-F3528D666323}" srcOrd="4" destOrd="0" presId="urn:microsoft.com/office/officeart/2005/8/layout/cycle2"/>
    <dgm:cxn modelId="{3751A9BC-90BE-4492-ADEB-CA6FA841362E}" type="presParOf" srcId="{A6B38666-DD3E-436B-86E4-BC200382E774}" destId="{D1B70526-D10D-437F-AA64-0E3B8B8F4E04}" srcOrd="5" destOrd="0" presId="urn:microsoft.com/office/officeart/2005/8/layout/cycle2"/>
    <dgm:cxn modelId="{A4D89C5E-A20C-4AAD-A1E9-B4924CA853D8}" type="presParOf" srcId="{D1B70526-D10D-437F-AA64-0E3B8B8F4E04}" destId="{6608BED1-B20E-47C6-8817-33299C0BA36B}" srcOrd="0" destOrd="0" presId="urn:microsoft.com/office/officeart/2005/8/layout/cycle2"/>
    <dgm:cxn modelId="{5E7E2575-E8BB-4BDE-85D1-C5DA4A5FC67C}" type="presParOf" srcId="{A6B38666-DD3E-436B-86E4-BC200382E774}" destId="{CDAD0B3E-3DCC-4A73-BCEC-C7802D5404E1}" srcOrd="6" destOrd="0" presId="urn:microsoft.com/office/officeart/2005/8/layout/cycle2"/>
    <dgm:cxn modelId="{3C912B03-16BB-454C-BA64-66D75BB41161}" type="presParOf" srcId="{A6B38666-DD3E-436B-86E4-BC200382E774}" destId="{5A480E01-5661-44BB-8FA7-A94C92D95F02}" srcOrd="7" destOrd="0" presId="urn:microsoft.com/office/officeart/2005/8/layout/cycle2"/>
    <dgm:cxn modelId="{A643B1C5-973D-4435-A6A7-254346343496}" type="presParOf" srcId="{5A480E01-5661-44BB-8FA7-A94C92D95F02}" destId="{89FD354A-4B48-46BF-879E-A0E213823C1A}" srcOrd="0" destOrd="0" presId="urn:microsoft.com/office/officeart/2005/8/layout/cycle2"/>
    <dgm:cxn modelId="{68F577FA-112B-472B-9EBF-D2C26DC33669}" type="presParOf" srcId="{A6B38666-DD3E-436B-86E4-BC200382E774}" destId="{9834A995-5634-40FE-B8D6-68C94A84492E}" srcOrd="8" destOrd="0" presId="urn:microsoft.com/office/officeart/2005/8/layout/cycle2"/>
    <dgm:cxn modelId="{8997796B-D398-4D1D-8781-88F4E61D40C5}" type="presParOf" srcId="{A6B38666-DD3E-436B-86E4-BC200382E774}" destId="{53812DEA-6A25-449D-9447-A778D481F974}" srcOrd="9" destOrd="0" presId="urn:microsoft.com/office/officeart/2005/8/layout/cycle2"/>
    <dgm:cxn modelId="{832F71F1-E4B4-4EBB-AEAF-9665B11D6059}" type="presParOf" srcId="{53812DEA-6A25-449D-9447-A778D481F974}" destId="{F84D9F24-01AE-4994-87DD-D57951212E0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2E5E3-BB15-49D3-8FDB-D2556690CCC9}">
      <dsp:nvSpPr>
        <dsp:cNvPr id="0" name=""/>
        <dsp:cNvSpPr/>
      </dsp:nvSpPr>
      <dsp:spPr>
        <a:xfrm>
          <a:off x="2470279" y="0"/>
          <a:ext cx="1441191" cy="1441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স্বাস্থ্যগত</a:t>
          </a:r>
          <a:r>
            <a:rPr lang="en-US" sz="2000" kern="1200" dirty="0" smtClean="0"/>
            <a:t> </a:t>
          </a:r>
          <a:r>
            <a:rPr lang="en-US" sz="2400" kern="1200" dirty="0" err="1" smtClean="0"/>
            <a:t>সমস্যা</a:t>
          </a:r>
          <a:endParaRPr lang="en-US" sz="2400" kern="1200" dirty="0"/>
        </a:p>
      </dsp:txBody>
      <dsp:txXfrm>
        <a:off x="2681337" y="211058"/>
        <a:ext cx="1019075" cy="1019075"/>
      </dsp:txXfrm>
    </dsp:sp>
    <dsp:sp modelId="{95EBD9FC-DA6B-4E5E-9B20-26F3032A0B5D}">
      <dsp:nvSpPr>
        <dsp:cNvPr id="0" name=""/>
        <dsp:cNvSpPr/>
      </dsp:nvSpPr>
      <dsp:spPr>
        <a:xfrm rot="2163122">
          <a:off x="3865450" y="1108032"/>
          <a:ext cx="383534" cy="486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876468" y="1171454"/>
        <a:ext cx="268474" cy="291841"/>
      </dsp:txXfrm>
    </dsp:sp>
    <dsp:sp modelId="{DF9985E3-7EB8-4467-B27D-35D0AC1ACFE0}">
      <dsp:nvSpPr>
        <dsp:cNvPr id="0" name=""/>
        <dsp:cNvSpPr/>
      </dsp:nvSpPr>
      <dsp:spPr>
        <a:xfrm>
          <a:off x="4220516" y="1274051"/>
          <a:ext cx="1441191" cy="1441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শিক্ষাগত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সমস্যা</a:t>
          </a:r>
          <a:endParaRPr lang="en-US" sz="2000" kern="1200" dirty="0"/>
        </a:p>
      </dsp:txBody>
      <dsp:txXfrm>
        <a:off x="4431574" y="1485109"/>
        <a:ext cx="1019075" cy="1019075"/>
      </dsp:txXfrm>
    </dsp:sp>
    <dsp:sp modelId="{F85DA4AB-BACA-4921-A1AD-5B1C5CB795AB}">
      <dsp:nvSpPr>
        <dsp:cNvPr id="0" name=""/>
        <dsp:cNvSpPr/>
      </dsp:nvSpPr>
      <dsp:spPr>
        <a:xfrm rot="6480000">
          <a:off x="4418805" y="2769906"/>
          <a:ext cx="382777" cy="486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493964" y="2812580"/>
        <a:ext cx="267944" cy="291841"/>
      </dsp:txXfrm>
    </dsp:sp>
    <dsp:sp modelId="{94764180-7C89-401B-8C8A-F3528D666323}">
      <dsp:nvSpPr>
        <dsp:cNvPr id="0" name=""/>
        <dsp:cNvSpPr/>
      </dsp:nvSpPr>
      <dsp:spPr>
        <a:xfrm>
          <a:off x="3551985" y="3331578"/>
          <a:ext cx="1441191" cy="1441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পারিবারিক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সমস্যা</a:t>
          </a:r>
          <a:endParaRPr lang="en-US" sz="1800" kern="1200" dirty="0"/>
        </a:p>
      </dsp:txBody>
      <dsp:txXfrm>
        <a:off x="3763043" y="3542636"/>
        <a:ext cx="1019075" cy="1019075"/>
      </dsp:txXfrm>
    </dsp:sp>
    <dsp:sp modelId="{D1B70526-D10D-437F-AA64-0E3B8B8F4E04}">
      <dsp:nvSpPr>
        <dsp:cNvPr id="0" name=""/>
        <dsp:cNvSpPr/>
      </dsp:nvSpPr>
      <dsp:spPr>
        <a:xfrm rot="10800000">
          <a:off x="3010319" y="3808973"/>
          <a:ext cx="382777" cy="486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25152" y="3906253"/>
        <a:ext cx="267944" cy="291841"/>
      </dsp:txXfrm>
    </dsp:sp>
    <dsp:sp modelId="{CDAD0B3E-3DCC-4A73-BCEC-C7802D5404E1}">
      <dsp:nvSpPr>
        <dsp:cNvPr id="0" name=""/>
        <dsp:cNvSpPr/>
      </dsp:nvSpPr>
      <dsp:spPr>
        <a:xfrm>
          <a:off x="1388573" y="3331578"/>
          <a:ext cx="1441191" cy="1441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আর্থিক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সমস্যা</a:t>
          </a:r>
          <a:endParaRPr lang="en-US" sz="2400" kern="1200" dirty="0"/>
        </a:p>
      </dsp:txBody>
      <dsp:txXfrm>
        <a:off x="1599631" y="3542636"/>
        <a:ext cx="1019075" cy="1019075"/>
      </dsp:txXfrm>
    </dsp:sp>
    <dsp:sp modelId="{5A480E01-5661-44BB-8FA7-A94C92D95F02}">
      <dsp:nvSpPr>
        <dsp:cNvPr id="0" name=""/>
        <dsp:cNvSpPr/>
      </dsp:nvSpPr>
      <dsp:spPr>
        <a:xfrm rot="15120000">
          <a:off x="1586862" y="2790512"/>
          <a:ext cx="382777" cy="486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1662021" y="2942398"/>
        <a:ext cx="267944" cy="291841"/>
      </dsp:txXfrm>
    </dsp:sp>
    <dsp:sp modelId="{9834A995-5634-40FE-B8D6-68C94A84492E}">
      <dsp:nvSpPr>
        <dsp:cNvPr id="0" name=""/>
        <dsp:cNvSpPr/>
      </dsp:nvSpPr>
      <dsp:spPr>
        <a:xfrm>
          <a:off x="720042" y="1274051"/>
          <a:ext cx="1441191" cy="1441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মানসিক</a:t>
          </a:r>
          <a:r>
            <a:rPr lang="en-US" sz="2000" kern="1200" dirty="0" smtClean="0"/>
            <a:t> </a:t>
          </a:r>
          <a:r>
            <a:rPr lang="en-US" sz="2400" kern="1200" dirty="0" err="1" smtClean="0"/>
            <a:t>সমস্যা</a:t>
          </a:r>
          <a:endParaRPr lang="en-US" sz="2400" kern="1200" dirty="0"/>
        </a:p>
      </dsp:txBody>
      <dsp:txXfrm>
        <a:off x="931100" y="1485109"/>
        <a:ext cx="1019075" cy="1019075"/>
      </dsp:txXfrm>
    </dsp:sp>
    <dsp:sp modelId="{53812DEA-6A25-449D-9447-A778D481F974}">
      <dsp:nvSpPr>
        <dsp:cNvPr id="0" name=""/>
        <dsp:cNvSpPr/>
      </dsp:nvSpPr>
      <dsp:spPr>
        <a:xfrm rot="19436878">
          <a:off x="2115213" y="1120808"/>
          <a:ext cx="383534" cy="486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126231" y="1251946"/>
        <a:ext cx="268474" cy="291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668AC-FAE0-481D-A432-C1B28569F29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82466-0CD7-44B1-B51D-D30CFD6A3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6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82466-0CD7-44B1-B51D-D30CFD6A3D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3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82466-0CD7-44B1-B51D-D30CFD6A3D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0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9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0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9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4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5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5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A25BB-6FCD-42EA-8E6E-F6589936C91E}" type="datetimeFigureOut">
              <a:rPr lang="en-US" smtClean="0"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5D3A-98AB-46D3-B115-2CC82AD4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.M SAMI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0"/>
            <a:ext cx="450056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066800"/>
            <a:ext cx="5943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প্রিয়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শিক্ষার্থীদের</a:t>
            </a:r>
            <a:r>
              <a:rPr lang="en-US" sz="5400" dirty="0" smtClean="0"/>
              <a:t>  </a:t>
            </a:r>
            <a:r>
              <a:rPr lang="en-US" sz="6000" dirty="0" err="1" smtClean="0"/>
              <a:t>শুভেচ্ছা</a:t>
            </a:r>
            <a:r>
              <a:rPr lang="en-US" sz="6000" dirty="0"/>
              <a:t> </a:t>
            </a:r>
            <a:r>
              <a:rPr lang="en-US" sz="6000" dirty="0" err="1" smtClean="0"/>
              <a:t>জানাচ্ছি</a:t>
            </a:r>
            <a:r>
              <a:rPr lang="en-US" sz="60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38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590550"/>
            <a:ext cx="8382000" cy="571500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71700" y="666750"/>
            <a:ext cx="510540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অপরিণত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বয়সে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গর্ভধারণের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ঝুঁকি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52500" y="3600450"/>
            <a:ext cx="7810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# </a:t>
            </a:r>
            <a:r>
              <a:rPr lang="en-US" sz="2400" dirty="0" err="1" smtClean="0"/>
              <a:t>মা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হওয়ার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শারীরিক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পূর্ণতা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থাকেনা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# </a:t>
            </a:r>
            <a:r>
              <a:rPr lang="en-US" sz="2400" dirty="0" err="1" smtClean="0"/>
              <a:t>মানসিক</a:t>
            </a:r>
            <a:r>
              <a:rPr lang="en-US" sz="2400" dirty="0" smtClean="0"/>
              <a:t> ও </a:t>
            </a:r>
            <a:r>
              <a:rPr lang="en-US" sz="2400" dirty="0" err="1" smtClean="0"/>
              <a:t>শারীরিক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জটিলতায়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ভোগে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# </a:t>
            </a:r>
            <a:r>
              <a:rPr lang="en-US" sz="2400" dirty="0" err="1" smtClean="0"/>
              <a:t>মেয়েদেরে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শারীরিক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গঠন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সম্পূর্ণ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#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মেয়ের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সন্তান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ধারণ</a:t>
            </a:r>
            <a:r>
              <a:rPr lang="en-US" sz="2400" dirty="0" smtClean="0"/>
              <a:t> ও </a:t>
            </a:r>
            <a:r>
              <a:rPr lang="en-US" sz="2400" dirty="0" err="1" smtClean="0"/>
              <a:t>জন্মদান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সঠিক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ধারণা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থাকেনা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# </a:t>
            </a:r>
            <a:r>
              <a:rPr lang="en-US" sz="2400" dirty="0" err="1" smtClean="0"/>
              <a:t>শিশুর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জীবন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ঝুঁকিপূর্ণ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। </a:t>
            </a:r>
          </a:p>
          <a:p>
            <a:r>
              <a:rPr lang="en-US" sz="2400" dirty="0" smtClean="0"/>
              <a:t># </a:t>
            </a:r>
            <a:r>
              <a:rPr lang="en-US" sz="2400" dirty="0" err="1" smtClean="0"/>
              <a:t>মানসিক</a:t>
            </a:r>
            <a:r>
              <a:rPr lang="en-US" sz="2400" dirty="0" smtClean="0"/>
              <a:t> ও </a:t>
            </a:r>
            <a:r>
              <a:rPr lang="en-US" sz="2400" dirty="0" err="1" smtClean="0"/>
              <a:t>আর্থিক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ক্ষতিগ্রস্থ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</a:t>
            </a:r>
            <a:endParaRPr lang="en-US" sz="2400" dirty="0"/>
          </a:p>
        </p:txBody>
      </p:sp>
      <p:pic>
        <p:nvPicPr>
          <p:cNvPr id="6146" name="Picture 2" descr="C:\Users\S.M SAMI\Desktop\প্রজনন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7" y="2055019"/>
            <a:ext cx="1304925" cy="119300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.M SAMI\Desktop\প্রজনন\index৫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2" y="2009775"/>
            <a:ext cx="2200275" cy="12382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S.M SAMI\Desktop\প্রজনন\index২২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1" y="2057400"/>
            <a:ext cx="1789191" cy="119062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1027844"/>
              </p:ext>
            </p:extLst>
          </p:nvPr>
        </p:nvGraphicFramePr>
        <p:xfrm>
          <a:off x="1543050" y="1244600"/>
          <a:ext cx="638175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4305300" y="3219450"/>
            <a:ext cx="914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00300" y="609600"/>
            <a:ext cx="4876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অপরিণত</a:t>
            </a:r>
            <a:r>
              <a:rPr lang="en-US" sz="2400" dirty="0"/>
              <a:t> </a:t>
            </a:r>
            <a:r>
              <a:rPr lang="en-US" sz="2400" dirty="0" err="1"/>
              <a:t>বয়সে</a:t>
            </a:r>
            <a:r>
              <a:rPr lang="en-US" sz="2400" dirty="0"/>
              <a:t> </a:t>
            </a:r>
            <a:r>
              <a:rPr lang="en-US" sz="2400" dirty="0" err="1"/>
              <a:t>গর্ভধারণের</a:t>
            </a:r>
            <a:r>
              <a:rPr lang="en-US" sz="2400" dirty="0"/>
              <a:t> </a:t>
            </a:r>
            <a:r>
              <a:rPr lang="en-US" sz="2400" dirty="0" err="1" smtClean="0"/>
              <a:t>ফলাফল</a:t>
            </a:r>
            <a:endParaRPr lang="en-US" sz="2400" dirty="0"/>
          </a:p>
        </p:txBody>
      </p:sp>
      <p:pic>
        <p:nvPicPr>
          <p:cNvPr id="5122" name="Picture 2" descr="C:\Users\S.M SAMI\Desktop\প্রজনন\index৭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467100"/>
            <a:ext cx="723900" cy="58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37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09020"/>
            <a:ext cx="55626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এসো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ভিডিও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দেখি</a:t>
            </a:r>
            <a:r>
              <a:rPr lang="en-US" sz="2800" dirty="0" smtClean="0"/>
              <a:t> …..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514600" y="228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https://www.youtube.com/watch?v=vBoxTHD7l0M&amp;t=198s</a:t>
            </a:r>
          </a:p>
        </p:txBody>
      </p:sp>
    </p:spTree>
    <p:extLst>
      <p:ext uri="{BB962C8B-B14F-4D97-AF65-F5344CB8AC3E}">
        <p14:creationId xmlns:p14="http://schemas.microsoft.com/office/powerpoint/2010/main" val="41769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781048"/>
            <a:ext cx="579120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/>
              <a:t>প্রজনন</a:t>
            </a:r>
            <a:r>
              <a:rPr lang="en-US" sz="2800" dirty="0"/>
              <a:t> </a:t>
            </a:r>
            <a:r>
              <a:rPr lang="en-US" sz="2800" dirty="0" err="1"/>
              <a:t>স্বাস্থ্য</a:t>
            </a:r>
            <a:r>
              <a:rPr lang="en-US" sz="2800" dirty="0"/>
              <a:t> </a:t>
            </a:r>
            <a:r>
              <a:rPr lang="en-US" sz="2800" dirty="0" err="1"/>
              <a:t>রক্ষার</a:t>
            </a:r>
            <a:r>
              <a:rPr lang="en-US" sz="2800" dirty="0"/>
              <a:t> </a:t>
            </a:r>
            <a:r>
              <a:rPr lang="en-US" sz="2800" dirty="0" err="1" smtClean="0"/>
              <a:t>প্রয়োজনীয়তা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447800"/>
            <a:ext cx="685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dirty="0"/>
              <a:t>প্রজনন স্বাস্থ্য সকলের জন্য খুবই গুরুত্বপূর্ণ বিষয়। বিশেষ করে বয়োঃসন্ধিকালে আকস্মিক শারীরিক ও মানসিক পরিবর্তন কিশোর-কিশোরীদের মনে নানা প্রশ্নের জন্ম দেয়। এ সময় তাদের বেড়ে উঠা ও প্রজনন স্বাস্থ্য নিয়ে নানা তথ্যের প্রয়োজন হয়।নারী-পুরুষ উভয়ের ক্ষেত্রে সু্‌স্থভাবে বেড়ে উঠা, বয়োঃসন্ধিকালের যত্ন, সন্তান জন্মদানের জন্য গর্ভধারণ, পরিবার পরিকল্পনা ও পদ্ধতি নির্বাচন, স্বামী-স্ত্রীর শারীরিক সম্পর্কসহ নানা বিষয়ে জানা, আলোচনা এবং সিদ্ধান্ত নেয়াই যে প্রজনন স্বাস্থ্য।প্রজনন স্বাস্থ্য বলতে সাধারণত প্রজননের সঙ্গে অঙ্গগুলোর স্বাস্থ্যকে বুঝি</a:t>
            </a:r>
            <a:r>
              <a:rPr lang="as-IN" dirty="0" smtClean="0"/>
              <a:t>।</a:t>
            </a:r>
            <a:r>
              <a:rPr lang="en-US" dirty="0" err="1" smtClean="0"/>
              <a:t>বয়স:সন্ধিকালে</a:t>
            </a:r>
            <a:r>
              <a:rPr lang="en-US" dirty="0" smtClean="0"/>
              <a:t> </a:t>
            </a:r>
            <a:r>
              <a:rPr lang="en-US" dirty="0" err="1" smtClean="0"/>
              <a:t>শরীর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পাশাপাশি</a:t>
            </a:r>
            <a:r>
              <a:rPr lang="en-US" dirty="0" smtClean="0"/>
              <a:t> </a:t>
            </a:r>
            <a:r>
              <a:rPr lang="en-US" dirty="0" err="1" smtClean="0"/>
              <a:t>যেসব</a:t>
            </a:r>
            <a:r>
              <a:rPr lang="en-US" dirty="0" smtClean="0"/>
              <a:t> </a:t>
            </a:r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পরিবর্থণ</a:t>
            </a:r>
            <a:r>
              <a:rPr lang="en-US" dirty="0" smtClean="0"/>
              <a:t> </a:t>
            </a:r>
            <a:r>
              <a:rPr lang="en-US" dirty="0" err="1" smtClean="0"/>
              <a:t>ঘটে</a:t>
            </a:r>
            <a:r>
              <a:rPr lang="en-US" dirty="0" smtClean="0"/>
              <a:t> ,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বিষয়য়ে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কিশোর</a:t>
            </a:r>
            <a:r>
              <a:rPr lang="en-US" dirty="0" smtClean="0"/>
              <a:t> </a:t>
            </a:r>
            <a:r>
              <a:rPr lang="en-US" dirty="0" err="1" smtClean="0"/>
              <a:t>কিশোরীর</a:t>
            </a:r>
            <a:r>
              <a:rPr lang="en-US" dirty="0" smtClean="0"/>
              <a:t> </a:t>
            </a:r>
            <a:r>
              <a:rPr lang="en-US" dirty="0" err="1" smtClean="0"/>
              <a:t>করণীয়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ভালভাবে</a:t>
            </a:r>
            <a:r>
              <a:rPr lang="en-US" dirty="0" smtClean="0"/>
              <a:t> </a:t>
            </a:r>
            <a:r>
              <a:rPr lang="en-US" dirty="0" err="1" smtClean="0"/>
              <a:t>জেনে</a:t>
            </a:r>
            <a:r>
              <a:rPr lang="en-US" dirty="0" smtClean="0"/>
              <a:t> </a:t>
            </a:r>
            <a:r>
              <a:rPr lang="en-US" dirty="0" err="1" smtClean="0"/>
              <a:t>নেওয়া</a:t>
            </a:r>
            <a:r>
              <a:rPr lang="en-US" dirty="0" smtClean="0"/>
              <a:t> </a:t>
            </a:r>
            <a:r>
              <a:rPr lang="en-US" dirty="0" err="1" smtClean="0"/>
              <a:t>এবেয়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অনুযায়ী</a:t>
            </a:r>
            <a:r>
              <a:rPr lang="en-US" dirty="0" smtClean="0"/>
              <a:t> </a:t>
            </a:r>
            <a:r>
              <a:rPr lang="en-US" dirty="0" err="1" smtClean="0"/>
              <a:t>নিজেকে</a:t>
            </a:r>
            <a:r>
              <a:rPr lang="en-US" dirty="0" smtClean="0"/>
              <a:t> </a:t>
            </a:r>
            <a:r>
              <a:rPr lang="en-US" dirty="0" err="1" smtClean="0"/>
              <a:t>লালন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 </a:t>
            </a:r>
            <a:r>
              <a:rPr lang="en-US" dirty="0"/>
              <a:t> </a:t>
            </a:r>
            <a:r>
              <a:rPr lang="en-US" dirty="0" smtClean="0"/>
              <a:t>এ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পুষ্টিকর</a:t>
            </a:r>
            <a:r>
              <a:rPr lang="en-US" dirty="0" smtClean="0"/>
              <a:t> </a:t>
            </a:r>
            <a:r>
              <a:rPr lang="en-US" dirty="0" err="1" smtClean="0"/>
              <a:t>খাবার</a:t>
            </a:r>
            <a:r>
              <a:rPr lang="en-US" dirty="0" smtClean="0"/>
              <a:t> </a:t>
            </a:r>
            <a:r>
              <a:rPr lang="en-US" dirty="0" err="1" smtClean="0"/>
              <a:t>খাওয়া</a:t>
            </a:r>
            <a:r>
              <a:rPr lang="en-US" dirty="0" smtClean="0"/>
              <a:t> ও </a:t>
            </a:r>
            <a:r>
              <a:rPr lang="en-US" dirty="0" err="1" smtClean="0"/>
              <a:t>প্রচুর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পান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পরিস্কার</a:t>
            </a:r>
            <a:r>
              <a:rPr lang="en-US" dirty="0" smtClean="0"/>
              <a:t> </a:t>
            </a:r>
            <a:r>
              <a:rPr lang="en-US" dirty="0" err="1" smtClean="0"/>
              <a:t>পরিচ্ছন্ন</a:t>
            </a:r>
            <a:r>
              <a:rPr lang="en-US" dirty="0" smtClean="0"/>
              <a:t> </a:t>
            </a:r>
            <a:r>
              <a:rPr lang="en-US" dirty="0" err="1" smtClean="0"/>
              <a:t>থাকা</a:t>
            </a:r>
            <a:r>
              <a:rPr lang="en-US" dirty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। </a:t>
            </a:r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জটিলতা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দিলে</a:t>
            </a:r>
            <a:r>
              <a:rPr lang="en-US" dirty="0" smtClean="0"/>
              <a:t> </a:t>
            </a:r>
            <a:r>
              <a:rPr lang="en-US" dirty="0" err="1" smtClean="0"/>
              <a:t>স্বাস্থ্যকর্মী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চিকিৎসকের</a:t>
            </a:r>
            <a:r>
              <a:rPr lang="en-US" dirty="0" smtClean="0"/>
              <a:t> </a:t>
            </a:r>
            <a:r>
              <a:rPr lang="en-US" dirty="0" err="1" smtClean="0"/>
              <a:t>পরামর্শ</a:t>
            </a:r>
            <a:r>
              <a:rPr lang="en-US" dirty="0" smtClean="0"/>
              <a:t> </a:t>
            </a:r>
            <a:r>
              <a:rPr lang="en-US" dirty="0" err="1" smtClean="0"/>
              <a:t>নিতে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এ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 </a:t>
            </a:r>
            <a:r>
              <a:rPr lang="en-US" dirty="0" err="1" smtClean="0"/>
              <a:t>মেনে</a:t>
            </a:r>
            <a:r>
              <a:rPr lang="en-US" dirty="0" smtClean="0"/>
              <a:t> </a:t>
            </a:r>
            <a:r>
              <a:rPr lang="en-US" dirty="0" err="1" smtClean="0"/>
              <a:t>চললে</a:t>
            </a:r>
            <a:r>
              <a:rPr lang="en-US" dirty="0" smtClean="0"/>
              <a:t> </a:t>
            </a:r>
            <a:r>
              <a:rPr lang="en-US" dirty="0" err="1" smtClean="0"/>
              <a:t>প্রজনন</a:t>
            </a:r>
            <a:r>
              <a:rPr lang="en-US" dirty="0" smtClean="0"/>
              <a:t> </a:t>
            </a:r>
            <a:r>
              <a:rPr lang="en-US" dirty="0" err="1" smtClean="0"/>
              <a:t>স্বাস্থ্যের</a:t>
            </a:r>
            <a:r>
              <a:rPr lang="en-US" dirty="0" smtClean="0"/>
              <a:t> </a:t>
            </a:r>
            <a:r>
              <a:rPr lang="en-US" dirty="0" err="1" smtClean="0"/>
              <a:t>সুস্থতা</a:t>
            </a:r>
            <a:r>
              <a:rPr lang="en-US" dirty="0" smtClean="0"/>
              <a:t> </a:t>
            </a:r>
            <a:r>
              <a:rPr lang="en-US" dirty="0" err="1" smtClean="0"/>
              <a:t>বজায়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। </a:t>
            </a:r>
            <a:r>
              <a:rPr lang="en-US" dirty="0" err="1" smtClean="0"/>
              <a:t>নবজাতক</a:t>
            </a:r>
            <a:r>
              <a:rPr lang="en-US" dirty="0" smtClean="0"/>
              <a:t> </a:t>
            </a:r>
            <a:r>
              <a:rPr lang="en-US" dirty="0" err="1" smtClean="0"/>
              <a:t>স্বাস্থ্যবান</a:t>
            </a:r>
            <a:r>
              <a:rPr lang="en-US" dirty="0" smtClean="0"/>
              <a:t> ও </a:t>
            </a:r>
            <a:r>
              <a:rPr lang="en-US" dirty="0" err="1" smtClean="0"/>
              <a:t>নীরোগ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পরিবারে</a:t>
            </a:r>
            <a:r>
              <a:rPr lang="en-US" dirty="0" smtClean="0"/>
              <a:t> ও </a:t>
            </a:r>
            <a:r>
              <a:rPr lang="en-US" dirty="0" err="1" smtClean="0"/>
              <a:t>সমাজে</a:t>
            </a:r>
            <a:r>
              <a:rPr lang="en-US" dirty="0" smtClean="0"/>
              <a:t> </a:t>
            </a:r>
            <a:r>
              <a:rPr lang="en-US" dirty="0" err="1" smtClean="0"/>
              <a:t>শান্তি</a:t>
            </a:r>
            <a:r>
              <a:rPr lang="en-US" dirty="0" smtClean="0"/>
              <a:t> </a:t>
            </a:r>
            <a:r>
              <a:rPr lang="en-US" dirty="0" err="1" smtClean="0"/>
              <a:t>বিরাজ</a:t>
            </a:r>
            <a:r>
              <a:rPr lang="en-US" dirty="0" smtClean="0"/>
              <a:t> </a:t>
            </a:r>
            <a:r>
              <a:rPr lang="en-US" dirty="0" err="1" smtClean="0"/>
              <a:t>করবে</a:t>
            </a:r>
            <a:r>
              <a:rPr lang="en-US" dirty="0" smtClean="0"/>
              <a:t>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09325" y="4448470"/>
            <a:ext cx="3429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57972" y="2796238"/>
            <a:ext cx="381000" cy="5078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76600" y="838200"/>
            <a:ext cx="27432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মুল্যায়ন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বয়স:সন্ধিকালে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দিলে</a:t>
            </a:r>
            <a:r>
              <a:rPr lang="en-US" dirty="0" smtClean="0"/>
              <a:t> </a:t>
            </a:r>
            <a:r>
              <a:rPr lang="en-US" dirty="0" err="1" smtClean="0"/>
              <a:t>প্রথমে</a:t>
            </a:r>
            <a:r>
              <a:rPr lang="en-US" dirty="0" smtClean="0"/>
              <a:t> </a:t>
            </a:r>
            <a:r>
              <a:rPr lang="en-US" dirty="0" err="1" smtClean="0"/>
              <a:t>কার</a:t>
            </a:r>
            <a:r>
              <a:rPr lang="en-US" dirty="0" smtClean="0"/>
              <a:t> </a:t>
            </a:r>
            <a:r>
              <a:rPr lang="en-US" dirty="0" err="1" smtClean="0"/>
              <a:t>শরণাপন্ন</a:t>
            </a:r>
            <a:r>
              <a:rPr lang="en-US" dirty="0" smtClean="0"/>
              <a:t> </a:t>
            </a:r>
            <a:r>
              <a:rPr lang="en-US" dirty="0" err="1" smtClean="0"/>
              <a:t>হওয়া</a:t>
            </a:r>
            <a:r>
              <a:rPr lang="en-US" dirty="0" smtClean="0"/>
              <a:t> </a:t>
            </a:r>
            <a:r>
              <a:rPr lang="en-US" dirty="0" err="1" smtClean="0"/>
              <a:t>যুক্তিযুক্ত</a:t>
            </a:r>
            <a:r>
              <a:rPr lang="en-US" dirty="0" smtClean="0"/>
              <a:t> ? 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r>
              <a:rPr lang="en-US" dirty="0" smtClean="0"/>
              <a:t>       </a:t>
            </a:r>
            <a:r>
              <a:rPr lang="en-US" sz="2400" dirty="0" smtClean="0"/>
              <a:t>ক. </a:t>
            </a:r>
            <a:r>
              <a:rPr lang="en-US" sz="2400" dirty="0" err="1" smtClean="0"/>
              <a:t>মা-বাবা</a:t>
            </a:r>
            <a:r>
              <a:rPr lang="en-US" sz="2400" dirty="0" smtClean="0"/>
              <a:t>     খ.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     গ. </a:t>
            </a:r>
            <a:r>
              <a:rPr lang="en-US" sz="2400" dirty="0" err="1" smtClean="0"/>
              <a:t>বন্ধু-বান্ধব</a:t>
            </a:r>
            <a:r>
              <a:rPr lang="en-US" sz="2400" dirty="0" smtClean="0"/>
              <a:t>    ঘ.  </a:t>
            </a:r>
            <a:r>
              <a:rPr lang="en-US" sz="2400" dirty="0" err="1" smtClean="0"/>
              <a:t>চিকিৎসক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</a:p>
          <a:p>
            <a:r>
              <a:rPr lang="en-US" sz="2000" dirty="0" smtClean="0"/>
              <a:t>২. </a:t>
            </a:r>
            <a:r>
              <a:rPr lang="en-US" sz="2000" dirty="0" err="1" smtClean="0"/>
              <a:t>অপরিণত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বয়সে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গর্ভধারণের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ফলে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সৃষ্ট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সমস্যা</a:t>
            </a:r>
            <a:r>
              <a:rPr lang="en-US" sz="2000" dirty="0" smtClean="0"/>
              <a:t> –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 </a:t>
            </a:r>
            <a:r>
              <a:rPr lang="en-US" sz="2000" dirty="0" smtClean="0"/>
              <a:t> ক</a:t>
            </a:r>
            <a:r>
              <a:rPr lang="en-US" sz="2000" dirty="0"/>
              <a:t>. </a:t>
            </a:r>
            <a:r>
              <a:rPr lang="en-US" sz="2000" dirty="0" err="1" smtClean="0"/>
              <a:t>বান্ধবীর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সম্পর্ক</a:t>
            </a:r>
            <a:r>
              <a:rPr lang="en-US" sz="2000" dirty="0" smtClean="0"/>
              <a:t> </a:t>
            </a:r>
            <a:r>
              <a:rPr lang="en-US" sz="2000" dirty="0" err="1" smtClean="0"/>
              <a:t>নষ্ট</a:t>
            </a:r>
            <a:r>
              <a:rPr lang="en-US" sz="2000" dirty="0" smtClean="0"/>
              <a:t> 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 খ. </a:t>
            </a:r>
            <a:r>
              <a:rPr lang="en-US" sz="2000" dirty="0" err="1" smtClean="0"/>
              <a:t>স্বাস্থ্যগত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সমস্যা</a:t>
            </a:r>
            <a:r>
              <a:rPr lang="en-US" sz="2000" dirty="0" smtClean="0"/>
              <a:t>     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 গ</a:t>
            </a:r>
            <a:r>
              <a:rPr lang="en-US" sz="2000" dirty="0"/>
              <a:t>. </a:t>
            </a:r>
            <a:r>
              <a:rPr lang="en-US" sz="2000" dirty="0" smtClean="0"/>
              <a:t> </a:t>
            </a:r>
            <a:r>
              <a:rPr lang="en-US" sz="2000" dirty="0" err="1" smtClean="0"/>
              <a:t>হেয়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প্রতিপন্ন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 ঘ.  </a:t>
            </a:r>
            <a:r>
              <a:rPr lang="en-US" sz="2000" dirty="0" err="1" smtClean="0"/>
              <a:t>শারীরিক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গঠন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সুন্দর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103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047750"/>
            <a:ext cx="34290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দলগত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438400"/>
            <a:ext cx="66294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অপরিণত</a:t>
            </a:r>
            <a:r>
              <a:rPr lang="en-US" sz="4000" dirty="0"/>
              <a:t> </a:t>
            </a:r>
            <a:r>
              <a:rPr lang="en-US" sz="4000" dirty="0" err="1"/>
              <a:t>বয়সে</a:t>
            </a:r>
            <a:r>
              <a:rPr lang="en-US" sz="4000" dirty="0"/>
              <a:t> </a:t>
            </a:r>
            <a:r>
              <a:rPr lang="en-US" sz="4000" dirty="0" err="1" smtClean="0"/>
              <a:t>গর্ভধারণের</a:t>
            </a:r>
            <a:r>
              <a:rPr lang="en-US" sz="4000" dirty="0" smtClean="0"/>
              <a:t> ৫টি  </a:t>
            </a:r>
            <a:r>
              <a:rPr lang="en-US" sz="4000" dirty="0" err="1" smtClean="0"/>
              <a:t>ঝুঁকি</a:t>
            </a:r>
            <a:r>
              <a:rPr lang="en-US" sz="4000" dirty="0" smtClean="0"/>
              <a:t>  </a:t>
            </a:r>
            <a:r>
              <a:rPr lang="en-US" sz="4000" dirty="0" err="1" smtClean="0"/>
              <a:t>লিখ</a:t>
            </a:r>
            <a:r>
              <a:rPr lang="en-US" sz="4000" dirty="0"/>
              <a:t>।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837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 Arrow 2"/>
          <p:cNvSpPr/>
          <p:nvPr/>
        </p:nvSpPr>
        <p:spPr>
          <a:xfrm>
            <a:off x="304800" y="0"/>
            <a:ext cx="8839200" cy="1981200"/>
          </a:xfrm>
          <a:prstGeom prst="upArrow">
            <a:avLst>
              <a:gd name="adj1" fmla="val 50000"/>
              <a:gd name="adj2" fmla="val 10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057399"/>
            <a:ext cx="8839200" cy="15240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09600" y="2203938"/>
            <a:ext cx="7924800" cy="4044462"/>
            <a:chOff x="609600" y="2203938"/>
            <a:chExt cx="7924800" cy="4501662"/>
          </a:xfrm>
          <a:blipFill>
            <a:blip r:embed="rId3"/>
            <a:tile tx="0" ty="0" sx="100000" sy="100000" flip="none" algn="tl"/>
          </a:blipFill>
        </p:grpSpPr>
        <p:sp>
          <p:nvSpPr>
            <p:cNvPr id="8" name="Rectangle 7"/>
            <p:cNvSpPr/>
            <p:nvPr/>
          </p:nvSpPr>
          <p:spPr>
            <a:xfrm>
              <a:off x="609600" y="2203938"/>
              <a:ext cx="152400" cy="450166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6553201"/>
              <a:ext cx="7772400" cy="1523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0" y="2209800"/>
              <a:ext cx="152400" cy="441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71600" y="2971800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অপরিণত</a:t>
            </a:r>
            <a:r>
              <a:rPr lang="en-US" sz="3200" dirty="0"/>
              <a:t> </a:t>
            </a:r>
            <a:r>
              <a:rPr lang="en-US" sz="3200" dirty="0" err="1"/>
              <a:t>বয়সে</a:t>
            </a:r>
            <a:r>
              <a:rPr lang="en-US" sz="3200" dirty="0"/>
              <a:t> </a:t>
            </a:r>
            <a:r>
              <a:rPr lang="en-US" sz="3200" dirty="0" err="1" smtClean="0"/>
              <a:t>গর্ভধারণের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প্রতিরোধ</a:t>
            </a:r>
            <a:r>
              <a:rPr lang="en-US" sz="3200" dirty="0" smtClean="0"/>
              <a:t> </a:t>
            </a:r>
            <a:r>
              <a:rPr lang="en-US" sz="3200" dirty="0" err="1" smtClean="0"/>
              <a:t>কল্পে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সকলের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সচেতনতা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বোধ</a:t>
            </a:r>
            <a:r>
              <a:rPr lang="en-US" sz="3200" dirty="0" smtClean="0"/>
              <a:t> </a:t>
            </a:r>
            <a:r>
              <a:rPr lang="en-US" sz="3200" smtClean="0"/>
              <a:t>থাকা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প্রয়োজন</a:t>
            </a:r>
            <a:r>
              <a:rPr lang="en-US" sz="3200" dirty="0" smtClean="0"/>
              <a:t> – </a:t>
            </a:r>
            <a:r>
              <a:rPr lang="en-US" sz="3200" dirty="0" err="1" smtClean="0"/>
              <a:t>উক্তিটির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স্বপক্ষে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তোমার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মতামত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বিশ্লেষণ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36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.M SAMI\Desktop\প্রজনন\resize-350x300x1x0image-120335-15801976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38250"/>
            <a:ext cx="5638800" cy="318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33700" y="4717762"/>
            <a:ext cx="35814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শাহেনা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ধন্যবাদ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607866"/>
            <a:ext cx="5642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সচেতনতা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মূলক</a:t>
            </a:r>
            <a:r>
              <a:rPr lang="en-US" sz="2000" dirty="0" smtClean="0"/>
              <a:t>  </a:t>
            </a:r>
            <a:r>
              <a:rPr lang="en-US" sz="2000" dirty="0" err="1" smtClean="0"/>
              <a:t>ভিডিওি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প্রদর্শনের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dirty="0" smtClean="0"/>
              <a:t>……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42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14675" y="3031332"/>
            <a:ext cx="47244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ধন্যবাদ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809750" y="1123561"/>
            <a:ext cx="60198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সকলে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স্বাস্থ্যের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যত্ন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নেব</a:t>
            </a:r>
            <a:r>
              <a:rPr lang="en-US" sz="2800" dirty="0" smtClean="0"/>
              <a:t>, </a:t>
            </a:r>
            <a:r>
              <a:rPr lang="en-US" sz="2800" dirty="0" err="1" smtClean="0"/>
              <a:t>ভাল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থাকব</a:t>
            </a:r>
            <a:r>
              <a:rPr lang="en-US" sz="2800" dirty="0" smtClean="0"/>
              <a:t> , </a:t>
            </a:r>
            <a:r>
              <a:rPr lang="en-US" sz="2800" dirty="0" err="1" smtClean="0"/>
              <a:t>সুস্থ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</a:t>
            </a:r>
            <a:r>
              <a:rPr lang="en-US" sz="2800" dirty="0" smtClean="0"/>
              <a:t> </a:t>
            </a:r>
            <a:r>
              <a:rPr lang="en-US" sz="2800" dirty="0" err="1" smtClean="0"/>
              <a:t>গড়ে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তোলায়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সচেষ্ঠ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থাকব</a:t>
            </a:r>
            <a:r>
              <a:rPr lang="en-US" sz="2800" dirty="0" smtClean="0"/>
              <a:t>।  </a:t>
            </a:r>
            <a:endParaRPr lang="en-US" sz="2800" dirty="0"/>
          </a:p>
        </p:txBody>
      </p:sp>
      <p:pic>
        <p:nvPicPr>
          <p:cNvPr id="8194" name="Picture 2" descr="C:\Users\S.M SAMI\Desktop\প্রজনন\images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1"/>
            <a:ext cx="2524125" cy="30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68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1" y="806393"/>
            <a:ext cx="8153400" cy="5257801"/>
            <a:chOff x="597380" y="955917"/>
            <a:chExt cx="8171373" cy="5257801"/>
          </a:xfrm>
        </p:grpSpPr>
        <p:grpSp>
          <p:nvGrpSpPr>
            <p:cNvPr id="2" name="Group 1"/>
            <p:cNvGrpSpPr/>
            <p:nvPr/>
          </p:nvGrpSpPr>
          <p:grpSpPr>
            <a:xfrm>
              <a:off x="597380" y="955917"/>
              <a:ext cx="8171373" cy="5257801"/>
              <a:chOff x="590592" y="609600"/>
              <a:chExt cx="8642798" cy="4829611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609601" y="609600"/>
                <a:ext cx="8623788" cy="4829611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90592" y="1123169"/>
                <a:ext cx="6248400" cy="333599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আ.ন.ম</a:t>
                </a:r>
                <a:r>
                  <a:rPr lang="en-US" sz="44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মাঈন</a:t>
                </a:r>
                <a:r>
                  <a:rPr lang="en-US" sz="44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উদ্দিন</a:t>
                </a:r>
                <a:endParaRPr lang="en-US" sz="4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সিনিয়র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শিক্ষক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মোঃ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ইলিয়াছ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মিয়া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চৌং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উচ্চ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বিদ্যালয়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সদর,কক্সবাজার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pPr algn="ctr"/>
                <a:endParaRPr lang="en-US" sz="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মোবাইল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: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০১৮১৯-৮৬৭৮৪০</a:t>
                </a:r>
              </a:p>
              <a:p>
                <a:pPr algn="ctr"/>
                <a:r>
                  <a:rPr lang="en-US" sz="2400" b="1" dirty="0" smtClean="0">
                    <a:solidFill>
                      <a:srgbClr val="7030A0"/>
                    </a:solidFill>
                    <a:latin typeface="Bodoni MT Black" pitchFamily="18" charset="0"/>
                  </a:rPr>
                  <a:t>Gmail: mdsony2011@gmail.com</a:t>
                </a:r>
                <a:endParaRPr lang="en-US" sz="2400" b="1" dirty="0">
                  <a:solidFill>
                    <a:srgbClr val="7030A0"/>
                  </a:solidFill>
                  <a:latin typeface="Bodoni MT Black" pitchFamily="18" charset="0"/>
                </a:endParaRPr>
              </a:p>
            </p:txBody>
          </p:sp>
          <p:pic>
            <p:nvPicPr>
              <p:cNvPr id="2050" name="Picture 2" descr="E:\Self Doucument\Pic-gpg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4990" y="1450773"/>
                <a:ext cx="2438400" cy="265730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Down Arrow 9"/>
            <p:cNvSpPr/>
            <p:nvPr/>
          </p:nvSpPr>
          <p:spPr>
            <a:xfrm>
              <a:off x="6248400" y="2057053"/>
              <a:ext cx="76200" cy="27326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6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027205"/>
            <a:ext cx="6934200" cy="304698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৮ম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৪৫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85800"/>
            <a:ext cx="54102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5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.M SAMI\Desktop\images 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2895600" cy="17430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762000"/>
            <a:ext cx="6019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এসো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নিচের</a:t>
            </a:r>
            <a:r>
              <a:rPr lang="en-US" sz="3200" dirty="0" smtClean="0"/>
              <a:t>  </a:t>
            </a:r>
            <a:r>
              <a:rPr lang="en-US" sz="3200" dirty="0" err="1" smtClean="0"/>
              <a:t>ছবিগুলো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027" name="Picture 3" descr="C:\Users\S.M SAMI\Desktop\প্রজনন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079" y="2133600"/>
            <a:ext cx="2895600" cy="1628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0" y="4495800"/>
            <a:ext cx="28194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প্রজনন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1663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.M SAMI\Desktop\প্রজনন\index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873" y="1530684"/>
            <a:ext cx="2190750" cy="208279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.M SAMI\Desktop\প্রজনন\in৭৭৭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924" y="1545771"/>
            <a:ext cx="2209800" cy="2057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71762" y="784478"/>
            <a:ext cx="4338638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এসো</a:t>
            </a:r>
            <a:r>
              <a:rPr lang="en-US" sz="2800" dirty="0" smtClean="0"/>
              <a:t> </a:t>
            </a:r>
            <a:r>
              <a:rPr lang="en-US" sz="2800" dirty="0" err="1" smtClean="0"/>
              <a:t>আরো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কিছু</a:t>
            </a:r>
            <a:r>
              <a:rPr lang="en-US" sz="2800" dirty="0" smtClean="0"/>
              <a:t> </a:t>
            </a:r>
            <a:r>
              <a:rPr lang="en-US" sz="2800" dirty="0" err="1" smtClean="0"/>
              <a:t>ছবি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করি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2052" name="Picture 4" descr="C:\Users\S.M SAMI\Desktop\প্রজনন\index৯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699" y="3704196"/>
            <a:ext cx="2819400" cy="1524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48794" y="5410200"/>
            <a:ext cx="159113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স্বাস্থ্য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598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838200"/>
            <a:ext cx="8153400" cy="525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5600" y="1295400"/>
            <a:ext cx="41910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295400" y="2190750"/>
            <a:ext cx="6781800" cy="3575685"/>
            <a:chOff x="1295400" y="2190750"/>
            <a:chExt cx="6781800" cy="3575685"/>
          </a:xfrm>
        </p:grpSpPr>
        <p:sp>
          <p:nvSpPr>
            <p:cNvPr id="4" name="Rounded Rectangle 3"/>
            <p:cNvSpPr/>
            <p:nvPr/>
          </p:nvSpPr>
          <p:spPr>
            <a:xfrm>
              <a:off x="1295400" y="2190750"/>
              <a:ext cx="6781800" cy="215265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00200" y="2190750"/>
              <a:ext cx="5867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/>
                <a:t>আমাদের</a:t>
              </a:r>
              <a:r>
                <a:rPr lang="en-US" sz="5400" dirty="0" smtClean="0"/>
                <a:t> </a:t>
              </a:r>
              <a:r>
                <a:rPr lang="en-US" sz="5400" dirty="0" err="1" smtClean="0"/>
                <a:t>জীবনে</a:t>
              </a:r>
              <a:r>
                <a:rPr lang="en-US" sz="5400" dirty="0" smtClean="0"/>
                <a:t> </a:t>
              </a:r>
            </a:p>
            <a:p>
              <a:pPr algn="ctr"/>
              <a:r>
                <a:rPr lang="en-US" sz="5400" dirty="0" err="1" smtClean="0"/>
                <a:t>প্রজনন</a:t>
              </a:r>
              <a:r>
                <a:rPr lang="en-US" sz="5400" dirty="0" smtClean="0"/>
                <a:t> </a:t>
              </a:r>
              <a:r>
                <a:rPr lang="en-US" sz="5400" dirty="0" err="1" smtClean="0"/>
                <a:t>স্বাস্থ্য</a:t>
              </a:r>
              <a:r>
                <a:rPr lang="en-US" sz="5400" dirty="0" smtClean="0"/>
                <a:t> </a:t>
              </a:r>
              <a:endParaRPr lang="en-US" sz="5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5600" y="4442996"/>
              <a:ext cx="3886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/>
                <a:t>অধ্যায়</a:t>
              </a:r>
              <a:r>
                <a:rPr lang="en-US" sz="4000" dirty="0"/>
                <a:t> </a:t>
              </a:r>
              <a:r>
                <a:rPr lang="en-US" sz="4000" dirty="0" smtClean="0"/>
                <a:t>-  </a:t>
              </a:r>
              <a:r>
                <a:rPr lang="en-US" sz="4000" dirty="0" err="1" smtClean="0"/>
                <a:t>চতুর্থ</a:t>
              </a:r>
              <a:endParaRPr lang="en-US" sz="4000" dirty="0" smtClean="0"/>
            </a:p>
            <a:p>
              <a:r>
                <a:rPr lang="en-US" sz="4000" dirty="0" err="1" smtClean="0"/>
                <a:t>পৃষ্ঠা</a:t>
              </a:r>
              <a:r>
                <a:rPr lang="en-US" sz="4000" dirty="0" smtClean="0"/>
                <a:t>     -  ৩৬-৩৯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53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62000" y="1962150"/>
            <a:ext cx="7729905" cy="3505200"/>
          </a:xfrm>
          <a:prstGeom prst="roundRect">
            <a:avLst/>
          </a:prstGeom>
          <a:solidFill>
            <a:schemeClr val="bg2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914400" y="2866572"/>
            <a:ext cx="2944437" cy="16764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311534"/>
            <a:ext cx="217327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9544" y="3048000"/>
            <a:ext cx="392591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অপরিণত</a:t>
            </a:r>
            <a:r>
              <a:rPr lang="en-US" dirty="0" smtClean="0"/>
              <a:t> </a:t>
            </a:r>
            <a:r>
              <a:rPr lang="en-US" dirty="0" err="1" smtClean="0"/>
              <a:t>বয়সে</a:t>
            </a:r>
            <a:r>
              <a:rPr lang="en-US" dirty="0" smtClean="0"/>
              <a:t> </a:t>
            </a:r>
            <a:r>
              <a:rPr lang="en-US" dirty="0" err="1" smtClean="0"/>
              <a:t>গর্ভধারণের</a:t>
            </a:r>
            <a:r>
              <a:rPr lang="en-US" dirty="0" smtClean="0"/>
              <a:t> </a:t>
            </a:r>
            <a:r>
              <a:rPr lang="en-US" dirty="0" err="1" smtClean="0"/>
              <a:t>ঝুঁকি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55272" y="3715966"/>
            <a:ext cx="392257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অপরিণত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বয়সে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গর্ভধারণের</a:t>
            </a:r>
            <a:r>
              <a:rPr lang="en-US" sz="2000" dirty="0" smtClean="0"/>
              <a:t>  </a:t>
            </a:r>
            <a:r>
              <a:rPr lang="en-US" sz="2000" dirty="0" err="1" smtClean="0"/>
              <a:t>ফলাফল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বিশ্লষণ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29544" y="2356398"/>
            <a:ext cx="3929255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err="1" smtClean="0"/>
              <a:t>প্রজনন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স্বাস্থ্য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? </a:t>
            </a:r>
            <a:r>
              <a:rPr lang="en-US" sz="2000" dirty="0" err="1" smtClean="0"/>
              <a:t>ব্যাখ্যা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307157" y="4462959"/>
            <a:ext cx="392925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প্রজনন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স্বাস্থ্য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রক্ষার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প্রয়োজনীয়তা</a:t>
            </a:r>
            <a:r>
              <a:rPr lang="en-US" sz="2000" dirty="0"/>
              <a:t> </a:t>
            </a:r>
            <a:r>
              <a:rPr lang="en-US" sz="2000" dirty="0" err="1" smtClean="0"/>
              <a:t>ব্যাখ্যা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10" name="Chevron 9"/>
          <p:cNvSpPr/>
          <p:nvPr/>
        </p:nvSpPr>
        <p:spPr>
          <a:xfrm>
            <a:off x="3885544" y="2443482"/>
            <a:ext cx="343853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905576" y="3066922"/>
            <a:ext cx="343853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938962" y="3785368"/>
            <a:ext cx="343853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3932288" y="4561870"/>
            <a:ext cx="343853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987" y="1023610"/>
            <a:ext cx="539036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</a:t>
            </a:r>
            <a:r>
              <a:rPr lang="en-US" sz="2800" dirty="0" smtClean="0"/>
              <a:t> ……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74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57250" y="819150"/>
            <a:ext cx="7391400" cy="5181600"/>
            <a:chOff x="857250" y="819150"/>
            <a:chExt cx="7391400" cy="5181600"/>
          </a:xfrm>
        </p:grpSpPr>
        <p:sp>
          <p:nvSpPr>
            <p:cNvPr id="4" name="Rounded Rectangle 3"/>
            <p:cNvSpPr/>
            <p:nvPr/>
          </p:nvSpPr>
          <p:spPr>
            <a:xfrm>
              <a:off x="857250" y="819150"/>
              <a:ext cx="7391400" cy="518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495550" y="1196429"/>
              <a:ext cx="4038600" cy="76944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/>
                <a:t>প্রজনন</a:t>
              </a:r>
              <a:r>
                <a:rPr lang="en-US" sz="4400" dirty="0" smtClean="0"/>
                <a:t> </a:t>
              </a:r>
              <a:r>
                <a:rPr lang="en-US" sz="4400" dirty="0" err="1" smtClean="0"/>
                <a:t>স্বাস্থ্য</a:t>
              </a:r>
              <a:r>
                <a:rPr lang="en-US" sz="4400" dirty="0" smtClean="0"/>
                <a:t> </a:t>
              </a:r>
              <a:r>
                <a:rPr lang="en-US" sz="4400" dirty="0" err="1" smtClean="0"/>
                <a:t>কি</a:t>
              </a:r>
              <a:r>
                <a:rPr lang="en-US" sz="4400" dirty="0" smtClean="0"/>
                <a:t> ? </a:t>
              </a:r>
              <a:endParaRPr lang="en-US" sz="4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38300" y="4019550"/>
              <a:ext cx="5791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err="1" smtClean="0"/>
                <a:t>শরীরের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যে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সব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অঙ্গ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সন্তান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জন্মদানের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সংঙ্গে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সরাসরি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জড়িত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সেসব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অঙ্গের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স্বাস্থ্য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সম্পর্কিত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বিষয়কে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প্রজনন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স্বাস্থ্য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বলে</a:t>
              </a:r>
              <a:r>
                <a:rPr lang="en-US" sz="2800" dirty="0" smtClean="0"/>
                <a:t>। </a:t>
              </a:r>
              <a:endParaRPr lang="en-US" sz="2800" dirty="0"/>
            </a:p>
          </p:txBody>
        </p:sp>
        <p:pic>
          <p:nvPicPr>
            <p:cNvPr id="3074" name="Picture 2" descr="C:\Users\S.M SAMI\Desktop\প্রজনন\index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500" y="2118270"/>
              <a:ext cx="1828800" cy="190128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4185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.M SAMI\Desktop\প্রজনন\index৫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2" y="1104900"/>
            <a:ext cx="2838449" cy="18288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.M SAMI\Desktop\প্রজনন\index৭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1104900"/>
            <a:ext cx="2724150" cy="18288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.M SAMI\Desktop\প্রজনন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1" y="3314701"/>
            <a:ext cx="2838450" cy="174307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.M SAMI\Desktop\প্রজনন\images৮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3276600"/>
            <a:ext cx="2724150" cy="174307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90775" y="5486400"/>
            <a:ext cx="4543425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অপরিণত</a:t>
            </a:r>
            <a:r>
              <a:rPr lang="en-US" sz="2400" dirty="0"/>
              <a:t> </a:t>
            </a:r>
            <a:r>
              <a:rPr lang="en-US" sz="2400" dirty="0" err="1"/>
              <a:t>বয়সে</a:t>
            </a:r>
            <a:r>
              <a:rPr lang="en-US" sz="2400" dirty="0"/>
              <a:t> </a:t>
            </a:r>
            <a:r>
              <a:rPr lang="en-US" sz="2400" dirty="0" err="1"/>
              <a:t>গর্ভধারণের</a:t>
            </a:r>
            <a:r>
              <a:rPr lang="en-US" sz="2400" dirty="0"/>
              <a:t> </a:t>
            </a:r>
            <a:r>
              <a:rPr lang="en-US" sz="2400" dirty="0" err="1" smtClean="0"/>
              <a:t>ঝুঁকি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18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489</Words>
  <Application>Microsoft Office PowerPoint</Application>
  <PresentationFormat>On-screen Show (4:3)</PresentationFormat>
  <Paragraphs>69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Bodoni MT Black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S.M SAMI</dc:creator>
  <cp:lastModifiedBy>ismail - [2010]</cp:lastModifiedBy>
  <cp:revision>123</cp:revision>
  <dcterms:created xsi:type="dcterms:W3CDTF">2020-02-19T12:32:35Z</dcterms:created>
  <dcterms:modified xsi:type="dcterms:W3CDTF">2020-03-02T12:32:31Z</dcterms:modified>
</cp:coreProperties>
</file>