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2" r:id="rId2"/>
    <p:sldId id="327" r:id="rId3"/>
    <p:sldId id="293" r:id="rId4"/>
    <p:sldId id="261" r:id="rId5"/>
    <p:sldId id="317" r:id="rId6"/>
    <p:sldId id="271" r:id="rId7"/>
    <p:sldId id="319" r:id="rId8"/>
    <p:sldId id="276" r:id="rId9"/>
    <p:sldId id="274" r:id="rId10"/>
    <p:sldId id="267" r:id="rId11"/>
    <p:sldId id="277" r:id="rId12"/>
    <p:sldId id="323" r:id="rId13"/>
    <p:sldId id="301" r:id="rId14"/>
    <p:sldId id="280" r:id="rId15"/>
    <p:sldId id="259" r:id="rId16"/>
    <p:sldId id="286" r:id="rId17"/>
    <p:sldId id="284" r:id="rId18"/>
    <p:sldId id="285" r:id="rId19"/>
    <p:sldId id="308" r:id="rId20"/>
    <p:sldId id="288" r:id="rId21"/>
    <p:sldId id="312" r:id="rId22"/>
    <p:sldId id="289" r:id="rId23"/>
    <p:sldId id="310" r:id="rId24"/>
    <p:sldId id="291" r:id="rId25"/>
    <p:sldId id="299" r:id="rId26"/>
    <p:sldId id="295" r:id="rId27"/>
    <p:sldId id="32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A9FDA-D959-425D-8308-25CCD6AF5B98}" type="datetimeFigureOut">
              <a:rPr lang="en-US" smtClean="0"/>
              <a:pPr/>
              <a:t>8/7/2018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386C5-A686-4E3C-A2B8-9903B0A182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57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86C5-A686-4E3C-A2B8-9903B0A1825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0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mdsony2011@gmail.com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2.jpeg"/><Relationship Id="rId4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71600" y="804952"/>
            <a:ext cx="6629400" cy="1252448"/>
          </a:xfrm>
          <a:prstGeom prst="rect">
            <a:avLst/>
          </a:prstGeom>
          <a:noFill/>
        </p:spPr>
        <p:txBody>
          <a:bodyPr wrap="none" rtlCol="0">
            <a:prstTxWarp prst="textDoubleWave1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15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প্রিয়</a:t>
            </a:r>
            <a:r>
              <a:rPr lang="en-US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তোমাদের</a:t>
            </a:r>
            <a:r>
              <a:rPr lang="en-US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09800"/>
            <a:ext cx="5257800" cy="3733800"/>
          </a:xfrm>
          <a:prstGeom prst="ellipse">
            <a:avLst/>
          </a:prstGeom>
          <a:ln>
            <a:solidFill>
              <a:srgbClr val="002060"/>
            </a:solidFill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9169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82" y="633154"/>
            <a:ext cx="3105150" cy="363969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4441371" y="554182"/>
            <a:ext cx="4572000" cy="57912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মৃত্যুঃ</a:t>
            </a:r>
            <a:endParaRPr lang="bn-BD" sz="1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তিনি ১৯৫৬ সালের </a:t>
            </a: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১৮ সেপ্টেম্বর চট্টগ্রামে মৃত্যুবরণ করেন। 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13662" y="588818"/>
            <a:ext cx="4572000" cy="5791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সাহিত্যকর্ম</a:t>
            </a:r>
            <a:endParaRPr lang="bn-BD" u="sng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প্রবন্ধগ্রন্থঃ সংস্কৃতি কথা, অনুবাদগ্রন্থঃ ‘সভ্যতা’ ও ‘সুখ’। 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1371" y="633154"/>
            <a:ext cx="4572000" cy="57912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কর্মজীবনঃ</a:t>
            </a:r>
            <a:endParaRPr lang="bn-BD" sz="1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কর্মজীবনে তিনি বাংলা ভাষা ও সাহিত্যের অধ্যাপক ছিলেন। একজন সংস্কৃতিবান ও মার্জিত রুচিসম্পন্ন ব্যক্তি হিসেবে তিনি খ্যাত। ঢাকা থেকে প্রকাশিত ‘শিখা’ পত্রিকার সঙ্গে তিনি যুক্ত ছিলেন।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43400" y="617914"/>
            <a:ext cx="4572000" cy="5791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শিক্ষাজীবনঃ</a:t>
            </a:r>
            <a:endParaRPr lang="bn-BD" sz="1000" u="sng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1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মোতাহের হোসেন চৌধুরী ১৯৪৩ সালে </a:t>
            </a:r>
          </a:p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ঢাকা বিশ্ববিদ্যালয় থেকে বাংলায় এম.এ পাস করেন।</a:t>
            </a:r>
          </a:p>
        </p:txBody>
      </p:sp>
      <p:sp>
        <p:nvSpPr>
          <p:cNvPr id="7" name="Rectangle 6"/>
          <p:cNvSpPr/>
          <p:nvPr/>
        </p:nvSpPr>
        <p:spPr>
          <a:xfrm>
            <a:off x="4410891" y="590205"/>
            <a:ext cx="4572000" cy="58466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480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জন্ম ও পরিচয়ঃ</a:t>
            </a:r>
            <a:endParaRPr lang="bn-BD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তিনি ১৯০৩ সালে কুমিল্লা জেলায় জন্মগ্রহণ করেন। তার পৈত্রিক নিবাস নোয়াখালি জেলার কাঞ্চনপুর গ্রামে। 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032" y="4648200"/>
            <a:ext cx="3998768" cy="14097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মোতাহের হোসেন চৌধুরী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3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29000" y="373380"/>
            <a:ext cx="2667000" cy="80772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787604"/>
            <a:ext cx="16033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নিগড়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611013" y="1386779"/>
            <a:ext cx="3924302" cy="1980538"/>
            <a:chOff x="2122247" y="1254516"/>
            <a:chExt cx="4278553" cy="198053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2247" y="1254516"/>
              <a:ext cx="2183053" cy="198053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5300" y="1254516"/>
              <a:ext cx="2095500" cy="1980538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7" name="TextBox 6"/>
          <p:cNvSpPr txBox="1"/>
          <p:nvPr/>
        </p:nvSpPr>
        <p:spPr>
          <a:xfrm>
            <a:off x="6818357" y="1709493"/>
            <a:ext cx="17812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শিকল বা 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বেড়ি</a:t>
            </a:r>
            <a:endParaRPr lang="en-US" sz="11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304101" y="3962400"/>
            <a:ext cx="2916797" cy="2030326"/>
            <a:chOff x="2767963" y="102768"/>
            <a:chExt cx="3242312" cy="302092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7963" y="102768"/>
              <a:ext cx="3242312" cy="1532067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67963" y="1600200"/>
              <a:ext cx="3242311" cy="1523494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15" name="TextBox 14"/>
          <p:cNvSpPr txBox="1"/>
          <p:nvPr/>
        </p:nvSpPr>
        <p:spPr>
          <a:xfrm>
            <a:off x="685799" y="4500485"/>
            <a:ext cx="2424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লেফাফাদুরস্তি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81915" y="4238875"/>
            <a:ext cx="225414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বাইরের দিক </a:t>
            </a:r>
          </a:p>
          <a:p>
            <a:pPr algn="ctr"/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থেকে ত্রুটিহীনতা</a:t>
            </a:r>
          </a:p>
          <a:p>
            <a:pPr algn="ctr"/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কিন্তু ভিতরে </a:t>
            </a:r>
          </a:p>
          <a:p>
            <a:pPr algn="ctr"/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প্রতারণা</a:t>
            </a:r>
            <a:endParaRPr lang="en-US" sz="1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15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5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133600"/>
            <a:ext cx="8068978" cy="403187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‘শিক্ষা ও মনুষ্যত্ব’ প্রবন্ধ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মোতাহের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চৌধুরীর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সংস্কৃতি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কথা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গ্রন্থের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‘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মনুষ্যত্ব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’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শীর্ষক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প্রবন্ধের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অংশবিশেষ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সত্তার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কথা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করেছেন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জীবসত্তা,অপরটি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মানবসত্তা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মনুষ্যত্ব।জীবসত্তার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প্রয়োজনে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অন্নবস্ত্রের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চিন্তা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লাভের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মনুষ্যত্বের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বিকাশ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ঘটানো।শিক্ষার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মনুষ্যত্বরে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স্বাদ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পেলে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অন্নবস্ত্রের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যায়।শিক্ষার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আসল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মূল্যবোধ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জ্ঞান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নয়;জ্ঞান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মূল্যবোধ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সৃষ্টির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উপায়মাত্র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534650"/>
            <a:ext cx="2590800" cy="144655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bn-BD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</a:t>
            </a:r>
            <a:r>
              <a:rPr lang="en-US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বক্তব্য</a:t>
            </a:r>
            <a:endParaRPr lang="bn-BD" sz="4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9" t="2627" r="5386" b="5955"/>
          <a:stretch/>
        </p:blipFill>
        <p:spPr>
          <a:xfrm>
            <a:off x="5867400" y="176300"/>
            <a:ext cx="2667000" cy="18811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 descr="C:\Users\11111\Downloads\images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76200"/>
            <a:ext cx="2362200" cy="202602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400800" y="381000"/>
            <a:ext cx="18998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400" b="1" dirty="0" smtClean="0">
                <a:ln>
                  <a:solidFill>
                    <a:srgbClr val="C00000"/>
                  </a:solidFill>
                </a:ln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মনুষ্যত্ব</a:t>
            </a:r>
            <a:endParaRPr lang="en-US" sz="4400" b="1" dirty="0">
              <a:ln>
                <a:solidFill>
                  <a:srgbClr val="C00000"/>
                </a:solidFill>
              </a:ln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85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11414" y="2057400"/>
            <a:ext cx="3427686" cy="381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রবীন্দ্রনাথ ঠাকুরের </a:t>
            </a:r>
            <a:r>
              <a:rPr lang="bn-BD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মতে-</a:t>
            </a:r>
          </a:p>
          <a:p>
            <a:pPr algn="ctr"/>
            <a:r>
              <a:rPr lang="bn-BD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“ সুস্থ দেহে সুন্দর মন তৈরি করার নাম শিক্ষা।”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0621" y="0"/>
            <a:ext cx="7961585" cy="12192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857250" indent="-857250"/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 কী ?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0" y="0"/>
            <a:ext cx="9144000" cy="6858000"/>
            <a:chOff x="152400" y="249874"/>
            <a:chExt cx="8839200" cy="6303326"/>
          </a:xfrm>
        </p:grpSpPr>
        <p:grpSp>
          <p:nvGrpSpPr>
            <p:cNvPr id="13" name="Group 12"/>
            <p:cNvGrpSpPr/>
            <p:nvPr/>
          </p:nvGrpSpPr>
          <p:grpSpPr>
            <a:xfrm>
              <a:off x="152400" y="249874"/>
              <a:ext cx="8839200" cy="6303326"/>
              <a:chOff x="152400" y="249874"/>
              <a:chExt cx="8839200" cy="630332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52400" y="249874"/>
                <a:ext cx="8839200" cy="6303326"/>
                <a:chOff x="152400" y="-34662"/>
                <a:chExt cx="8839200" cy="6740262"/>
              </a:xfrm>
            </p:grpSpPr>
            <p:sp>
              <p:nvSpPr>
                <p:cNvPr id="9" name="Rounded Rectangle 8"/>
                <p:cNvSpPr/>
                <p:nvPr/>
              </p:nvSpPr>
              <p:spPr>
                <a:xfrm>
                  <a:off x="152400" y="-34662"/>
                  <a:ext cx="609600" cy="6204765"/>
                </a:xfrm>
                <a:prstGeom prst="roundRect">
                  <a:avLst/>
                </a:prstGeom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" name="Rounded Rectangle 10"/>
                <p:cNvSpPr/>
                <p:nvPr/>
              </p:nvSpPr>
              <p:spPr>
                <a:xfrm>
                  <a:off x="8458200" y="-34662"/>
                  <a:ext cx="533400" cy="6204767"/>
                </a:xfrm>
                <a:prstGeom prst="roundRect">
                  <a:avLst/>
                </a:prstGeom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152400" y="6170105"/>
                  <a:ext cx="8839200" cy="535495"/>
                </a:xfrm>
                <a:prstGeom prst="rect">
                  <a:avLst/>
                </a:prstGeom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3" name="Rectangle 2"/>
              <p:cNvSpPr/>
              <p:nvPr/>
            </p:nvSpPr>
            <p:spPr>
              <a:xfrm>
                <a:off x="762000" y="1392381"/>
                <a:ext cx="457200" cy="4660036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8001000" y="1392381"/>
                <a:ext cx="457200" cy="4660036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219200" y="1392381"/>
                <a:ext cx="6781800" cy="158318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Rectangle 13"/>
            <p:cNvSpPr/>
            <p:nvPr/>
          </p:nvSpPr>
          <p:spPr>
            <a:xfrm>
              <a:off x="1219200" y="5867400"/>
              <a:ext cx="6781800" cy="185018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182" y="1676400"/>
            <a:ext cx="2962275" cy="4191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350"/>
          <a:stretch/>
        </p:blipFill>
        <p:spPr>
          <a:xfrm>
            <a:off x="1312181" y="1676400"/>
            <a:ext cx="2962275" cy="4191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6" name="Picture 2" descr="D:\AMAR ALL PICTURE\AMAR All PICTURE\Man\139952238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23310" y="228601"/>
            <a:ext cx="1939689" cy="1447800"/>
          </a:xfrm>
          <a:prstGeom prst="rect">
            <a:avLst/>
          </a:prstGeom>
          <a:noFill/>
        </p:spPr>
      </p:pic>
      <p:sp>
        <p:nvSpPr>
          <p:cNvPr id="18" name="Sun 17"/>
          <p:cNvSpPr/>
          <p:nvPr/>
        </p:nvSpPr>
        <p:spPr>
          <a:xfrm>
            <a:off x="1066800" y="76200"/>
            <a:ext cx="914400" cy="914400"/>
          </a:xfrm>
          <a:prstGeom prst="su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9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76" t="2602" r="9487" b="6222"/>
          <a:stretch/>
        </p:blipFill>
        <p:spPr>
          <a:xfrm>
            <a:off x="381000" y="685800"/>
            <a:ext cx="2130711" cy="4724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9" t="2627" r="5386" b="5955"/>
          <a:stretch/>
        </p:blipFill>
        <p:spPr>
          <a:xfrm>
            <a:off x="3029837" y="1143000"/>
            <a:ext cx="2884366" cy="40949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Left Arrow 5"/>
          <p:cNvSpPr/>
          <p:nvPr/>
        </p:nvSpPr>
        <p:spPr>
          <a:xfrm>
            <a:off x="6172200" y="1752600"/>
            <a:ext cx="990600" cy="334087"/>
          </a:xfrm>
          <a:prstGeom prst="leftArrow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" y="54102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n w="19050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মানবদেহ</a:t>
            </a:r>
            <a:endParaRPr lang="en-US" b="1" dirty="0">
              <a:ln w="19050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22" b="6666"/>
          <a:stretch/>
        </p:blipFill>
        <p:spPr>
          <a:xfrm>
            <a:off x="6193239" y="2162887"/>
            <a:ext cx="1573362" cy="286631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162800" y="1524000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ln>
                  <a:solidFill>
                    <a:srgbClr val="00B050"/>
                  </a:solidFill>
                </a:ln>
                <a:blipFill>
                  <a:blip r:embed="rId5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মানবসত্ত্বা</a:t>
            </a:r>
            <a:endParaRPr lang="en-US" sz="1200" b="1" dirty="0">
              <a:ln>
                <a:solidFill>
                  <a:srgbClr val="00B050"/>
                </a:solidFill>
              </a:ln>
              <a:blipFill>
                <a:blip r:embed="rId5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90124" y="4945559"/>
            <a:ext cx="15792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জীবসত্তা</a:t>
            </a:r>
            <a:endParaRPr lang="en-US" sz="1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6172200" y="5076113"/>
            <a:ext cx="1317924" cy="334087"/>
          </a:xfrm>
          <a:prstGeom prst="leftArrow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20581" y="2743200"/>
            <a:ext cx="13276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5400" b="1" dirty="0" smtClean="0">
                <a:ln w="28575">
                  <a:solidFill>
                    <a:srgbClr val="C00000"/>
                  </a:solidFill>
                </a:ln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2000" b="1" dirty="0">
              <a:ln w="28575">
                <a:solidFill>
                  <a:srgbClr val="C00000"/>
                </a:solidFill>
              </a:ln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29000" y="2743200"/>
            <a:ext cx="2597186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দোতলা ঘর</a:t>
            </a:r>
            <a:endParaRPr lang="en-US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Left Arrow 15"/>
          <p:cNvSpPr/>
          <p:nvPr/>
        </p:nvSpPr>
        <p:spPr>
          <a:xfrm rot="5400000">
            <a:off x="7717686" y="1090257"/>
            <a:ext cx="533399" cy="334087"/>
          </a:xfrm>
          <a:prstGeom prst="leftArrow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38167" y="435114"/>
            <a:ext cx="17427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b="1" dirty="0" smtClean="0">
                <a:ln>
                  <a:solidFill>
                    <a:srgbClr val="C00000"/>
                  </a:solidFill>
                </a:ln>
                <a:blipFill>
                  <a:blip r:embed="rId6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মনুষ্যত্ব</a:t>
            </a:r>
            <a:endParaRPr lang="en-US" sz="1400" b="1" dirty="0">
              <a:ln>
                <a:solidFill>
                  <a:srgbClr val="C00000"/>
                </a:solidFill>
              </a:ln>
              <a:blipFill>
                <a:blip r:embed="rId6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381000" y="5486400"/>
            <a:ext cx="3733800" cy="129540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bn-BD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প্রাতিষ্ঠানিক বা প্রয়োজনীয় </a:t>
            </a:r>
            <a:r>
              <a:rPr lang="bn-BD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52950" y="5486400"/>
            <a:ext cx="4438652" cy="1295400"/>
          </a:xfrm>
          <a:prstGeom prst="round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8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8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অপ্রাতিষ্ঠানিক 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 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lvl="0" algn="ctr"/>
            <a:endParaRPr lang="en-US" sz="48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67000" y="76200"/>
            <a:ext cx="3733800" cy="914401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 দু’টি </a:t>
            </a:r>
            <a:r>
              <a:rPr lang="bn-BD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দিক-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4572000" y="1295400"/>
            <a:ext cx="4419602" cy="4114800"/>
            <a:chOff x="4572000" y="1143000"/>
            <a:chExt cx="4419602" cy="40386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2971800"/>
              <a:ext cx="2276929" cy="22098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16" t="1923" r="6668" b="8333"/>
            <a:stretch/>
          </p:blipFill>
          <p:spPr>
            <a:xfrm>
              <a:off x="4572000" y="1143000"/>
              <a:ext cx="2276929" cy="17526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5128" y="1143000"/>
              <a:ext cx="2066474" cy="17526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2535"/>
            <a:stretch/>
          </p:blipFill>
          <p:spPr>
            <a:xfrm>
              <a:off x="6934200" y="2971800"/>
              <a:ext cx="2057402" cy="22098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026" name="Picture 2" descr="C:\Users\Dider sir\Desktop\33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219200"/>
            <a:ext cx="3886201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08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3639" y="2148760"/>
            <a:ext cx="255341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162394"/>
            <a:ext cx="2438399" cy="3657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146841" y="618500"/>
            <a:ext cx="69685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24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শিক্ষার আসল কাজ জ্ঞান পরিবেশন নয়, মূল্যবোধ সৃষ্টি; </a:t>
            </a:r>
          </a:p>
          <a:p>
            <a:pPr algn="ctr"/>
            <a:r>
              <a:rPr lang="bn-BD" sz="24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জ্ঞান পরিবেশন মূল্যবোধ সৃষ্টির উপায়মাত্র।</a:t>
            </a:r>
            <a:endParaRPr lang="en-US" sz="1100" b="1" dirty="0">
              <a:blipFill>
                <a:blip r:embed="rId4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259528" y="2157188"/>
            <a:ext cx="2743200" cy="3657600"/>
            <a:chOff x="3200400" y="1981200"/>
            <a:chExt cx="2743200" cy="40386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0400" y="1981200"/>
              <a:ext cx="2743200" cy="1905000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77" r="4040" b="6861"/>
            <a:stretch/>
          </p:blipFill>
          <p:spPr>
            <a:xfrm>
              <a:off x="3200400" y="3991194"/>
              <a:ext cx="2743200" cy="2028606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  <p:grpSp>
        <p:nvGrpSpPr>
          <p:cNvPr id="14" name="Group 13"/>
          <p:cNvGrpSpPr/>
          <p:nvPr/>
        </p:nvGrpSpPr>
        <p:grpSpPr>
          <a:xfrm>
            <a:off x="4419600" y="1753857"/>
            <a:ext cx="140554" cy="2284743"/>
            <a:chOff x="4673562" y="1725380"/>
            <a:chExt cx="140554" cy="2284743"/>
          </a:xfrm>
        </p:grpSpPr>
        <p:sp>
          <p:nvSpPr>
            <p:cNvPr id="12" name="Rectangle 11"/>
            <p:cNvSpPr/>
            <p:nvPr/>
          </p:nvSpPr>
          <p:spPr>
            <a:xfrm rot="2856106">
              <a:off x="3598328" y="2800614"/>
              <a:ext cx="2265814" cy="11534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 rot="8038995">
              <a:off x="3645363" y="2841371"/>
              <a:ext cx="2231933" cy="10557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543361" y="3887457"/>
            <a:ext cx="140554" cy="2284743"/>
            <a:chOff x="4673562" y="1725380"/>
            <a:chExt cx="140554" cy="2284743"/>
          </a:xfrm>
        </p:grpSpPr>
        <p:sp>
          <p:nvSpPr>
            <p:cNvPr id="16" name="Rectangle 15"/>
            <p:cNvSpPr/>
            <p:nvPr/>
          </p:nvSpPr>
          <p:spPr>
            <a:xfrm rot="2856106">
              <a:off x="3598328" y="2800614"/>
              <a:ext cx="2265814" cy="115346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 rot="8038995">
              <a:off x="3645363" y="2841371"/>
              <a:ext cx="2231933" cy="105572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7285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2938" y="627965"/>
            <a:ext cx="6189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36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‘’অর্থচিন্তার নিগড়ে সকলে বন্দি।’’</a:t>
            </a:r>
            <a:endParaRPr lang="en-US" sz="1400" b="1" dirty="0">
              <a:blipFill>
                <a:blip r:embed="rId2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47800"/>
            <a:ext cx="2743200" cy="32575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447800"/>
            <a:ext cx="2667000" cy="3276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947" y="1447800"/>
            <a:ext cx="2531453" cy="3276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033055" y="5181600"/>
            <a:ext cx="68098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bn-BD" sz="32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‘‘অন্নবস্ত্রের প্রাচুর্যের চেয়েও মুক্তি বড়, </a:t>
            </a:r>
          </a:p>
          <a:p>
            <a:pPr algn="ctr"/>
            <a:r>
              <a:rPr lang="bn-BD" sz="3200" b="1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এই বোধটি মানুষের মনুষ্যত্বের পরিচয়।’’</a:t>
            </a:r>
            <a:endParaRPr lang="en-US" sz="1600" b="1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3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26"/>
          <a:stretch/>
        </p:blipFill>
        <p:spPr>
          <a:xfrm>
            <a:off x="304800" y="381000"/>
            <a:ext cx="8153400" cy="609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600200" y="533400"/>
            <a:ext cx="5486400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চিন্তার স্বাধীনতা</a:t>
            </a:r>
            <a:endParaRPr lang="en-US" sz="54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1000"/>
            <a:ext cx="7477502" cy="6019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3200400" y="609600"/>
            <a:ext cx="44196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বুদ্ধির স্বাধীনতা</a:t>
            </a:r>
            <a:endParaRPr lang="en-US" sz="48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9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01572"/>
            <a:ext cx="8229600" cy="6078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পরিচতি</a:t>
            </a:r>
            <a:r>
              <a:rPr lang="en-US" sz="3600" dirty="0" smtClean="0"/>
              <a:t> </a:t>
            </a:r>
          </a:p>
          <a:p>
            <a:pPr algn="ctr"/>
            <a:r>
              <a:rPr lang="en-US" sz="3600" dirty="0" err="1" smtClean="0"/>
              <a:t>আইডি</a:t>
            </a:r>
            <a:r>
              <a:rPr lang="en-US" sz="3600" dirty="0" smtClean="0"/>
              <a:t> -১১</a:t>
            </a:r>
          </a:p>
          <a:p>
            <a:pPr algn="ctr"/>
            <a:r>
              <a:rPr lang="en-US" sz="4000" dirty="0" err="1" smtClean="0"/>
              <a:t>আ.ন.ম</a:t>
            </a:r>
            <a:r>
              <a:rPr lang="en-US" sz="4000" dirty="0" smtClean="0"/>
              <a:t> </a:t>
            </a:r>
            <a:r>
              <a:rPr lang="en-US" sz="4000" dirty="0" err="1" smtClean="0"/>
              <a:t>মাঈন</a:t>
            </a:r>
            <a:r>
              <a:rPr lang="en-US" sz="4000" dirty="0" smtClean="0"/>
              <a:t> </a:t>
            </a:r>
            <a:r>
              <a:rPr lang="en-US" sz="4000" dirty="0" err="1" smtClean="0"/>
              <a:t>উদ্দিন</a:t>
            </a:r>
            <a:r>
              <a:rPr lang="en-US" sz="4000" dirty="0" smtClean="0"/>
              <a:t> </a:t>
            </a:r>
          </a:p>
          <a:p>
            <a:pPr algn="ctr"/>
            <a:endParaRPr lang="en-US" sz="4400" dirty="0" smtClean="0"/>
          </a:p>
          <a:p>
            <a:pPr algn="ctr"/>
            <a:endParaRPr lang="en-US" sz="4000" dirty="0"/>
          </a:p>
          <a:p>
            <a:pPr algn="ctr"/>
            <a:endParaRPr lang="en-US" sz="4400" dirty="0" smtClean="0"/>
          </a:p>
          <a:p>
            <a:pPr algn="ctr"/>
            <a:endParaRPr lang="en-US" sz="3200" dirty="0" smtClean="0"/>
          </a:p>
          <a:p>
            <a:pPr algn="ctr"/>
            <a:r>
              <a:rPr lang="en-US" sz="2400" dirty="0" err="1" smtClean="0"/>
              <a:t>সহকারি</a:t>
            </a:r>
            <a:r>
              <a:rPr lang="en-US" sz="2400" dirty="0" smtClean="0"/>
              <a:t> </a:t>
            </a:r>
            <a:r>
              <a:rPr lang="en-US" sz="2400" dirty="0" err="1" smtClean="0"/>
              <a:t>শিক্ষক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err="1" smtClean="0"/>
              <a:t>মোঃ</a:t>
            </a:r>
            <a:r>
              <a:rPr lang="en-US" sz="2400" dirty="0" smtClean="0"/>
              <a:t> </a:t>
            </a:r>
            <a:r>
              <a:rPr lang="en-US" sz="2400" dirty="0" err="1" smtClean="0"/>
              <a:t>ইলিয়াছ</a:t>
            </a:r>
            <a:r>
              <a:rPr lang="en-US" sz="2400" dirty="0" smtClean="0"/>
              <a:t> </a:t>
            </a:r>
            <a:r>
              <a:rPr lang="en-US" sz="2400" dirty="0" err="1" smtClean="0"/>
              <a:t>মিয়া</a:t>
            </a:r>
            <a:r>
              <a:rPr lang="en-US" sz="2400" dirty="0" smtClean="0"/>
              <a:t> </a:t>
            </a:r>
            <a:r>
              <a:rPr lang="en-US" sz="2400" dirty="0" err="1" smtClean="0"/>
              <a:t>চৌং</a:t>
            </a:r>
            <a:r>
              <a:rPr lang="en-US" sz="2400" dirty="0" smtClean="0"/>
              <a:t> </a:t>
            </a:r>
            <a:r>
              <a:rPr lang="en-US" sz="2400" dirty="0" err="1" smtClean="0"/>
              <a:t>উচ্চ</a:t>
            </a:r>
            <a:r>
              <a:rPr lang="en-US" sz="2400" dirty="0" smtClean="0"/>
              <a:t> </a:t>
            </a:r>
            <a:r>
              <a:rPr lang="en-US" sz="2400" dirty="0" err="1" smtClean="0"/>
              <a:t>বিদ্যালয়</a:t>
            </a:r>
            <a:r>
              <a:rPr lang="en-US" sz="2400" dirty="0" smtClean="0"/>
              <a:t> </a:t>
            </a:r>
          </a:p>
          <a:p>
            <a:pPr algn="ctr"/>
            <a:r>
              <a:rPr lang="en-US" sz="2400" dirty="0" err="1" smtClean="0"/>
              <a:t>সদর,কক্সবাজার</a:t>
            </a:r>
            <a:r>
              <a:rPr lang="en-US" sz="2400" dirty="0" smtClean="0"/>
              <a:t>।</a:t>
            </a:r>
            <a:endParaRPr lang="en-US" sz="3200" dirty="0" smtClean="0"/>
          </a:p>
          <a:p>
            <a:endParaRPr lang="en-US" sz="100" dirty="0"/>
          </a:p>
          <a:p>
            <a:pPr algn="ctr"/>
            <a:r>
              <a:rPr lang="en-US" sz="2000" dirty="0" err="1" smtClean="0"/>
              <a:t>মোবাঃ</a:t>
            </a:r>
            <a:r>
              <a:rPr lang="en-US" sz="2000" dirty="0" smtClean="0"/>
              <a:t> ০১৮১৯৮৬৭৮৪০</a:t>
            </a:r>
          </a:p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Email: </a:t>
            </a:r>
            <a:r>
              <a:rPr lang="en-US" sz="2000" dirty="0" smtClean="0">
                <a:solidFill>
                  <a:srgbClr val="00B050"/>
                </a:solidFill>
                <a:hlinkClick r:id="rId2"/>
              </a:rPr>
              <a:t>mdsony2011@gmail.com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</a:p>
        </p:txBody>
      </p:sp>
      <p:pic>
        <p:nvPicPr>
          <p:cNvPr id="3" name="Picture 62" descr="C:\Users\Dider sir\Desktop\Image of desktop\20151104_09435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799" y="2168245"/>
            <a:ext cx="1676401" cy="236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Dider sir\Desktop\Image of desktop\FB_IMG_14930258256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1"/>
            <a:ext cx="14518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Dider sir\Desktop\Image of desktop\FB_IMG_149302582563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2720" y="2514601"/>
            <a:ext cx="14518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02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16" r="11811" b="4201"/>
          <a:stretch/>
        </p:blipFill>
        <p:spPr>
          <a:xfrm>
            <a:off x="3260259" y="1468582"/>
            <a:ext cx="2667000" cy="36714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84" t="15771" r="34851" b="12425"/>
          <a:stretch/>
        </p:blipFill>
        <p:spPr>
          <a:xfrm>
            <a:off x="244765" y="1433945"/>
            <a:ext cx="2667000" cy="36714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395167" y="5259050"/>
            <a:ext cx="2302233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bn-BD" sz="32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সুশৃংখল </a:t>
            </a:r>
          </a:p>
          <a:p>
            <a:pPr algn="ctr"/>
            <a:r>
              <a:rPr lang="bn-BD" sz="32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সমাজব্যবস্থা</a:t>
            </a:r>
            <a:endParaRPr lang="en-US" sz="1400" b="1" dirty="0">
              <a:blipFill>
                <a:blip r:embed="rId4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33800" y="5305961"/>
            <a:ext cx="1880643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bn-BD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75152" y="694938"/>
            <a:ext cx="6817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800" b="1" dirty="0" smtClean="0">
                <a:ln w="1905"/>
                <a:blipFill>
                  <a:blip r:embed="rId5"/>
                  <a:tile tx="0" ty="0" sx="100000" sy="100000" flip="none" algn="tl"/>
                </a:blip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‘লোভে পাপ, পাপে মৃত্যু’ কথাটি বুলিমাত্র, সত্য।</a:t>
            </a:r>
            <a:endParaRPr lang="en-US" sz="1200" b="1" dirty="0" smtClean="0">
              <a:ln w="1905"/>
              <a:blipFill>
                <a:blip r:embed="rId5"/>
                <a:tile tx="0" ty="0" sx="100000" sy="100000" flip="none" algn="tl"/>
              </a:blip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17673" y="5259050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জাগ্রত </a:t>
            </a:r>
          </a:p>
          <a:p>
            <a:pPr algn="ctr"/>
            <a:r>
              <a:rPr lang="bn-BD" sz="3200" b="1" dirty="0" smtClean="0">
                <a:blipFill>
                  <a:blip r:embed="rId4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মনুষ্যত্ববোধ</a:t>
            </a:r>
            <a:endParaRPr lang="en-US" sz="1100" b="1" dirty="0">
              <a:blipFill>
                <a:blip r:embed="rId4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324600" y="1433945"/>
            <a:ext cx="2590800" cy="3671455"/>
            <a:chOff x="6324600" y="1433945"/>
            <a:chExt cx="2590800" cy="3671455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38" t="26116" r="46213" b="29919"/>
            <a:stretch/>
          </p:blipFill>
          <p:spPr>
            <a:xfrm>
              <a:off x="6324600" y="1433945"/>
              <a:ext cx="2590800" cy="3671455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sp>
          <p:nvSpPr>
            <p:cNvPr id="11" name="Rectangle 10"/>
            <p:cNvSpPr/>
            <p:nvPr/>
          </p:nvSpPr>
          <p:spPr>
            <a:xfrm>
              <a:off x="6324600" y="4343400"/>
              <a:ext cx="2590800" cy="7620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bn-BD" sz="4400" b="1" dirty="0" smtClean="0">
                  <a:blipFill>
                    <a:blip r:embed="rId4"/>
                    <a:tile tx="0" ty="0" sx="100000" sy="100000" flip="none" algn="tl"/>
                  </a:blipFill>
                  <a:effectLst>
                    <a:innerShdw blurRad="63500" dist="50800" dir="2700000">
                      <a:prstClr val="black">
                        <a:alpha val="50000"/>
                      </a:prstClr>
                    </a:innerShdw>
                  </a:effectLst>
                  <a:latin typeface="NikoshBAN" pitchFamily="2" charset="0"/>
                  <a:cs typeface="NikoshBAN" pitchFamily="2" charset="0"/>
                </a:rPr>
                <a:t>মূল্যবোধ</a:t>
              </a:r>
              <a:endParaRPr lang="en-US" sz="1200" b="1" dirty="0">
                <a:blipFill>
                  <a:blip r:embed="rId4"/>
                  <a:tile tx="0" ty="0" sx="100000" sy="100000" flip="none" algn="tl"/>
                </a:blip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29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1524000"/>
            <a:ext cx="5943600" cy="15696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bn-BD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মোতাহের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জন্মগ্রহণ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 </a:t>
            </a:r>
            <a:endParaRPr lang="bn-BD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8945" y="1524000"/>
            <a:ext cx="1733550" cy="12954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ectangle 4"/>
          <p:cNvSpPr/>
          <p:nvPr/>
        </p:nvSpPr>
        <p:spPr>
          <a:xfrm>
            <a:off x="3200400" y="364375"/>
            <a:ext cx="28956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581400"/>
            <a:ext cx="5943600" cy="120032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bn-BD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নিগড়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শব্দটির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 </a:t>
            </a:r>
            <a:endParaRPr lang="bn-BD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695" y="3571964"/>
            <a:ext cx="1828800" cy="1219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485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6760" y="2597527"/>
            <a:ext cx="7840378" cy="317009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bn-BD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‘‘</a:t>
            </a:r>
            <a:r>
              <a:rPr lang="bn-BD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শিক্ষার আসল কাজ জ্ঞান পরিবেশন নয়, মূল্যবোধ </a:t>
            </a:r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সৃষ্টি।’’- উক্তিটি </a:t>
            </a:r>
          </a:p>
          <a:p>
            <a:pPr algn="ctr"/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‘শিক্ষা ও মনুষ্যত্ব’ প্রবন্ধের আলোকে বিশ্লেষণ কর।</a:t>
            </a:r>
            <a:endParaRPr lang="bn-BD" sz="1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9400" y="1326829"/>
            <a:ext cx="3657600" cy="769441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bn-BD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855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95600" y="762000"/>
            <a:ext cx="3505200" cy="10595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2362200"/>
            <a:ext cx="8300670" cy="2831544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bn-BD" sz="3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মোতাহের হোসেন চৌধুরী কত সালে জন্মগ্রহণ করেন?</a:t>
            </a:r>
            <a:endParaRPr lang="bn-BD" sz="2800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জীবনকে কীসের সাথে তুলনা করা যেতে পারে?</a:t>
            </a:r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জীবসত্তার ঘর থেকে মানবসত্তার ঘরে উঠবার মই কী?</a:t>
            </a:r>
            <a:endParaRPr lang="bn-BD" sz="2800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 শ্রেষ্ঠ দিক কোনটি?</a:t>
            </a:r>
            <a:endParaRPr lang="bn-BD" sz="2800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অন্নবস্ত্রের প্রাচুর্যের চেয়েও কী বড়?</a:t>
            </a:r>
          </a:p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990600"/>
            <a:ext cx="3200400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1600" b="1" dirty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139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997535"/>
            <a:ext cx="8686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মোতাহের হোসেন চৌধুরী কোন শ্রেণির লেখক?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ক. আধ্যাত্মিক   খ. প্রকৃতিবাদী   গ. মননশীল   ঘ. বাস্তববাদী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‘নিগড়’- শব্দের অর্থ কী?</a:t>
            </a:r>
          </a:p>
          <a:p>
            <a:r>
              <a:rPr lang="bn-BD" sz="2400" b="1" dirty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  ক. শিকল   খ. নিয়তি   গ.সুখ    ঘ. নিকুঞ্জ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‘মাথায় অর্থের চিন্তা থাকলে জীবনে আনন্দ উপভোগ করা যায় না।’-বাক্যটিতে উল্লিখিত ‘মাথায় অর্থের চিন্তা’ কথাটির সাথে মিল পাওয়া যায় ‘শিক্ষা ও মনুষ্যত্ব’ প্রবন্ধের কোন কথাটির?</a:t>
            </a:r>
          </a:p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ক. লোভের সাথে               </a:t>
            </a:r>
            <a:r>
              <a:rPr lang="en-US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খ. দুঃখের সাথে    </a:t>
            </a:r>
          </a:p>
          <a:p>
            <a:r>
              <a:rPr lang="bn-BD" sz="2400" b="1" dirty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9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গ. </a:t>
            </a:r>
            <a:r>
              <a:rPr lang="bn-BD" sz="7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পায়ের কাঁটার সাথে        ঘ. মূল্যবোধের সাথে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bn-BD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‘লোভে পাপ, পাপে মৃত্যু’ কথাটি বুলিমাত্র, সত্য।’’- এ কথাটি মানুষ</a:t>
            </a:r>
          </a:p>
          <a:p>
            <a:r>
              <a:rPr lang="bn-BD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কীভাবে উপলব্ধি করতে পারে</a:t>
            </a: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ক. সমাজ থেকে            </a:t>
            </a:r>
            <a:r>
              <a:rPr lang="bn-BD" sz="1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খ. শিক্ষা-দীক্ষার মাধ্যমে</a:t>
            </a:r>
          </a:p>
          <a:p>
            <a:r>
              <a:rPr lang="bn-BD" sz="2400" b="1" dirty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12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গ. নিজের জীবন থেকে     ঘ. সত্য উপলব্ধির মাধ্যমে </a:t>
            </a:r>
          </a:p>
        </p:txBody>
      </p:sp>
      <p:sp>
        <p:nvSpPr>
          <p:cNvPr id="3" name="Oval 2"/>
          <p:cNvSpPr/>
          <p:nvPr/>
        </p:nvSpPr>
        <p:spPr>
          <a:xfrm>
            <a:off x="637309" y="2041904"/>
            <a:ext cx="387927" cy="4065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520440" y="4998720"/>
            <a:ext cx="387927" cy="4065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45676" y="1371600"/>
            <a:ext cx="387927" cy="4065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37309" y="3555577"/>
            <a:ext cx="387927" cy="4065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61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p Arrow 2"/>
          <p:cNvSpPr/>
          <p:nvPr/>
        </p:nvSpPr>
        <p:spPr>
          <a:xfrm>
            <a:off x="304800" y="0"/>
            <a:ext cx="8839200" cy="1981200"/>
          </a:xfrm>
          <a:prstGeom prst="upArrow">
            <a:avLst>
              <a:gd name="adj1" fmla="val 50000"/>
              <a:gd name="adj2" fmla="val 100000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2286001"/>
            <a:ext cx="7620001" cy="327659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bn-BD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মনুষ্যত্ববোধ গঠনে একজন শিক্ষার্থীর কি কি পদক্ষেপ নেয়া উচিৎ বলে তুমি মনে কর।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1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057399"/>
            <a:ext cx="8839200" cy="152401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09600" y="2203938"/>
            <a:ext cx="7924800" cy="3815862"/>
            <a:chOff x="609600" y="2203938"/>
            <a:chExt cx="7924800" cy="4501662"/>
          </a:xfrm>
          <a:blipFill>
            <a:blip r:embed="rId4"/>
            <a:tile tx="0" ty="0" sx="100000" sy="100000" flip="none" algn="tl"/>
          </a:blipFill>
        </p:grpSpPr>
        <p:sp>
          <p:nvSpPr>
            <p:cNvPr id="8" name="Rectangle 7"/>
            <p:cNvSpPr/>
            <p:nvPr/>
          </p:nvSpPr>
          <p:spPr>
            <a:xfrm>
              <a:off x="609600" y="2203938"/>
              <a:ext cx="152400" cy="450166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2000" y="6553201"/>
              <a:ext cx="7772400" cy="15239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0" y="2209800"/>
              <a:ext cx="152400" cy="441960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806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8634" y="838200"/>
            <a:ext cx="379142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itchFamily="2" charset="2"/>
              <a:buChar char="ü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যেখানে সেখানে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ময়লা 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  ফে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ঠিক নয়।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0" y="3657600"/>
            <a:ext cx="51475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85800" indent="-685800">
              <a:buFont typeface="Wingdings" pitchFamily="2" charset="2"/>
              <a:buChar char="ü"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নির্দিষ্ট স্থানে ময়লা ফেলুন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1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354" y="2895600"/>
            <a:ext cx="2260815" cy="26274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650" y="800746"/>
            <a:ext cx="2400299" cy="1905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09" y="1162316"/>
            <a:ext cx="1191491" cy="1181860"/>
          </a:xfrm>
          <a:prstGeom prst="rect">
            <a:avLst/>
          </a:prstGeom>
        </p:spPr>
      </p:pic>
      <p:grpSp>
        <p:nvGrpSpPr>
          <p:cNvPr id="18" name="Group 17"/>
          <p:cNvGrpSpPr/>
          <p:nvPr/>
        </p:nvGrpSpPr>
        <p:grpSpPr>
          <a:xfrm>
            <a:off x="-11049000" y="4724400"/>
            <a:ext cx="9144000" cy="7619169"/>
            <a:chOff x="2803728" y="-384575"/>
            <a:chExt cx="11801163" cy="7537245"/>
          </a:xfrm>
        </p:grpSpPr>
        <p:sp>
          <p:nvSpPr>
            <p:cNvPr id="15" name="Rectangle 14"/>
            <p:cNvSpPr/>
            <p:nvPr/>
          </p:nvSpPr>
          <p:spPr>
            <a:xfrm>
              <a:off x="2803728" y="-384575"/>
              <a:ext cx="11801163" cy="7537245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Explosion 2 15"/>
            <p:cNvSpPr/>
            <p:nvPr/>
          </p:nvSpPr>
          <p:spPr>
            <a:xfrm>
              <a:off x="2803728" y="-83052"/>
              <a:ext cx="11407791" cy="6256596"/>
            </a:xfrm>
            <a:prstGeom prst="irregularSeal2">
              <a:avLst/>
            </a:prstGeom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 prst="relaxedInset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>
              <a:prstTxWarp prst="textCanDown">
                <a:avLst/>
              </a:prstTxWarp>
              <a:scene3d>
                <a:camera prst="orthographicFront"/>
                <a:lightRig rig="soft" dir="tl">
                  <a:rot lat="0" lon="0" rev="0"/>
                </a:lightRig>
              </a:scene3d>
              <a:sp3d extrusionH="57150" contourW="25400" prstMaterial="matte">
                <a:bevelT w="25400" h="55880" prst="slope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bn-BD" sz="11500" b="1" spc="50" dirty="0" smtClean="0">
                  <a:ln w="11430"/>
                  <a:solidFill>
                    <a:schemeClr val="bg1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ধন্যবাদ</a:t>
              </a:r>
              <a:endParaRPr lang="en-US" sz="20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342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447800" y="3997035"/>
            <a:ext cx="6705600" cy="2209800"/>
          </a:xfrm>
          <a:prstGeom prst="rightArrow">
            <a:avLst/>
          </a:prstGeom>
          <a:solidFill>
            <a:srgbClr val="00206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জেনে রাখঃ- সততার সাথে পরিশ্রম কর, </a:t>
            </a:r>
          </a:p>
          <a:p>
            <a:pPr algn="ctr"/>
            <a:r>
              <a:rPr lang="bn-BD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জীবনে বড় হবে।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914400" y="304801"/>
            <a:ext cx="7467600" cy="4191000"/>
          </a:xfrm>
          <a:prstGeom prst="irregularSeal2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elaxedInset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>
            <a:prstTxWarp prst="textCanDown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slop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55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762000"/>
            <a:ext cx="4953000" cy="1143000"/>
          </a:xfr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prstTxWarp prst="textWave1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6600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362200"/>
            <a:ext cx="7391400" cy="3429000"/>
          </a:xfr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70000" lnSpcReduction="20000"/>
          </a:bodyPr>
          <a:lstStyle/>
          <a:p>
            <a:endParaRPr lang="bn-BD" sz="2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 ১০ম</a:t>
            </a:r>
          </a:p>
          <a:p>
            <a:pPr marL="0" indent="0">
              <a:buNone/>
            </a:pP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বাংলা ১ম</a:t>
            </a:r>
          </a:p>
          <a:p>
            <a:pPr marL="0" indent="0">
              <a:buNone/>
            </a:pPr>
            <a:r>
              <a:rPr lang="bn-BD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(গদ্যাংশ)</a:t>
            </a:r>
          </a:p>
          <a:p>
            <a:pPr marL="0" indent="0">
              <a:buNone/>
            </a:pP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৪৫</a:t>
            </a:r>
            <a:r>
              <a:rPr lang="bn-BD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মিনিট</a:t>
            </a:r>
            <a:endParaRPr lang="en-US" sz="6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5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তারিখঃ০৮/০৮/২০১৮</a:t>
            </a:r>
            <a:endParaRPr lang="en-US" sz="2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golian Baiti" pitchFamily="66" charset="0"/>
              <a:cs typeface="Mongolian Baiti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673" y="2895600"/>
            <a:ext cx="1524000" cy="2667000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  <p:extLst>
      <p:ext uri="{BB962C8B-B14F-4D97-AF65-F5344CB8AC3E}">
        <p14:creationId xmlns:p14="http://schemas.microsoft.com/office/powerpoint/2010/main" val="17224678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120" y="2362200"/>
            <a:ext cx="6705600" cy="372533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ounded Rectangle 3"/>
          <p:cNvSpPr/>
          <p:nvPr/>
        </p:nvSpPr>
        <p:spPr>
          <a:xfrm>
            <a:off x="990600" y="838200"/>
            <a:ext cx="7467600" cy="13716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ছবিগুলি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1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609600"/>
            <a:ext cx="70866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হাঁ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দেখলাম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তাহা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............. </a:t>
            </a:r>
            <a:r>
              <a:rPr lang="en-US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4" descr="C:\Users\11111\Downloads\image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2164" y="2248189"/>
            <a:ext cx="3213588" cy="3276600"/>
          </a:xfrm>
          <a:prstGeom prst="rect">
            <a:avLst/>
          </a:prstGeom>
          <a:noFill/>
        </p:spPr>
      </p:pic>
      <p:pic>
        <p:nvPicPr>
          <p:cNvPr id="2050" name="Picture 2" descr="D:\AMAR ALL PICTURE\AMAR All PICTURE\Man Other\e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981200"/>
            <a:ext cx="3544887" cy="35782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061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00200" y="360220"/>
            <a:ext cx="6477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14499"/>
            <a:ext cx="3276600" cy="41910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714499"/>
            <a:ext cx="2895600" cy="41910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447800" y="533400"/>
            <a:ext cx="6324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এগুলি</a:t>
            </a:r>
            <a:r>
              <a:rPr lang="en-US" sz="4000" b="1" dirty="0" smtClean="0">
                <a:solidFill>
                  <a:schemeClr val="bg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>
                <a:solidFill>
                  <a:schemeClr val="bg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আত্মমানবতার সেবা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44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62745" y="5223164"/>
            <a:ext cx="28956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400" b="1" dirty="0" smtClean="0">
                <a:solidFill>
                  <a:schemeClr val="accent2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মনুষ্যত্ব</a:t>
            </a:r>
            <a:endParaRPr lang="en-US" sz="4400" b="1" dirty="0">
              <a:solidFill>
                <a:schemeClr val="accent2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63605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আর</a:t>
            </a:r>
            <a:r>
              <a:rPr lang="en-US" sz="4800" b="1" dirty="0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এটিই</a:t>
            </a:r>
            <a:r>
              <a:rPr lang="en-US" sz="4800" b="1" dirty="0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800" b="1" dirty="0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মানবতা</a:t>
            </a:r>
            <a:r>
              <a:rPr lang="en-US" sz="4800" b="1" dirty="0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800" b="1" dirty="0" smtClean="0">
                <a:solidFill>
                  <a:srgbClr val="33CC33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bn-BD" sz="4800" b="1" dirty="0" smtClean="0">
              <a:solidFill>
                <a:srgbClr val="33CC33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endParaRPr lang="en-US" b="1" dirty="0">
              <a:solidFill>
                <a:srgbClr val="33CC33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386841"/>
            <a:ext cx="3733800" cy="3657600"/>
          </a:xfrm>
          <a:prstGeom prst="rect">
            <a:avLst/>
          </a:prstGeom>
          <a:ln w="38100" cap="sq">
            <a:solidFill>
              <a:srgbClr val="FF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7244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752600" y="304800"/>
            <a:ext cx="5791200" cy="2246695"/>
          </a:xfrm>
          <a:prstGeom prst="ellipse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bn-BD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পাঠ</a:t>
            </a:r>
            <a:endParaRPr lang="en-US" sz="1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33055" y="3048000"/>
            <a:ext cx="6781800" cy="2209801"/>
          </a:xfrm>
          <a:prstGeom prst="round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শিক্ষা ও মনুষ্যত্ব</a:t>
            </a:r>
            <a:endParaRPr lang="bn-BD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-</a:t>
            </a:r>
            <a:r>
              <a:rPr lang="bn-BD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মোতাহের হোসেন চৌধুরী</a:t>
            </a:r>
            <a:endParaRPr lang="en-US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22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653145"/>
            <a:ext cx="8534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Wingdings" pitchFamily="2" charset="2"/>
              <a:buChar char="q"/>
            </a:pPr>
            <a:r>
              <a:rPr lang="bn-BD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লেখক পরিচিতি বলতে পারবে।</a:t>
            </a:r>
          </a:p>
          <a:p>
            <a:pPr marL="571500" indent="-571500" algn="just">
              <a:buFont typeface="Wingdings" pitchFamily="2" charset="2"/>
              <a:buChar char="q"/>
            </a:pPr>
            <a:r>
              <a:rPr lang="bn-BD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নতুন শব্দের অর্থ লিখতে পারবে।</a:t>
            </a:r>
            <a:endParaRPr lang="en-US" sz="2800" b="1" dirty="0" smtClean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en-US" sz="28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।</a:t>
            </a:r>
            <a:endParaRPr lang="bn-BD" sz="2800" b="1" dirty="0" smtClean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  <a:p>
            <a:pPr marL="571500" indent="-571500" algn="just">
              <a:buFont typeface="Wingdings" pitchFamily="2" charset="2"/>
              <a:buChar char="q"/>
            </a:pPr>
            <a:r>
              <a:rPr lang="bn-BD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জীবসত্তা ও মানবসত্তা সম্পর্কে ব্যাখ্যা করতে পারবে।</a:t>
            </a:r>
          </a:p>
          <a:p>
            <a:pPr marL="571500" indent="-571500" algn="just">
              <a:buFont typeface="Wingdings" pitchFamily="2" charset="2"/>
              <a:buChar char="q"/>
            </a:pPr>
            <a:r>
              <a:rPr lang="bn-BD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‘শিক্ষা ও মনুষ্যত্ব’ প্রবন্ধের মুলবক্তব্য বিশ্লেষণ </a:t>
            </a:r>
          </a:p>
          <a:p>
            <a:pPr algn="just"/>
            <a:r>
              <a:rPr lang="bn-BD" sz="2800" b="1" dirty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 smtClean="0">
                <a:ln w="1905"/>
                <a:solidFill>
                  <a:schemeClr val="tx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   করতে পারবে।</a:t>
            </a:r>
            <a:endParaRPr lang="bn-BD" sz="1050" b="1" dirty="0" smtClean="0">
              <a:ln w="1905"/>
              <a:solidFill>
                <a:schemeClr val="tx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381000"/>
            <a:ext cx="3505200" cy="1066800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n-BD" sz="1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10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1600200"/>
            <a:ext cx="457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এই </a:t>
            </a:r>
            <a:r>
              <a:rPr lang="bn-BD" sz="32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NikoshBAN" pitchFamily="2" charset="0"/>
                <a:cs typeface="NikoshBAN" pitchFamily="2" charset="0"/>
              </a:rPr>
              <a:t>পাঠ শেষে শিক্ষার্থীরা-</a:t>
            </a:r>
            <a:endParaRPr lang="en-US" sz="2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3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2423</TotalTime>
  <Words>652</Words>
  <Application>Microsoft Office PowerPoint</Application>
  <PresentationFormat>On-screen Show (4:3)</PresentationFormat>
  <Paragraphs>138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Mahabubul Alam</dc:creator>
  <cp:lastModifiedBy>ismail - [2010]</cp:lastModifiedBy>
  <cp:revision>452</cp:revision>
  <dcterms:created xsi:type="dcterms:W3CDTF">2006-08-16T00:00:00Z</dcterms:created>
  <dcterms:modified xsi:type="dcterms:W3CDTF">2018-08-07T16:01:21Z</dcterms:modified>
</cp:coreProperties>
</file>