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83" r:id="rId3"/>
    <p:sldId id="265" r:id="rId4"/>
    <p:sldId id="285" r:id="rId5"/>
    <p:sldId id="267" r:id="rId6"/>
    <p:sldId id="266" r:id="rId7"/>
    <p:sldId id="264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32" autoAdjust="0"/>
    <p:restoredTop sz="94660"/>
  </p:normalViewPr>
  <p:slideViewPr>
    <p:cSldViewPr snapToGrid="0">
      <p:cViewPr>
        <p:scale>
          <a:sx n="53" d="100"/>
          <a:sy n="53" d="100"/>
        </p:scale>
        <p:origin x="-984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26B81-F533-4EDA-8E6E-BFF7E98FE8C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FA295-54C3-449F-8852-D68310ADDCB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B050"/>
        </a:solidFill>
        <a:ln/>
      </dgm:spPr>
      <dgm:t>
        <a:bodyPr/>
        <a:lstStyle/>
        <a:p>
          <a:r>
            <a:rPr lang="bn-BD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ঈমানের</a:t>
          </a:r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মৌলিক বিষয়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F8DD833-4FDE-4DDD-B8E4-750E09126A73}" type="parTrans" cxnId="{4066E034-B54B-4F2B-A55D-7E26261A8942}">
      <dgm:prSet/>
      <dgm:spPr/>
      <dgm:t>
        <a:bodyPr/>
        <a:lstStyle/>
        <a:p>
          <a:endParaRPr lang="en-US"/>
        </a:p>
      </dgm:t>
    </dgm:pt>
    <dgm:pt modelId="{0EAEEC76-D87D-4BB1-B6C6-220DD55E9703}" type="sibTrans" cxnId="{4066E034-B54B-4F2B-A55D-7E26261A8942}">
      <dgm:prSet/>
      <dgm:spPr/>
      <dgm:t>
        <a:bodyPr/>
        <a:lstStyle/>
        <a:p>
          <a:endParaRPr lang="en-US"/>
        </a:p>
      </dgm:t>
    </dgm:pt>
    <dgm:pt modelId="{E3873677-C0E4-4040-87EE-FE7A765BC01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  <a:ln/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আল্লাহ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038C47-1289-40E9-8B4A-A2DFA9B52F7F}" type="parTrans" cxnId="{AEC3DD7B-83A2-4EBF-B1B3-CDD9F0DBFE1C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E1DEA3-411C-4BA0-85AF-BF5093A8154A}" type="sibTrans" cxnId="{AEC3DD7B-83A2-4EBF-B1B3-CDD9F0DBFE1C}">
      <dgm:prSet/>
      <dgm:spPr/>
      <dgm:t>
        <a:bodyPr/>
        <a:lstStyle/>
        <a:p>
          <a:endParaRPr lang="en-US"/>
        </a:p>
      </dgm:t>
    </dgm:pt>
    <dgm:pt modelId="{1BFEED42-5226-4D70-A665-B64799B8767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  <a:ln/>
      </dgm:spPr>
      <dgm:t>
        <a:bodyPr/>
        <a:lstStyle/>
        <a:p>
          <a:endParaRPr lang="bn-BD" sz="5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bn-BD" sz="2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ফেরেশতা</a:t>
          </a:r>
          <a:endParaRPr lang="en-US" sz="2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384A31F-ECD5-4083-BA40-170017F82CAF}" type="parTrans" cxnId="{E5E73165-A55D-45FC-8340-E3BE813564DB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D79EC3-EF90-4E29-A8C9-C5E01C658067}" type="sibTrans" cxnId="{E5E73165-A55D-45FC-8340-E3BE813564DB}">
      <dgm:prSet/>
      <dgm:spPr/>
      <dgm:t>
        <a:bodyPr/>
        <a:lstStyle/>
        <a:p>
          <a:endParaRPr lang="en-US"/>
        </a:p>
      </dgm:t>
    </dgm:pt>
    <dgm:pt modelId="{11761A22-160E-4A11-9E0F-1D6B668AC9F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  <a:ln/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পুনরুত্থান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C6D1125-D921-435A-B9AB-4A8B08835961}" type="parTrans" cxnId="{3291B7F5-295A-44D5-B741-64F545483DBD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4A0CBA-A351-4ECC-8CE6-AD37705F242B}" type="sibTrans" cxnId="{3291B7F5-295A-44D5-B741-64F545483DBD}">
      <dgm:prSet/>
      <dgm:spPr/>
      <dgm:t>
        <a:bodyPr/>
        <a:lstStyle/>
        <a:p>
          <a:endParaRPr lang="en-US"/>
        </a:p>
      </dgm:t>
    </dgm:pt>
    <dgm:pt modelId="{3E8803B9-004B-473D-B383-DD969254E78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  <a:ln/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ভাগ্য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94C8214-87FE-4C26-834E-A4FFD241EC79}" type="parTrans" cxnId="{0488ECB6-50B3-4618-B69C-E9F331551133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575418-8972-43EC-BFEC-9EEA08B906D7}" type="sibTrans" cxnId="{0488ECB6-50B3-4618-B69C-E9F331551133}">
      <dgm:prSet/>
      <dgm:spPr/>
      <dgm:t>
        <a:bodyPr/>
        <a:lstStyle/>
        <a:p>
          <a:endParaRPr lang="en-US"/>
        </a:p>
      </dgm:t>
    </dgm:pt>
    <dgm:pt modelId="{0389ABBD-FEA6-49A0-B4BB-415DA615E4A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  <a:ln/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পরকাল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809EB90-3DC1-4590-A9B3-FF4410876B72}" type="parTrans" cxnId="{4E787893-B35D-4D39-9F2C-444B0C9AB522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BE58FD-C061-40A2-8BA8-6E84B19E0814}" type="sibTrans" cxnId="{4E787893-B35D-4D39-9F2C-444B0C9AB522}">
      <dgm:prSet/>
      <dgm:spPr/>
      <dgm:t>
        <a:bodyPr/>
        <a:lstStyle/>
        <a:p>
          <a:endParaRPr lang="en-US"/>
        </a:p>
      </dgm:t>
    </dgm:pt>
    <dgm:pt modelId="{ACA3DFEA-7D6F-4D63-8C54-30E38919E16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  <a:ln/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কিতাব সমূহ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0A6B1D9-5A29-4C48-B564-F2537E82BD77}" type="parTrans" cxnId="{E35F68E1-C537-4307-AACB-14E2F9E1569A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B86D1B-DE87-4000-ACB2-F9D3F22403EF}" type="sibTrans" cxnId="{E35F68E1-C537-4307-AACB-14E2F9E1569A}">
      <dgm:prSet/>
      <dgm:spPr/>
      <dgm:t>
        <a:bodyPr/>
        <a:lstStyle/>
        <a:p>
          <a:endParaRPr lang="en-US"/>
        </a:p>
      </dgm:t>
    </dgm:pt>
    <dgm:pt modelId="{57E3AAF4-44F2-417F-82DD-A8DFDF15851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  <a:ln/>
      </dgm:spPr>
      <dgm:t>
        <a:bodyPr/>
        <a:lstStyle/>
        <a:p>
          <a:r>
            <a:rPr lang="bn-BD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রাসুলগণ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9E141F9-DB73-42EC-8DE3-8AC7B317F1B6}" type="parTrans" cxnId="{EF9FBA6C-8EFF-4744-9F75-A8AA4060B814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E5A3B5-79A7-4966-931C-B3256EB70AD3}" type="sibTrans" cxnId="{EF9FBA6C-8EFF-4744-9F75-A8AA4060B814}">
      <dgm:prSet/>
      <dgm:spPr/>
      <dgm:t>
        <a:bodyPr/>
        <a:lstStyle/>
        <a:p>
          <a:endParaRPr lang="en-US"/>
        </a:p>
      </dgm:t>
    </dgm:pt>
    <dgm:pt modelId="{E69158E8-A60C-4415-8B33-FB010D7EE755}" type="pres">
      <dgm:prSet presAssocID="{38D26B81-F533-4EDA-8E6E-BFF7E98FE8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FE08F3-82C2-4EE4-AC4B-B4CBC0D06FE6}" type="pres">
      <dgm:prSet presAssocID="{0D5FA295-54C3-449F-8852-D68310ADDCB2}" presName="centerShape" presStyleLbl="node0" presStyleIdx="0" presStyleCnt="1" custLinFactNeighborX="350" custLinFactNeighborY="1"/>
      <dgm:spPr/>
      <dgm:t>
        <a:bodyPr/>
        <a:lstStyle/>
        <a:p>
          <a:endParaRPr lang="en-US"/>
        </a:p>
      </dgm:t>
    </dgm:pt>
    <dgm:pt modelId="{E816A89F-6104-492E-85D4-D3FD21FDF64D}" type="pres">
      <dgm:prSet presAssocID="{05038C47-1289-40E9-8B4A-A2DFA9B52F7F}" presName="Name9" presStyleLbl="parChTrans1D2" presStyleIdx="0" presStyleCnt="7"/>
      <dgm:spPr/>
      <dgm:t>
        <a:bodyPr/>
        <a:lstStyle/>
        <a:p>
          <a:endParaRPr lang="en-US"/>
        </a:p>
      </dgm:t>
    </dgm:pt>
    <dgm:pt modelId="{27C07E55-7E9F-401A-ACF2-BA745A484789}" type="pres">
      <dgm:prSet presAssocID="{05038C47-1289-40E9-8B4A-A2DFA9B52F7F}" presName="connTx" presStyleLbl="parChTrans1D2" presStyleIdx="0" presStyleCnt="7"/>
      <dgm:spPr/>
      <dgm:t>
        <a:bodyPr/>
        <a:lstStyle/>
        <a:p>
          <a:endParaRPr lang="en-US"/>
        </a:p>
      </dgm:t>
    </dgm:pt>
    <dgm:pt modelId="{4E7A26B7-ACB6-49C4-907D-6F2520D1A287}" type="pres">
      <dgm:prSet presAssocID="{E3873677-C0E4-4040-87EE-FE7A765BC01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73274-1C16-4914-BF1F-EC3A260F28E3}" type="pres">
      <dgm:prSet presAssocID="{9384A31F-ECD5-4083-BA40-170017F82CAF}" presName="Name9" presStyleLbl="parChTrans1D2" presStyleIdx="1" presStyleCnt="7"/>
      <dgm:spPr/>
      <dgm:t>
        <a:bodyPr/>
        <a:lstStyle/>
        <a:p>
          <a:endParaRPr lang="en-US"/>
        </a:p>
      </dgm:t>
    </dgm:pt>
    <dgm:pt modelId="{A55F0533-3D11-4E0E-A910-A85605FD512D}" type="pres">
      <dgm:prSet presAssocID="{9384A31F-ECD5-4083-BA40-170017F82CAF}" presName="connTx" presStyleLbl="parChTrans1D2" presStyleIdx="1" presStyleCnt="7"/>
      <dgm:spPr/>
      <dgm:t>
        <a:bodyPr/>
        <a:lstStyle/>
        <a:p>
          <a:endParaRPr lang="en-US"/>
        </a:p>
      </dgm:t>
    </dgm:pt>
    <dgm:pt modelId="{F936A696-8592-4197-8648-F8BAFB6E04F1}" type="pres">
      <dgm:prSet presAssocID="{1BFEED42-5226-4D70-A665-B64799B8767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F254F-48C7-431B-9070-46D770F60D2A}" type="pres">
      <dgm:prSet presAssocID="{E0A6B1D9-5A29-4C48-B564-F2537E82BD77}" presName="Name9" presStyleLbl="parChTrans1D2" presStyleIdx="2" presStyleCnt="7"/>
      <dgm:spPr/>
      <dgm:t>
        <a:bodyPr/>
        <a:lstStyle/>
        <a:p>
          <a:endParaRPr lang="en-US"/>
        </a:p>
      </dgm:t>
    </dgm:pt>
    <dgm:pt modelId="{033669BE-F399-4A11-8B5C-A7B5EF02BA4F}" type="pres">
      <dgm:prSet presAssocID="{E0A6B1D9-5A29-4C48-B564-F2537E82BD77}" presName="connTx" presStyleLbl="parChTrans1D2" presStyleIdx="2" presStyleCnt="7"/>
      <dgm:spPr/>
      <dgm:t>
        <a:bodyPr/>
        <a:lstStyle/>
        <a:p>
          <a:endParaRPr lang="en-US"/>
        </a:p>
      </dgm:t>
    </dgm:pt>
    <dgm:pt modelId="{47DD4ADF-CC19-4735-A769-FE9E319D60B0}" type="pres">
      <dgm:prSet presAssocID="{ACA3DFEA-7D6F-4D63-8C54-30E38919E16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CE900-0677-4EE7-8226-21DCBDD534B5}" type="pres">
      <dgm:prSet presAssocID="{C9E141F9-DB73-42EC-8DE3-8AC7B317F1B6}" presName="Name9" presStyleLbl="parChTrans1D2" presStyleIdx="3" presStyleCnt="7"/>
      <dgm:spPr/>
      <dgm:t>
        <a:bodyPr/>
        <a:lstStyle/>
        <a:p>
          <a:endParaRPr lang="en-US"/>
        </a:p>
      </dgm:t>
    </dgm:pt>
    <dgm:pt modelId="{8DE18830-DE8D-4192-89F0-786DAA8A6CEE}" type="pres">
      <dgm:prSet presAssocID="{C9E141F9-DB73-42EC-8DE3-8AC7B317F1B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B15A9381-B266-4F2C-8B18-11DFB0B99DE7}" type="pres">
      <dgm:prSet presAssocID="{57E3AAF4-44F2-417F-82DD-A8DFDF15851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6BDD1-466E-495D-95BC-55CB57465E5F}" type="pres">
      <dgm:prSet presAssocID="{1809EB90-3DC1-4590-A9B3-FF4410876B72}" presName="Name9" presStyleLbl="parChTrans1D2" presStyleIdx="4" presStyleCnt="7"/>
      <dgm:spPr/>
      <dgm:t>
        <a:bodyPr/>
        <a:lstStyle/>
        <a:p>
          <a:endParaRPr lang="en-US"/>
        </a:p>
      </dgm:t>
    </dgm:pt>
    <dgm:pt modelId="{62E9E11A-944F-427F-A71B-B014CC736514}" type="pres">
      <dgm:prSet presAssocID="{1809EB90-3DC1-4590-A9B3-FF4410876B72}" presName="connTx" presStyleLbl="parChTrans1D2" presStyleIdx="4" presStyleCnt="7"/>
      <dgm:spPr/>
      <dgm:t>
        <a:bodyPr/>
        <a:lstStyle/>
        <a:p>
          <a:endParaRPr lang="en-US"/>
        </a:p>
      </dgm:t>
    </dgm:pt>
    <dgm:pt modelId="{E9691D17-769D-4AA6-929A-40F0D0FBEB61}" type="pres">
      <dgm:prSet presAssocID="{0389ABBD-FEA6-49A0-B4BB-415DA615E4A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7DDA8-AC93-4FE7-99BA-BC37EC446FA9}" type="pres">
      <dgm:prSet presAssocID="{694C8214-87FE-4C26-834E-A4FFD241EC79}" presName="Name9" presStyleLbl="parChTrans1D2" presStyleIdx="5" presStyleCnt="7"/>
      <dgm:spPr/>
      <dgm:t>
        <a:bodyPr/>
        <a:lstStyle/>
        <a:p>
          <a:endParaRPr lang="en-US"/>
        </a:p>
      </dgm:t>
    </dgm:pt>
    <dgm:pt modelId="{8CAD39B1-AF80-4119-862F-6C5D0EFEBB30}" type="pres">
      <dgm:prSet presAssocID="{694C8214-87FE-4C26-834E-A4FFD241EC79}" presName="connTx" presStyleLbl="parChTrans1D2" presStyleIdx="5" presStyleCnt="7"/>
      <dgm:spPr/>
      <dgm:t>
        <a:bodyPr/>
        <a:lstStyle/>
        <a:p>
          <a:endParaRPr lang="en-US"/>
        </a:p>
      </dgm:t>
    </dgm:pt>
    <dgm:pt modelId="{B7D959E8-1021-49EB-91F5-EBA817B6FCEA}" type="pres">
      <dgm:prSet presAssocID="{3E8803B9-004B-473D-B383-DD969254E781}" presName="node" presStyleLbl="node1" presStyleIdx="5" presStyleCnt="7" custRadScaleRad="102729" custRadScaleInc="1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042ED-1FED-460C-8FD5-E9CEC3EFD2D0}" type="pres">
      <dgm:prSet presAssocID="{1C6D1125-D921-435A-B9AB-4A8B08835961}" presName="Name9" presStyleLbl="parChTrans1D2" presStyleIdx="6" presStyleCnt="7"/>
      <dgm:spPr/>
      <dgm:t>
        <a:bodyPr/>
        <a:lstStyle/>
        <a:p>
          <a:endParaRPr lang="en-US"/>
        </a:p>
      </dgm:t>
    </dgm:pt>
    <dgm:pt modelId="{2AD15D4C-AC44-45CA-9596-FB851162AE90}" type="pres">
      <dgm:prSet presAssocID="{1C6D1125-D921-435A-B9AB-4A8B0883596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32B46794-6D66-4C6E-AB68-A380024961D9}" type="pres">
      <dgm:prSet presAssocID="{11761A22-160E-4A11-9E0F-1D6B668AC9F1}" presName="node" presStyleLbl="node1" presStyleIdx="6" presStyleCnt="7" custRadScaleRad="103764" custRadScaleInc="-6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4F2552-2086-4CAE-A49B-D2F29B7F284E}" type="presOf" srcId="{9384A31F-ECD5-4083-BA40-170017F82CAF}" destId="{FEE73274-1C16-4914-BF1F-EC3A260F28E3}" srcOrd="0" destOrd="0" presId="urn:microsoft.com/office/officeart/2005/8/layout/radial1"/>
    <dgm:cxn modelId="{EF9FBA6C-8EFF-4744-9F75-A8AA4060B814}" srcId="{0D5FA295-54C3-449F-8852-D68310ADDCB2}" destId="{57E3AAF4-44F2-417F-82DD-A8DFDF15851D}" srcOrd="3" destOrd="0" parTransId="{C9E141F9-DB73-42EC-8DE3-8AC7B317F1B6}" sibTransId="{97E5A3B5-79A7-4966-931C-B3256EB70AD3}"/>
    <dgm:cxn modelId="{ACF16983-3074-4290-B77C-13CC7AD21EE0}" type="presOf" srcId="{E0A6B1D9-5A29-4C48-B564-F2537E82BD77}" destId="{B1EF254F-48C7-431B-9070-46D770F60D2A}" srcOrd="0" destOrd="0" presId="urn:microsoft.com/office/officeart/2005/8/layout/radial1"/>
    <dgm:cxn modelId="{DF33A398-3DFD-432C-B084-EDBDED70E30E}" type="presOf" srcId="{694C8214-87FE-4C26-834E-A4FFD241EC79}" destId="{0327DDA8-AC93-4FE7-99BA-BC37EC446FA9}" srcOrd="0" destOrd="0" presId="urn:microsoft.com/office/officeart/2005/8/layout/radial1"/>
    <dgm:cxn modelId="{3291B7F5-295A-44D5-B741-64F545483DBD}" srcId="{0D5FA295-54C3-449F-8852-D68310ADDCB2}" destId="{11761A22-160E-4A11-9E0F-1D6B668AC9F1}" srcOrd="6" destOrd="0" parTransId="{1C6D1125-D921-435A-B9AB-4A8B08835961}" sibTransId="{974A0CBA-A351-4ECC-8CE6-AD37705F242B}"/>
    <dgm:cxn modelId="{AB126765-5A2C-443F-B399-AAA478CA4854}" type="presOf" srcId="{38D26B81-F533-4EDA-8E6E-BFF7E98FE8CA}" destId="{E69158E8-A60C-4415-8B33-FB010D7EE755}" srcOrd="0" destOrd="0" presId="urn:microsoft.com/office/officeart/2005/8/layout/radial1"/>
    <dgm:cxn modelId="{2C850151-40A0-4505-862C-D2AEE400D696}" type="presOf" srcId="{694C8214-87FE-4C26-834E-A4FFD241EC79}" destId="{8CAD39B1-AF80-4119-862F-6C5D0EFEBB30}" srcOrd="1" destOrd="0" presId="urn:microsoft.com/office/officeart/2005/8/layout/radial1"/>
    <dgm:cxn modelId="{7B558B97-9AA3-49FF-B75F-D621B97ADE77}" type="presOf" srcId="{1C6D1125-D921-435A-B9AB-4A8B08835961}" destId="{2AD15D4C-AC44-45CA-9596-FB851162AE90}" srcOrd="1" destOrd="0" presId="urn:microsoft.com/office/officeart/2005/8/layout/radial1"/>
    <dgm:cxn modelId="{225F8783-C5D2-4F4A-A12B-CF8548185367}" type="presOf" srcId="{11761A22-160E-4A11-9E0F-1D6B668AC9F1}" destId="{32B46794-6D66-4C6E-AB68-A380024961D9}" srcOrd="0" destOrd="0" presId="urn:microsoft.com/office/officeart/2005/8/layout/radial1"/>
    <dgm:cxn modelId="{2B887106-445A-402E-B4C1-BF1EDC719268}" type="presOf" srcId="{05038C47-1289-40E9-8B4A-A2DFA9B52F7F}" destId="{27C07E55-7E9F-401A-ACF2-BA745A484789}" srcOrd="1" destOrd="0" presId="urn:microsoft.com/office/officeart/2005/8/layout/radial1"/>
    <dgm:cxn modelId="{D4B33B45-2DCA-4086-ABC5-4BBAE5327328}" type="presOf" srcId="{05038C47-1289-40E9-8B4A-A2DFA9B52F7F}" destId="{E816A89F-6104-492E-85D4-D3FD21FDF64D}" srcOrd="0" destOrd="0" presId="urn:microsoft.com/office/officeart/2005/8/layout/radial1"/>
    <dgm:cxn modelId="{0488ECB6-50B3-4618-B69C-E9F331551133}" srcId="{0D5FA295-54C3-449F-8852-D68310ADDCB2}" destId="{3E8803B9-004B-473D-B383-DD969254E781}" srcOrd="5" destOrd="0" parTransId="{694C8214-87FE-4C26-834E-A4FFD241EC79}" sibTransId="{53575418-8972-43EC-BFEC-9EEA08B906D7}"/>
    <dgm:cxn modelId="{CFF03D18-DEF8-424E-AC90-FF9F2DD2D32B}" type="presOf" srcId="{ACA3DFEA-7D6F-4D63-8C54-30E38919E16E}" destId="{47DD4ADF-CC19-4735-A769-FE9E319D60B0}" srcOrd="0" destOrd="0" presId="urn:microsoft.com/office/officeart/2005/8/layout/radial1"/>
    <dgm:cxn modelId="{83DC2771-9B59-4AB5-B526-C8A37F45A4CE}" type="presOf" srcId="{9384A31F-ECD5-4083-BA40-170017F82CAF}" destId="{A55F0533-3D11-4E0E-A910-A85605FD512D}" srcOrd="1" destOrd="0" presId="urn:microsoft.com/office/officeart/2005/8/layout/radial1"/>
    <dgm:cxn modelId="{4E787893-B35D-4D39-9F2C-444B0C9AB522}" srcId="{0D5FA295-54C3-449F-8852-D68310ADDCB2}" destId="{0389ABBD-FEA6-49A0-B4BB-415DA615E4AE}" srcOrd="4" destOrd="0" parTransId="{1809EB90-3DC1-4590-A9B3-FF4410876B72}" sibTransId="{BBBE58FD-C061-40A2-8BA8-6E84B19E0814}"/>
    <dgm:cxn modelId="{1DA078AB-F9B0-4BFA-84E6-FA9049FEC4F6}" type="presOf" srcId="{0D5FA295-54C3-449F-8852-D68310ADDCB2}" destId="{41FE08F3-82C2-4EE4-AC4B-B4CBC0D06FE6}" srcOrd="0" destOrd="0" presId="urn:microsoft.com/office/officeart/2005/8/layout/radial1"/>
    <dgm:cxn modelId="{0463A938-AC8A-497F-ADF2-BED07968606B}" type="presOf" srcId="{1809EB90-3DC1-4590-A9B3-FF4410876B72}" destId="{57F6BDD1-466E-495D-95BC-55CB57465E5F}" srcOrd="0" destOrd="0" presId="urn:microsoft.com/office/officeart/2005/8/layout/radial1"/>
    <dgm:cxn modelId="{E35F68E1-C537-4307-AACB-14E2F9E1569A}" srcId="{0D5FA295-54C3-449F-8852-D68310ADDCB2}" destId="{ACA3DFEA-7D6F-4D63-8C54-30E38919E16E}" srcOrd="2" destOrd="0" parTransId="{E0A6B1D9-5A29-4C48-B564-F2537E82BD77}" sibTransId="{E7B86D1B-DE87-4000-ACB2-F9D3F22403EF}"/>
    <dgm:cxn modelId="{2B508CA4-AF00-477D-A111-26794CDBDC17}" type="presOf" srcId="{1BFEED42-5226-4D70-A665-B64799B87674}" destId="{F936A696-8592-4197-8648-F8BAFB6E04F1}" srcOrd="0" destOrd="0" presId="urn:microsoft.com/office/officeart/2005/8/layout/radial1"/>
    <dgm:cxn modelId="{F78FE2D3-60B6-4E3B-8F6C-C497939BF7F9}" type="presOf" srcId="{C9E141F9-DB73-42EC-8DE3-8AC7B317F1B6}" destId="{8DE18830-DE8D-4192-89F0-786DAA8A6CEE}" srcOrd="1" destOrd="0" presId="urn:microsoft.com/office/officeart/2005/8/layout/radial1"/>
    <dgm:cxn modelId="{159ED53C-9109-408B-B5DB-4FBEC4A9869D}" type="presOf" srcId="{1C6D1125-D921-435A-B9AB-4A8B08835961}" destId="{32D042ED-1FED-460C-8FD5-E9CEC3EFD2D0}" srcOrd="0" destOrd="0" presId="urn:microsoft.com/office/officeart/2005/8/layout/radial1"/>
    <dgm:cxn modelId="{5BCBFDFE-CC8E-4052-BBBD-094F15639ECB}" type="presOf" srcId="{57E3AAF4-44F2-417F-82DD-A8DFDF15851D}" destId="{B15A9381-B266-4F2C-8B18-11DFB0B99DE7}" srcOrd="0" destOrd="0" presId="urn:microsoft.com/office/officeart/2005/8/layout/radial1"/>
    <dgm:cxn modelId="{084B264C-7CC6-47F5-A8D8-09981FBC0BE5}" type="presOf" srcId="{C9E141F9-DB73-42EC-8DE3-8AC7B317F1B6}" destId="{0ADCE900-0677-4EE7-8226-21DCBDD534B5}" srcOrd="0" destOrd="0" presId="urn:microsoft.com/office/officeart/2005/8/layout/radial1"/>
    <dgm:cxn modelId="{F5E24AEB-C747-4DA6-A40E-0FA0559AD072}" type="presOf" srcId="{E3873677-C0E4-4040-87EE-FE7A765BC014}" destId="{4E7A26B7-ACB6-49C4-907D-6F2520D1A287}" srcOrd="0" destOrd="0" presId="urn:microsoft.com/office/officeart/2005/8/layout/radial1"/>
    <dgm:cxn modelId="{274F5DEF-A660-4E18-957C-1C9DF6E432E8}" type="presOf" srcId="{E0A6B1D9-5A29-4C48-B564-F2537E82BD77}" destId="{033669BE-F399-4A11-8B5C-A7B5EF02BA4F}" srcOrd="1" destOrd="0" presId="urn:microsoft.com/office/officeart/2005/8/layout/radial1"/>
    <dgm:cxn modelId="{C628426A-6581-4A10-981B-70033C7D7248}" type="presOf" srcId="{0389ABBD-FEA6-49A0-B4BB-415DA615E4AE}" destId="{E9691D17-769D-4AA6-929A-40F0D0FBEB61}" srcOrd="0" destOrd="0" presId="urn:microsoft.com/office/officeart/2005/8/layout/radial1"/>
    <dgm:cxn modelId="{E5E73165-A55D-45FC-8340-E3BE813564DB}" srcId="{0D5FA295-54C3-449F-8852-D68310ADDCB2}" destId="{1BFEED42-5226-4D70-A665-B64799B87674}" srcOrd="1" destOrd="0" parTransId="{9384A31F-ECD5-4083-BA40-170017F82CAF}" sibTransId="{F7D79EC3-EF90-4E29-A8C9-C5E01C658067}"/>
    <dgm:cxn modelId="{D001691D-1F78-44EC-99FF-DB29B3CA7EBC}" type="presOf" srcId="{1809EB90-3DC1-4590-A9B3-FF4410876B72}" destId="{62E9E11A-944F-427F-A71B-B014CC736514}" srcOrd="1" destOrd="0" presId="urn:microsoft.com/office/officeart/2005/8/layout/radial1"/>
    <dgm:cxn modelId="{AEC3DD7B-83A2-4EBF-B1B3-CDD9F0DBFE1C}" srcId="{0D5FA295-54C3-449F-8852-D68310ADDCB2}" destId="{E3873677-C0E4-4040-87EE-FE7A765BC014}" srcOrd="0" destOrd="0" parTransId="{05038C47-1289-40E9-8B4A-A2DFA9B52F7F}" sibTransId="{13E1DEA3-411C-4BA0-85AF-BF5093A8154A}"/>
    <dgm:cxn modelId="{880C5B12-1C09-4F40-96C2-4FBD99FADE83}" type="presOf" srcId="{3E8803B9-004B-473D-B383-DD969254E781}" destId="{B7D959E8-1021-49EB-91F5-EBA817B6FCEA}" srcOrd="0" destOrd="0" presId="urn:microsoft.com/office/officeart/2005/8/layout/radial1"/>
    <dgm:cxn modelId="{4066E034-B54B-4F2B-A55D-7E26261A8942}" srcId="{38D26B81-F533-4EDA-8E6E-BFF7E98FE8CA}" destId="{0D5FA295-54C3-449F-8852-D68310ADDCB2}" srcOrd="0" destOrd="0" parTransId="{BF8DD833-4FDE-4DDD-B8E4-750E09126A73}" sibTransId="{0EAEEC76-D87D-4BB1-B6C6-220DD55E9703}"/>
    <dgm:cxn modelId="{16F0160F-CE3E-4472-AFF1-15AC168A767A}" type="presParOf" srcId="{E69158E8-A60C-4415-8B33-FB010D7EE755}" destId="{41FE08F3-82C2-4EE4-AC4B-B4CBC0D06FE6}" srcOrd="0" destOrd="0" presId="urn:microsoft.com/office/officeart/2005/8/layout/radial1"/>
    <dgm:cxn modelId="{922C1770-0D5A-4E14-B1CA-93A81F70CF2F}" type="presParOf" srcId="{E69158E8-A60C-4415-8B33-FB010D7EE755}" destId="{E816A89F-6104-492E-85D4-D3FD21FDF64D}" srcOrd="1" destOrd="0" presId="urn:microsoft.com/office/officeart/2005/8/layout/radial1"/>
    <dgm:cxn modelId="{567D0C73-78D2-4A96-AFCC-0DE0E4C67F06}" type="presParOf" srcId="{E816A89F-6104-492E-85D4-D3FD21FDF64D}" destId="{27C07E55-7E9F-401A-ACF2-BA745A484789}" srcOrd="0" destOrd="0" presId="urn:microsoft.com/office/officeart/2005/8/layout/radial1"/>
    <dgm:cxn modelId="{71470A4C-E5A3-4544-8D71-C93FDD061BDD}" type="presParOf" srcId="{E69158E8-A60C-4415-8B33-FB010D7EE755}" destId="{4E7A26B7-ACB6-49C4-907D-6F2520D1A287}" srcOrd="2" destOrd="0" presId="urn:microsoft.com/office/officeart/2005/8/layout/radial1"/>
    <dgm:cxn modelId="{18643EBA-10AC-4235-8919-B4483972C35F}" type="presParOf" srcId="{E69158E8-A60C-4415-8B33-FB010D7EE755}" destId="{FEE73274-1C16-4914-BF1F-EC3A260F28E3}" srcOrd="3" destOrd="0" presId="urn:microsoft.com/office/officeart/2005/8/layout/radial1"/>
    <dgm:cxn modelId="{2527FC1C-1EDD-4846-87B2-EBF83DC2D1C0}" type="presParOf" srcId="{FEE73274-1C16-4914-BF1F-EC3A260F28E3}" destId="{A55F0533-3D11-4E0E-A910-A85605FD512D}" srcOrd="0" destOrd="0" presId="urn:microsoft.com/office/officeart/2005/8/layout/radial1"/>
    <dgm:cxn modelId="{B4C18392-59B0-4570-96ED-26E134D54935}" type="presParOf" srcId="{E69158E8-A60C-4415-8B33-FB010D7EE755}" destId="{F936A696-8592-4197-8648-F8BAFB6E04F1}" srcOrd="4" destOrd="0" presId="urn:microsoft.com/office/officeart/2005/8/layout/radial1"/>
    <dgm:cxn modelId="{A1833079-E8B1-428C-BB0C-A15434C9052B}" type="presParOf" srcId="{E69158E8-A60C-4415-8B33-FB010D7EE755}" destId="{B1EF254F-48C7-431B-9070-46D770F60D2A}" srcOrd="5" destOrd="0" presId="urn:microsoft.com/office/officeart/2005/8/layout/radial1"/>
    <dgm:cxn modelId="{6B35B40A-BEC0-40E5-90A2-359ADB43D86C}" type="presParOf" srcId="{B1EF254F-48C7-431B-9070-46D770F60D2A}" destId="{033669BE-F399-4A11-8B5C-A7B5EF02BA4F}" srcOrd="0" destOrd="0" presId="urn:microsoft.com/office/officeart/2005/8/layout/radial1"/>
    <dgm:cxn modelId="{14E16AF6-F3E5-4341-9779-AAA5221E7757}" type="presParOf" srcId="{E69158E8-A60C-4415-8B33-FB010D7EE755}" destId="{47DD4ADF-CC19-4735-A769-FE9E319D60B0}" srcOrd="6" destOrd="0" presId="urn:microsoft.com/office/officeart/2005/8/layout/radial1"/>
    <dgm:cxn modelId="{C6D6A749-AE7A-460E-BD6C-FB7AAC9B09FC}" type="presParOf" srcId="{E69158E8-A60C-4415-8B33-FB010D7EE755}" destId="{0ADCE900-0677-4EE7-8226-21DCBDD534B5}" srcOrd="7" destOrd="0" presId="urn:microsoft.com/office/officeart/2005/8/layout/radial1"/>
    <dgm:cxn modelId="{81913644-CCEA-4679-B68C-756D0D807D39}" type="presParOf" srcId="{0ADCE900-0677-4EE7-8226-21DCBDD534B5}" destId="{8DE18830-DE8D-4192-89F0-786DAA8A6CEE}" srcOrd="0" destOrd="0" presId="urn:microsoft.com/office/officeart/2005/8/layout/radial1"/>
    <dgm:cxn modelId="{FCE761FF-074B-4DFE-AA0F-8F21362157B3}" type="presParOf" srcId="{E69158E8-A60C-4415-8B33-FB010D7EE755}" destId="{B15A9381-B266-4F2C-8B18-11DFB0B99DE7}" srcOrd="8" destOrd="0" presId="urn:microsoft.com/office/officeart/2005/8/layout/radial1"/>
    <dgm:cxn modelId="{E0159FD6-E920-4318-BEEF-AB909EE8121F}" type="presParOf" srcId="{E69158E8-A60C-4415-8B33-FB010D7EE755}" destId="{57F6BDD1-466E-495D-95BC-55CB57465E5F}" srcOrd="9" destOrd="0" presId="urn:microsoft.com/office/officeart/2005/8/layout/radial1"/>
    <dgm:cxn modelId="{8B428659-07D7-46F5-9A37-E1EA4EC44892}" type="presParOf" srcId="{57F6BDD1-466E-495D-95BC-55CB57465E5F}" destId="{62E9E11A-944F-427F-A71B-B014CC736514}" srcOrd="0" destOrd="0" presId="urn:microsoft.com/office/officeart/2005/8/layout/radial1"/>
    <dgm:cxn modelId="{D0475A19-AFD8-4863-B110-2BE5CDD45C55}" type="presParOf" srcId="{E69158E8-A60C-4415-8B33-FB010D7EE755}" destId="{E9691D17-769D-4AA6-929A-40F0D0FBEB61}" srcOrd="10" destOrd="0" presId="urn:microsoft.com/office/officeart/2005/8/layout/radial1"/>
    <dgm:cxn modelId="{83349574-4490-4E30-AD55-FBF436B67515}" type="presParOf" srcId="{E69158E8-A60C-4415-8B33-FB010D7EE755}" destId="{0327DDA8-AC93-4FE7-99BA-BC37EC446FA9}" srcOrd="11" destOrd="0" presId="urn:microsoft.com/office/officeart/2005/8/layout/radial1"/>
    <dgm:cxn modelId="{F1F8C33D-DBCF-44DD-B9DD-15EF5C59DE01}" type="presParOf" srcId="{0327DDA8-AC93-4FE7-99BA-BC37EC446FA9}" destId="{8CAD39B1-AF80-4119-862F-6C5D0EFEBB30}" srcOrd="0" destOrd="0" presId="urn:microsoft.com/office/officeart/2005/8/layout/radial1"/>
    <dgm:cxn modelId="{3B22B28B-07C7-48D9-AF2F-E2CA67F1F515}" type="presParOf" srcId="{E69158E8-A60C-4415-8B33-FB010D7EE755}" destId="{B7D959E8-1021-49EB-91F5-EBA817B6FCEA}" srcOrd="12" destOrd="0" presId="urn:microsoft.com/office/officeart/2005/8/layout/radial1"/>
    <dgm:cxn modelId="{A88C920B-2F4D-4D2A-BBAA-B9CF1FD6D744}" type="presParOf" srcId="{E69158E8-A60C-4415-8B33-FB010D7EE755}" destId="{32D042ED-1FED-460C-8FD5-E9CEC3EFD2D0}" srcOrd="13" destOrd="0" presId="urn:microsoft.com/office/officeart/2005/8/layout/radial1"/>
    <dgm:cxn modelId="{1D95488F-0B3A-4EFF-AF45-A819E35A95A7}" type="presParOf" srcId="{32D042ED-1FED-460C-8FD5-E9CEC3EFD2D0}" destId="{2AD15D4C-AC44-45CA-9596-FB851162AE90}" srcOrd="0" destOrd="0" presId="urn:microsoft.com/office/officeart/2005/8/layout/radial1"/>
    <dgm:cxn modelId="{86B7DB5E-B676-4562-B550-8B9116518F55}" type="presParOf" srcId="{E69158E8-A60C-4415-8B33-FB010D7EE755}" destId="{32B46794-6D66-4C6E-AB68-A380024961D9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CC656-EDAC-466D-8469-AE31FFF9B2F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5E8BC-6EC6-489F-915E-84BAABF449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1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1A7A3-3D6E-495F-8C25-47CD2DA12B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3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ফেরেশতাদের প্রতি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8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34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আসমানি</a:t>
            </a:r>
            <a:r>
              <a:rPr lang="bn-BD" baseline="0" dirty="0" smtClean="0"/>
              <a:t> কিতাবসমূহের প্রতি</a:t>
            </a:r>
            <a:r>
              <a:rPr lang="bn-BD" dirty="0" smtClean="0"/>
              <a:t>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91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রাসুলগণের</a:t>
            </a:r>
            <a:r>
              <a:rPr lang="bn-BD" baseline="0" dirty="0" smtClean="0"/>
              <a:t> প্রতি</a:t>
            </a:r>
            <a:r>
              <a:rPr lang="bn-BD" dirty="0" smtClean="0"/>
              <a:t>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41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আখিরাতের</a:t>
            </a:r>
            <a:r>
              <a:rPr lang="bn-BD" baseline="0" dirty="0" smtClean="0"/>
              <a:t> প্রতি</a:t>
            </a:r>
            <a:r>
              <a:rPr lang="bn-BD" dirty="0" smtClean="0"/>
              <a:t>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04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তাকদিরের</a:t>
            </a:r>
            <a:r>
              <a:rPr lang="bn-BD" baseline="0" dirty="0" smtClean="0"/>
              <a:t> প্রতি</a:t>
            </a:r>
            <a:r>
              <a:rPr lang="bn-BD" dirty="0" smtClean="0"/>
              <a:t>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82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পুনরুত্থানের</a:t>
            </a:r>
            <a:r>
              <a:rPr lang="bn-BD" baseline="0" dirty="0" smtClean="0"/>
              <a:t> প্রতি</a:t>
            </a:r>
            <a:r>
              <a:rPr lang="bn-BD" dirty="0" smtClean="0"/>
              <a:t>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1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5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52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7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ঘোষণার জন্য- ঈমানের গুরুত্বপূর্ণ ধাপটি কী? তার দিকে ইঙ্গিত করে কোন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5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6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70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ঈমানের মূলকথা</a:t>
            </a:r>
            <a:r>
              <a:rPr lang="bn-BD" baseline="0" dirty="0" smtClean="0"/>
              <a:t> যেহেতু কালিমা; তাই প্রথমে শিক্ষার্থীদের ঈমানের প্রতি নিয়ে যাওয়ার জন্য- ঈমান কী? ঈমানের মূলকথায় কী বলা হয়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8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ঈমান</a:t>
            </a:r>
            <a:r>
              <a:rPr lang="bn-BD" baseline="0" dirty="0" smtClean="0"/>
              <a:t> মুফাসসালের পরিচয় শিক্ষার্থীদের সামনে তুলে ধরতে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80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একত্রে ঈমান মুফাসসালের</a:t>
            </a:r>
            <a:r>
              <a:rPr lang="bn-BD" baseline="0" dirty="0" smtClean="0"/>
              <a:t> সাতটি বিষয় শিক্ষার্থীদের সামনে তুলে ধরা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63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আল্লাহর প্রতি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1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ফেরেশতাদের প্রতি বিশ্বাস</a:t>
            </a:r>
            <a:r>
              <a:rPr lang="bn-BD" baseline="0" dirty="0" smtClean="0"/>
              <a:t> কীভাবে রাখতে হবে? তা শিক্ষার্থীদের ভালভাবে বুঝিয়ে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9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88AD-4E41-4FC9-A002-4677A06A5339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368E-1829-47E5-BF60-6B134E0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EE5F-4A19-462C-B8D7-01E7C18A263A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368E-1829-47E5-BF60-6B134E0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A619-A2E3-4033-A078-253D4660C389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368E-1829-47E5-BF60-6B134E0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4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8482-F71F-48C0-B414-039A38CCC3AA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368E-1829-47E5-BF60-6B134E0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F20E-5D85-4525-8810-901F418F1BB0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368E-1829-47E5-BF60-6B134E0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CC1D-8681-4E67-824C-07F6FAE286D9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368E-1829-47E5-BF60-6B134E0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4E22-E048-4773-9357-D98ABAD12E7D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368E-1829-47E5-BF60-6B134E0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FB93-33D5-4B13-AF7C-8891D0F68D80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368E-1829-47E5-BF60-6B134E0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D4D0-5E7B-4F22-97D6-1A4FF9B34637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368E-1829-47E5-BF60-6B134E0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7283-4B04-406E-8416-8FE00611C7E4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368E-1829-47E5-BF60-6B134E0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5286-5CE8-4A67-93A6-4B58BFAFF89D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368E-1829-47E5-BF60-6B134E0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148">
              <a:srgbClr val="D6E6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3D978-6341-443F-94D4-E4C60452279C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368E-1829-47E5-BF60-6B134E0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3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drumroll.wav"/>
          </p:stSnd>
        </p:sndAc>
      </p:transition>
    </mc:Choice>
    <mc:Fallback xmlns="">
      <p:transition spd="slow">
        <p:fade/>
        <p:sndAc>
          <p:stSnd>
            <p:snd r:embed="rId14" name="drumroll.wav"/>
          </p:stSnd>
        </p:sndAc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0" r="-3582" b="50163"/>
          <a:stretch/>
        </p:blipFill>
        <p:spPr>
          <a:xfrm>
            <a:off x="1572719" y="844136"/>
            <a:ext cx="8987703" cy="954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3733" y="4885782"/>
            <a:ext cx="848567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</a:t>
            </a:r>
            <a:r>
              <a:rPr lang="bn-BD" sz="6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কল কে স্বাগতম</a:t>
            </a:r>
            <a:endParaRPr 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21DB-B85F-497B-923D-3EC4385BE625}" type="datetime1">
              <a:rPr lang="en-US" sz="2000" smtClean="0">
                <a:solidFill>
                  <a:srgbClr val="FF0000"/>
                </a:solidFill>
              </a:rPr>
              <a:t>3/2/2020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368E-1829-47E5-BF60-6B134E0FE97C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72" y="1995191"/>
            <a:ext cx="3657600" cy="274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184550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822841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4200" y="781034"/>
            <a:ext cx="59436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আল্লাহর প্রতি বিশ্বাস</a:t>
            </a:r>
          </a:p>
        </p:txBody>
      </p:sp>
      <p:pic>
        <p:nvPicPr>
          <p:cNvPr id="6146" name="Picture 2" descr="C:\Users\Yunus\Desktop\Islamic Picture\3d Allah nam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5" t="19509" r="31973" b="26422"/>
          <a:stretch/>
        </p:blipFill>
        <p:spPr bwMode="auto">
          <a:xfrm>
            <a:off x="1685365" y="2043953"/>
            <a:ext cx="3478306" cy="333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0038" y="5784474"/>
            <a:ext cx="8431924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ঈমানের সর্বপ্রথম ও প্রধান বিষয়।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1050" y="1752601"/>
            <a:ext cx="4217916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 এক ও অদ্বিতীয়।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 তাঁর সত্তা ও গুণাবলিতে একক ও অতুলনীয়।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 সমকক্ষ কেউ নেই।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 কারোমুখাপেখি নন বরংসকলেই তাঁর 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মুখাপেখি</a:t>
            </a:r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0E3E-B382-43E4-BDAF-DD93522F3B35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256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6600" y="864766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ফেরেশতাগণের প্রতি বিশ্বাস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0570" y="1766889"/>
            <a:ext cx="4666129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তাঁরা নূরের তৈরি।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তাঁরা সর্বদা আল্লাহ তায়ালার যিকির ও তাসবিহ পাঠে রত থাকেন।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তাঁদের সংখ্যা অগণিত।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F16-048B-4775-ACF7-64382313D178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" r="3603" b="18279"/>
          <a:stretch/>
        </p:blipFill>
        <p:spPr>
          <a:xfrm>
            <a:off x="1142008" y="2687620"/>
            <a:ext cx="4269184" cy="29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802342"/>
            <a:ext cx="59436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চারজন নেতৃস্থানীয় ফেরেশতা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112830"/>
            <a:ext cx="59436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838200"/>
            <a:ext cx="9144000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1573310" y="1327776"/>
            <a:ext cx="2362200" cy="1447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38840" y="1708776"/>
            <a:ext cx="2519855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জিবরাইল (আঃ)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1" y="1758699"/>
            <a:ext cx="6547945" cy="5926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আল্লাহর বাণী নবি-রাসুলগণের নিকট পৌঁছে দিতেন।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645027" y="2753391"/>
            <a:ext cx="2362200" cy="1447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59088" y="3134391"/>
            <a:ext cx="2519855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মিকাইল (আঃ)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3346" y="3184315"/>
            <a:ext cx="6547945" cy="531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ও জীবজন্তুর জীবিকা বণ্টনের কাজে নিয়োজিত।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573310" y="4167354"/>
            <a:ext cx="2362200" cy="1447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38840" y="4548354"/>
            <a:ext cx="2519855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আজরাইল (আঃ)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8601" y="4598278"/>
            <a:ext cx="6547945" cy="531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ও জিনদের রূহ কবয করার কাজে নিয়োজিত।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573310" y="5418427"/>
            <a:ext cx="2362200" cy="1447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38840" y="5799427"/>
            <a:ext cx="2519855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ইসরাফিল (আঃ)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8601" y="5849351"/>
            <a:ext cx="6547945" cy="531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সিংগা নিয়ে আল্লাহর নির্দেশের জন্য প্রস্তুত আছেন।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2773" y="6392099"/>
            <a:ext cx="2743200" cy="365125"/>
          </a:xfrm>
        </p:spPr>
        <p:txBody>
          <a:bodyPr/>
          <a:lstStyle/>
          <a:p>
            <a:fld id="{C4CC71B2-F0FA-4229-A4A7-64F7725C9950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4009156" y="279748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68941" y="4930596"/>
            <a:ext cx="11672047" cy="110206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ফেরেশতাগণের নাম ও দায়িত্বের একটি চার্ট তৈরি কর।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035419"/>
            <a:ext cx="9144000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1C03-A3E1-434B-960C-459FA2BC34BE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42213" r="18611" b="7840"/>
          <a:stretch/>
        </p:blipFill>
        <p:spPr>
          <a:xfrm>
            <a:off x="4303059" y="1703297"/>
            <a:ext cx="3137647" cy="2814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941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256"/>
            <a:ext cx="5943600" cy="715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644837"/>
            <a:ext cx="9144000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4200" y="721038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কিতাবসমূহের প্রতি বিশ্বাস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886" y="4042015"/>
            <a:ext cx="7621101" cy="654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আসমানি কিতাব আল্লাহর পক্ষ থেকে অবতীর্ণ।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4987" y="1649570"/>
            <a:ext cx="4005016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এসব কিতাব মানবজাতির জন্য আলোকস্বরূপ।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সর্বশেষ ও সর্বশ্রেষ্ঠ আসমানি কিতাব হলো আল-কুরআন।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নবি-রাসুলগণের মাধমে তিনি এ কিতাব মানুষের নিকট পৌঁছিয়েছেন।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296B-B27A-4654-AD9D-2087F8958714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t="12162" r="10608" b="10494"/>
          <a:stretch/>
        </p:blipFill>
        <p:spPr>
          <a:xfrm>
            <a:off x="2384616" y="2492181"/>
            <a:ext cx="731520" cy="1067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12567" r="11696" b="9121"/>
          <a:stretch/>
        </p:blipFill>
        <p:spPr>
          <a:xfrm>
            <a:off x="6095999" y="2492180"/>
            <a:ext cx="731520" cy="1092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t="12703" r="9950" b="8139"/>
          <a:stretch/>
        </p:blipFill>
        <p:spPr>
          <a:xfrm>
            <a:off x="4177556" y="2492181"/>
            <a:ext cx="755011" cy="1097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9" t="17295" r="25310" b="28178"/>
          <a:stretch/>
        </p:blipFill>
        <p:spPr>
          <a:xfrm>
            <a:off x="537886" y="2492180"/>
            <a:ext cx="731520" cy="1082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33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9696"/>
            <a:ext cx="5943600" cy="715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694768"/>
            <a:ext cx="9144000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4200" y="569262"/>
            <a:ext cx="5943600" cy="715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রাসুলগণের প্রতি বিশ্বাস</a:t>
            </a:r>
          </a:p>
        </p:txBody>
      </p:sp>
      <p:pic>
        <p:nvPicPr>
          <p:cNvPr id="9218" name="Picture 2" descr="C:\Users\Yunus\Desktop\Islamic Picture\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9" t="22099" r="11097" b="17219"/>
          <a:stretch/>
        </p:blipFill>
        <p:spPr bwMode="auto">
          <a:xfrm>
            <a:off x="770965" y="2026027"/>
            <a:ext cx="2353235" cy="227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794215"/>
            <a:ext cx="12192000" cy="715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মানবজাতির হেদায়াতের জন্য আল্লাহ যুগে যুগে অসংখ্য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নবি-রাসুলপাঠিয়েছেন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71012" y="1340232"/>
            <a:ext cx="4052046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তাঁরা মানুষকে আল্লাহর পরিচয়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জানিয়েছেন।</a:t>
            </a:r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সত্য ও ন্যায়ের পথ দেখিয়েছেন।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তাঁরা তাওহিদের বাণী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মানুষের মাঝে প্রচার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করেছেন।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27C0-9565-4E41-909E-F3A19E56D811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t="6172" r="16733" b="33351"/>
          <a:stretch/>
        </p:blipFill>
        <p:spPr>
          <a:xfrm>
            <a:off x="4320988" y="2026027"/>
            <a:ext cx="2456330" cy="227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51013" y="5110566"/>
            <a:ext cx="73597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মদিনা মনোয়ারা ও বাইতুল মোকাদ্দেস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256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4200" y="936482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আখিরাতের প্রতি বিশ্বাস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4759" y="5907585"/>
            <a:ext cx="8269016" cy="654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 হলো পরকাল। মৃত্যুর পরপরই এ জীবনের শুরু।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8294" y="1775375"/>
            <a:ext cx="4005016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 সেখানে ভালো কাজের জন্য জান্নাত লাভ করবে।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মন্দ কাজের জন্য জাহান্নাম পাবে।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582A-1C91-49FA-8DDF-668C7330C38F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26830" r="19318" b="11557"/>
          <a:stretch/>
        </p:blipFill>
        <p:spPr>
          <a:xfrm>
            <a:off x="1864658" y="2528047"/>
            <a:ext cx="4016188" cy="2545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5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256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4200" y="936482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৬. তাকদিরের প্রতি বিশ্বাস</a:t>
            </a:r>
          </a:p>
        </p:txBody>
      </p:sp>
      <p:pic>
        <p:nvPicPr>
          <p:cNvPr id="10242" name="Picture 2" descr="C:\Users\Yunus\Desktop\Islamic Picture\1000322_431555053624996_175287272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t="12909" r="17271"/>
          <a:stretch/>
        </p:blipFill>
        <p:spPr bwMode="auto">
          <a:xfrm>
            <a:off x="1523999" y="2241176"/>
            <a:ext cx="4392707" cy="381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7984" y="6051374"/>
            <a:ext cx="8269016" cy="654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তাকদিরকে আমরা ভাগ্য বা নিয়তি বলে থাকি।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5518" y="1676401"/>
            <a:ext cx="400501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সবকিছুর তাকদিরই আল্লাহর হাতে।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তিনিই তাকদিরের নিয়ন্ত্রক।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মানুষের জীবনে ভাল-মন্দ যা কিছুই ঘটুক সবই আল্লাহর ইচ্ছায়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তাকদির একমাত্র আল্লাহ তায়ালাই জানেন।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E7F93-C7BB-4DFC-8935-264CF6F9EAB6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4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256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4200" y="936482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৭. পুনরুত্থানের প্রতি বিশ্বাস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7984" y="5867400"/>
            <a:ext cx="8269016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 একটি অনিবার্য সত্য। সকল জীবিত প্রাণীকেই মরতে হবে।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5369" y="1676401"/>
            <a:ext cx="4005016" cy="41395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মৃত্যুর পর পুনরায় সবাইকে জীবিত করা হবে।</a:t>
            </a:r>
          </a:p>
          <a:p>
            <a:endParaRPr lang="bn-BD" sz="9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 হাশরের ময়দানে একত্র করা হবে।</a:t>
            </a:r>
          </a:p>
          <a:p>
            <a:endParaRPr lang="bn-BD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দুনিয়ার সকল কাজকর্মের হিসাব নেওয়া হবে।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3D55-EFC2-43F2-9C8E-A0402129C790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7" r="30252"/>
          <a:stretch/>
        </p:blipFill>
        <p:spPr>
          <a:xfrm>
            <a:off x="2474259" y="1676402"/>
            <a:ext cx="2743200" cy="41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4081856" y="136316"/>
            <a:ext cx="3763244" cy="487314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76470" y="3392556"/>
            <a:ext cx="11839060" cy="602983"/>
          </a:xfrm>
          <a:prstGeom prst="round2Same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 জীবন গঠনে আসমানি কিতাবের গুরুত্ব লিখ।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91478" y="666702"/>
            <a:ext cx="9144000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E32-708E-484F-A49B-E555B3A5FDBA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17773" r="21943" b="19028"/>
          <a:stretch/>
        </p:blipFill>
        <p:spPr>
          <a:xfrm>
            <a:off x="7297271" y="4518991"/>
            <a:ext cx="824753" cy="1402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8" t="17774" r="24049" b="19029"/>
          <a:stretch/>
        </p:blipFill>
        <p:spPr>
          <a:xfrm>
            <a:off x="4081856" y="4518991"/>
            <a:ext cx="741156" cy="1402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18489" r="23823" b="18313"/>
          <a:stretch/>
        </p:blipFill>
        <p:spPr>
          <a:xfrm>
            <a:off x="914400" y="4518991"/>
            <a:ext cx="824753" cy="1402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t="19904" r="21739" b="27477"/>
          <a:stretch/>
        </p:blipFill>
        <p:spPr>
          <a:xfrm>
            <a:off x="4373289" y="897130"/>
            <a:ext cx="3505128" cy="2240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21667" r="22958" b="21106"/>
          <a:stretch/>
        </p:blipFill>
        <p:spPr>
          <a:xfrm>
            <a:off x="10327341" y="4518991"/>
            <a:ext cx="932330" cy="1402489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8600658" y="4518992"/>
            <a:ext cx="1529460" cy="715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কুরআনুল কারিম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2215264" y="4417356"/>
            <a:ext cx="1403166" cy="6449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তাওরাত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215264" y="5234160"/>
            <a:ext cx="1403166" cy="687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জাবুর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8523294" y="5378138"/>
            <a:ext cx="1403166" cy="6449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ইঞ্জিল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60504" y="4435405"/>
            <a:ext cx="152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 ছাড়া আরো একশত </a:t>
            </a:r>
          </a:p>
          <a:p>
            <a:pPr algn="ctr"/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খানা সহিফা আছে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7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0" grpId="0" animBg="1"/>
      <p:bldP spid="22" grpId="0" animBg="1"/>
      <p:bldP spid="23" grpId="0" animBg="1"/>
      <p:bldP spid="2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834" y="538566"/>
            <a:ext cx="4041775" cy="803596"/>
          </a:xfrm>
        </p:spPr>
        <p:txBody>
          <a:bodyPr>
            <a:normAutofit/>
          </a:bodyPr>
          <a:lstStyle/>
          <a:p>
            <a:r>
              <a:rPr lang="bn-BD" sz="2000" dirty="0">
                <a:solidFill>
                  <a:srgbClr val="FF0000"/>
                </a:solidFill>
              </a:rPr>
              <a:t> </a:t>
            </a:r>
            <a:r>
              <a:rPr lang="bn-BD" sz="2000" dirty="0" smtClean="0">
                <a:solidFill>
                  <a:srgbClr val="FF0000"/>
                </a:solidFill>
              </a:rPr>
              <a:t>         </a:t>
            </a:r>
            <a:r>
              <a:rPr lang="bn-BD" sz="4800" dirty="0" smtClean="0">
                <a:solidFill>
                  <a:srgbClr val="FF0000"/>
                </a:solidFill>
              </a:rPr>
              <a:t>পরিচিতি</a:t>
            </a:r>
            <a:endParaRPr lang="bn-BD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7093" r="5575" b="5070"/>
          <a:stretch/>
        </p:blipFill>
        <p:spPr>
          <a:xfrm>
            <a:off x="1488141" y="555812"/>
            <a:ext cx="2528047" cy="2635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48729" y="4003875"/>
            <a:ext cx="607249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মোঃমাহাবুব আলম</a:t>
            </a:r>
          </a:p>
          <a:p>
            <a:pPr algn="ctr"/>
            <a:r>
              <a:rPr lang="bn-BD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কামিল </a:t>
            </a:r>
            <a:r>
              <a:rPr lang="bn-BD" sz="1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(হাদীস) </a:t>
            </a:r>
            <a:r>
              <a:rPr lang="bn-BD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বি,এ;অনার্স </a:t>
            </a:r>
            <a:r>
              <a:rPr lang="bn-BD" sz="1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(হাদীস</a:t>
            </a:r>
            <a:r>
              <a:rPr lang="bn-BD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) এম,এ </a:t>
            </a:r>
            <a:r>
              <a:rPr lang="bn-BD" sz="1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(হাদীস) </a:t>
            </a:r>
            <a:r>
              <a:rPr lang="bn-BD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ইবি </a:t>
            </a:r>
            <a:r>
              <a:rPr lang="bn-BD" sz="1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(কুস্টিয়া) </a:t>
            </a:r>
          </a:p>
          <a:p>
            <a:pPr algn="ctr"/>
            <a:r>
              <a:rPr lang="bn-BD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সহকারী শিক্ষক</a:t>
            </a:r>
          </a:p>
          <a:p>
            <a:pPr algn="ctr"/>
            <a:r>
              <a:rPr lang="bn-BD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রাজ্জাক হাওলাদার একাডেমি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9654" y="3696544"/>
            <a:ext cx="47358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endParaRPr lang="bn-BD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</a:p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১ম</a:t>
            </a:r>
            <a:endParaRPr lang="bn-BD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5156601" y="1395956"/>
            <a:ext cx="2847177" cy="51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4987134" y="1415006"/>
            <a:ext cx="2847177" cy="55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08E2-55C1-49FB-9D2E-C04AB37D34A5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368E-1829-47E5-BF60-6B134E0FE97C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t="11658" r="11612" b="17597"/>
          <a:stretch/>
        </p:blipFill>
        <p:spPr>
          <a:xfrm>
            <a:off x="8767481" y="555812"/>
            <a:ext cx="2205319" cy="2635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78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0" grpId="0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4785526" y="338039"/>
            <a:ext cx="2875756" cy="607060"/>
          </a:xfrm>
          <a:prstGeom prst="round2Diag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2663" y="1546409"/>
            <a:ext cx="8421483" cy="4718879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 মুফাসসাল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ঈমানের প্রধান বিষয়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 শ্রেস্ষ্ঠ ফেরেশতা কত জন তাঁদের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লিখ।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আল্লাহপাক নবি-রাসুল কেন পাঠিয়েছেন?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সর্বশ্রেষ্ঠ ফেরেশতাগণ কে কী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 পালন করছেন?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196786"/>
            <a:ext cx="9144000" cy="0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83F3-E936-46DB-88F3-5713623AB374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79" y="1248060"/>
            <a:ext cx="7261412" cy="43970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327785" y="489343"/>
            <a:ext cx="3339198" cy="6939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9243" y="5645109"/>
            <a:ext cx="10596283" cy="712007"/>
          </a:xfrm>
          <a:prstGeom prst="roundRect">
            <a:avLst/>
          </a:prstGeom>
          <a:noFill/>
          <a:ln w="38100" cap="flat" cmpd="tri">
            <a:noFill/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ঈমানের সাতটি মূল বিষয়ের শিক্ষা লিখে আনবে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A5D6-C833-4DD8-9482-D162541289EC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9" t="30429" r="27813" b="31974"/>
          <a:stretch/>
        </p:blipFill>
        <p:spPr>
          <a:xfrm>
            <a:off x="2312894" y="1452281"/>
            <a:ext cx="6705600" cy="4159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C1FF-46DC-49EA-BD5D-416AD3D08C9D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38845" y="591665"/>
            <a:ext cx="3222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8845" y="570434"/>
            <a:ext cx="3371283" cy="5519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মহান সৃস্টি কর্তার নাম দেখতেছি।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t="26316" r="9877" b="26434"/>
          <a:stretch/>
        </p:blipFill>
        <p:spPr>
          <a:xfrm>
            <a:off x="2463495" y="1308846"/>
            <a:ext cx="8157883" cy="4249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7307-6A1C-495C-93C9-D6746388C41E}" type="datetime1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368E-1829-47E5-BF60-6B134E0FE97C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32299" y="312075"/>
            <a:ext cx="3820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এখানে কি দেখছি </a:t>
            </a:r>
            <a:r>
              <a:rPr lang="bn-B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0484" y="267364"/>
            <a:ext cx="3932091" cy="6910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রাসুল সাঃ এর নাম দেখতেছি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264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10790"/>
            <a:ext cx="26670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139531"/>
            <a:ext cx="9144000" cy="0"/>
          </a:xfrm>
          <a:prstGeom prst="line">
            <a:avLst/>
          </a:prstGeom>
          <a:ln w="3175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8FCE-7A75-4127-BED3-0359E2EF3EB1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0259" y="1728622"/>
            <a:ext cx="1034527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>
                <a:ln/>
                <a:solidFill>
                  <a:srgbClr val="00B050"/>
                </a:solidFill>
              </a:rPr>
              <a:t>الايمان المفصل</a:t>
            </a:r>
            <a:endParaRPr lang="en-US" sz="6000" b="1" dirty="0">
              <a:ln/>
              <a:solidFill>
                <a:srgbClr val="00B050"/>
              </a:solidFill>
            </a:endParaRPr>
          </a:p>
          <a:p>
            <a:pPr algn="ctr"/>
            <a:r>
              <a:rPr lang="bn-BD" sz="60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ইমান মুফাস্সালের</a:t>
            </a:r>
          </a:p>
          <a:p>
            <a:pPr algn="ctr"/>
            <a:r>
              <a:rPr lang="bn-BD" sz="60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অর্থ সহ</a:t>
            </a:r>
          </a:p>
          <a:p>
            <a:pPr algn="ctr"/>
            <a:r>
              <a:rPr lang="bn-BD" sz="60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বিশ্লেষণ করতে পারবে।</a:t>
            </a:r>
            <a:endParaRPr lang="en-US" sz="60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7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8421" y="176462"/>
            <a:ext cx="5775158" cy="1115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ঠের শিরোনাম </a:t>
            </a:r>
            <a:endParaRPr lang="bn-BD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0858-58B9-44CD-8B9E-99865D2462F7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3225875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9600" b="1" dirty="0" smtClean="0">
                <a:ln/>
                <a:solidFill>
                  <a:srgbClr val="00B050"/>
                </a:solidFill>
              </a:rPr>
              <a:t>ইমানমোফাস্সাল</a:t>
            </a:r>
            <a:endParaRPr lang="en-US" sz="96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0895" y="1292354"/>
            <a:ext cx="9090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11500" b="1" dirty="0" smtClean="0">
                <a:ln/>
                <a:solidFill>
                  <a:srgbClr val="00B050"/>
                </a:solidFill>
              </a:rPr>
              <a:t>الايمان المفصل</a:t>
            </a:r>
            <a:endParaRPr lang="en-US" sz="115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125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7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604F-F5F7-45F0-AC01-66719DC34DD2}" type="datetime1">
              <a:rPr lang="en-US" smtClean="0">
                <a:solidFill>
                  <a:srgbClr val="FF0000"/>
                </a:solidFill>
              </a:rPr>
              <a:t>3/2/2020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MD.MAHABUB ALAM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1688" y="350465"/>
            <a:ext cx="347830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নিচে কি লেখা  </a:t>
            </a:r>
            <a:r>
              <a:rPr lang="bn-BD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2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6284" y="329928"/>
            <a:ext cx="518911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নিন্মে ঈমান মুফাসসাল লেখা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683" y="1073301"/>
            <a:ext cx="1174231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امنت بالله وملئكته وكتبه ورسله والىوم الاخر</a:t>
            </a:r>
          </a:p>
          <a:p>
            <a:pPr algn="ctr"/>
            <a:r>
              <a:rPr lang="ar-S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والقدر خىره وشره من لله تعالي والبعث بعدالموت</a:t>
            </a:r>
            <a:endParaRPr lang="bn-BD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bn-BD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আমি ঈমান আনলাম,আল্লাহর ওপর,তাঁর ফেরেশ্তাকুলের ওপর</a:t>
            </a:r>
          </a:p>
          <a:p>
            <a:pPr algn="ctr"/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তাঁর কিতাব সমুহের ওপরতাঁর রাসুলগনের ওপর</a:t>
            </a:r>
          </a:p>
          <a:p>
            <a:pPr algn="ctr"/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শেষ বিচারের দিন(কিয়ামতের ওপর),তাকদিরের ওপর</a:t>
            </a:r>
          </a:p>
          <a:p>
            <a:pPr algn="ctr"/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(এর ভালমন্দ আল্লাহর তরফ থেকেই নির্ধারিত)</a:t>
            </a:r>
          </a:p>
          <a:p>
            <a:pPr algn="ctr"/>
            <a:r>
              <a:rPr lang="bn-BD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মৃত্যুর পর পুনরুত্থআনের ওপর।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2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033879"/>
            <a:ext cx="12192000" cy="9312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 মুফাসসাল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6607" y="126827"/>
            <a:ext cx="6490447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5506" y="963703"/>
            <a:ext cx="118872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892924" y="3567952"/>
            <a:ext cx="3581400" cy="981689"/>
            <a:chOff x="2476501" y="3505514"/>
            <a:chExt cx="3581400" cy="992837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2476501" y="3506617"/>
              <a:ext cx="3581400" cy="991734"/>
            </a:xfrm>
            <a:prstGeom prst="wedgeRoundRectCallout">
              <a:avLst>
                <a:gd name="adj1" fmla="val -31975"/>
                <a:gd name="adj2" fmla="val -142134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7001" y="3505514"/>
              <a:ext cx="3200400" cy="93122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99261" tIns="49630" rIns="99261" bIns="49630" rtlCol="0">
              <a:spAutoFit/>
            </a:bodyPr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বিশ্বাস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39100" y="3567952"/>
            <a:ext cx="3501707" cy="984187"/>
            <a:chOff x="7808795" y="3567125"/>
            <a:chExt cx="3501707" cy="991735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7808795" y="3567125"/>
              <a:ext cx="3501707" cy="991735"/>
            </a:xfrm>
            <a:prstGeom prst="wedgeRoundRectCallout">
              <a:avLst>
                <a:gd name="adj1" fmla="val -102334"/>
                <a:gd name="adj2" fmla="val -117510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39100" y="3567125"/>
              <a:ext cx="2428900" cy="93122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99261" tIns="49630" rIns="99261" bIns="49630" rtlCol="0">
              <a:spAutoFit/>
            </a:bodyPr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বিস্তারিত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36378" y="4676001"/>
            <a:ext cx="8530907" cy="931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 মুফাসসাল- বিস্তারিত বিশ্বাস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607227"/>
            <a:ext cx="12192000" cy="6542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সাতটি বিষয়ের প্রতি পরিপূর্ণ বিশ্বাস স্থাপন করাকে ঈমানে মুফাসসাল বলে।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6"/>
          <a:stretch/>
        </p:blipFill>
        <p:spPr>
          <a:xfrm>
            <a:off x="3864286" y="1101215"/>
            <a:ext cx="4374814" cy="85502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6828-4E12-484E-917B-A6B41D594C62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6504995"/>
              </p:ext>
            </p:extLst>
          </p:nvPr>
        </p:nvGraphicFramePr>
        <p:xfrm>
          <a:off x="2283939" y="1704976"/>
          <a:ext cx="7620000" cy="454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2569995" y="983413"/>
            <a:ext cx="6898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 নজরে ঈমান মুফাসসালের সাতটি বিষয়</a:t>
            </a:r>
            <a:endParaRPr lang="en-GB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10128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944539"/>
            <a:ext cx="9144000" cy="0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02B9-6EAB-4731-9E70-F8BD4CFBEF6B}" type="datetime1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MD.MAHABUB ALAM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22494" y="1691298"/>
            <a:ext cx="6364941" cy="474535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906</Words>
  <Application>Microsoft Office PowerPoint</Application>
  <PresentationFormat>Custom</PresentationFormat>
  <Paragraphs>223</Paragraphs>
  <Slides>21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Jotish Chandra Roy</dc:creator>
  <cp:lastModifiedBy>Admin</cp:lastModifiedBy>
  <cp:revision>108</cp:revision>
  <dcterms:created xsi:type="dcterms:W3CDTF">2018-05-12T15:46:35Z</dcterms:created>
  <dcterms:modified xsi:type="dcterms:W3CDTF">2020-03-02T09:12:57Z</dcterms:modified>
</cp:coreProperties>
</file>