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3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8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DF8E-FB93-46D5-BD4A-732B858DBC7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ABDE-716A-4263-8423-C3B84FCA6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91885"/>
            <a:ext cx="11379200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14057" y="667658"/>
            <a:ext cx="4542971" cy="885372"/>
          </a:xfrm>
          <a:prstGeom prst="ellipse">
            <a:avLst/>
          </a:prstGeom>
          <a:gradFill>
            <a:gsLst>
              <a:gs pos="0">
                <a:schemeClr val="accent1">
                  <a:lumMod val="81000"/>
                  <a:lumOff val="19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100000">
                <a:srgbClr val="7030A0">
                  <a:alpha val="77000"/>
                  <a:lumMod val="71000"/>
                  <a:lumOff val="29000"/>
                </a:srgb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জামাইষষ্ঠী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32" y="1870303"/>
            <a:ext cx="4755496" cy="2365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1" y="1870302"/>
            <a:ext cx="4615316" cy="2365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49652" y="4647737"/>
            <a:ext cx="10350754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জ্যৈষ্ঠ মাসের শুক্লপক্ষের ষষ্ঠী তিথিতে জামাইষষ্ঠী অনুষ্ঠিত হয়। এইদিন জামাইকে শ্বশুরবাড়িতে নিমন্ত্রণ করা হয়। খাওয়া-দাওয়ার বিশেষ আয়োজন করা হয়। জামাইকে নতুন কাপড়-জামা দেওয়া হয়। জামাইও শ্বাশুড়িসহ অন্যান্য আত্নীয়কে সাধ্যমত নতুন কাপড় প্রদান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433" y="6401479"/>
            <a:ext cx="103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8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57" y="2917626"/>
            <a:ext cx="3438503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রাখীবন্ধন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457" y="4267199"/>
            <a:ext cx="10377714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রাখী কথাটি রক্ষা শব্দ থেকে উৎপন্ন । হিন্দু ধর্মাচারের মধ্যে রাখীবন্ধন অন্যতম। এদিন বোনের তাদের ভাইদের হাতে রাখী নামে একটি পবিত্র সুতো বেঁধে দেয়। ভাই-বোনের মধ্যকার আজীবন ভালোবাসার প্রতীক বহন করে রাখীবন্ধন। শ্রাবণ মাসের পূর্ণিমা তিথিতে এ পর্বটি পালন করা হয় বিধায় এ দিনটি রাখী পূর্ণিমা নামেও পরিচিতি।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92" y="820567"/>
            <a:ext cx="6026604" cy="3017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913" y="6401479"/>
            <a:ext cx="1015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9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58043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ভ্রাতৃদ্বিতীয়া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642938"/>
            <a:ext cx="6300787" cy="2864311"/>
          </a:xfrm>
          <a:prstGeom prst="round2DiagRect">
            <a:avLst>
              <a:gd name="adj1" fmla="val 681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4400" y="3720882"/>
            <a:ext cx="10421257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 মাসের শুক্লা দ্বিতীয়া তিথিতে এ উৎসব পালন করা হয়। এ দিনটি বড়ই পবিত্র। ভাইকে যাতে কোন বিপদ-আপদ স্পর্শ করতে না পারে সেজন্য বোনেরা ভাইকে এই ফোঁটা দেয় । বাঁ হাতের কড়ে অথবা অনামিকা আঙ্গুল দিয়ে চন্দনের ফোঁটা দিয়ে ভাইয়ের দীর্ঘায়ু কামনা করে বলা হয়-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‘ভাইয়ের কপালে দিলাম ফোঁটা,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যমের দুয়ারে পড়ল কাঁটা।’ 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 অনুষ্ঠানের নাম ‘ভাইফোঁটা’।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19" y="6401479"/>
            <a:ext cx="1040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3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763" y="2103728"/>
            <a:ext cx="234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94" y="849898"/>
            <a:ext cx="3933371" cy="2507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10465" r="3012"/>
          <a:stretch/>
        </p:blipFill>
        <p:spPr>
          <a:xfrm>
            <a:off x="3331030" y="849897"/>
            <a:ext cx="3213100" cy="2507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940" y="3571877"/>
            <a:ext cx="10987087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সনের প্রথম দিন নতুন বছরকে বরণ করার মাধ্যমে এ উৎসব পালন করা হয় ।এটি ধর্মীয় অনুভূতির পাশাপাশি পেয়েছে সার্বজনীনতা । বর্ষবরণ উৎসব আজ বাঙ্গালির অসম্প্রদায়িক চেতনার এক মহা উৎসব। এ দিন বিভিন্ন পূজা, মিষ্টি খাওয়া, ভাব বিনিময় ও হালখাতাসহ নানা প্রকার অনুষ্ঠান করা হয় ।  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বর্ষবরণ ও চৈত্র সংক্রান্তি উপলক্ষে পাহাড়ি অঞ্চলে বিভিন্ন ক্ষুদ্র নৃগোষ্ঠীর মানুষ ধর্মীয় ও সামাজিক উৎসব ‘বৈসাবি’ পালন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3013" y="6401479"/>
            <a:ext cx="1042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2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003" y="2114551"/>
            <a:ext cx="301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দীপাবলি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914401"/>
            <a:ext cx="5715454" cy="2699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8635" y="4336702"/>
            <a:ext cx="10872788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 ও কালীপূজার দিন রাত্রে অনুষ্ঠিত হয় ‘দীপাবলি’ উৎসব। প্রদীপ জ্বালিয়ে অন্ধকার দূর করা হয়।সচেতনতার আলো জ্বালিয়ে মনের অজ্ঞানতার মোহান্ধকার দূর করার প্রতীক হিসেবে এই দীপাবলি উৎসব। এটি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দেওয়ালি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দীপান্বিতা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দীপালিকা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সুখরাত্রি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সুখসুপ্তিকা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 নামেও পরিচিতি।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695" y="6401479"/>
            <a:ext cx="1021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2" y="1899796"/>
            <a:ext cx="323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হাতেখড়ি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09" y="941392"/>
            <a:ext cx="5720104" cy="3173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5777" y="4565649"/>
            <a:ext cx="10858503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পূজার দিন শিশুদের শিক্ষা-জীবনে প্রবেশের এক উল্লেখযোগ্য অধ্যায় ‘হাতেখড়ি’ অনুষ্ঠান। পুরোহিত কিংবা পছন্দনীয় গুরুজনের কাছে কলাপাতায় খাগ দিয়ে লিখে অথবা পাথরে খড়িমাটি দিয়ে লিখে শিশুরা লেখাপড়ার জগতে আনুষ্ঠানিকভাবে প্রবেশ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413" y="6401479"/>
            <a:ext cx="1056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1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806" y="1528155"/>
            <a:ext cx="1993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41" y="864963"/>
            <a:ext cx="3588430" cy="2621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3"/>
          <a:stretch/>
        </p:blipFill>
        <p:spPr>
          <a:xfrm>
            <a:off x="7344230" y="864963"/>
            <a:ext cx="4009796" cy="2621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5806" y="3957637"/>
            <a:ext cx="10744200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আবহমান বাংলার একটি ঐতিহ্যবাহী অসাম্প্রদায়িক সর্বজনীন উৎসব। নবান্ন= নব + অন্ন; নবান্ন শব্দের অর্থ নতুন ভাত। বার মাসের তের পার্বণের একটি পার্বণ। 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হেমন্তকালের অগ্রহায়ণ মাসে নতুন ধানের চাল দিয়ে তৈরি ভাত, নানা রকম পিঠা প্রভৃতি দিয়ে যে মাঙ্গলিক উৎসব করা হয় তার-ই নাম নবান্ন উৎসব। এটি ঋতুভিত্তিক অনুষ্ঠান । এদিন শস্যের অধিষ্ঠাত্রী দেবী শ্রীশ্রীলক্ষ্মীর পূজা করা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860" y="6401479"/>
            <a:ext cx="987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5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9943" y="652692"/>
            <a:ext cx="367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8" t="13545" r="13651" b="17460"/>
          <a:stretch/>
        </p:blipFill>
        <p:spPr>
          <a:xfrm>
            <a:off x="4338865" y="1776054"/>
            <a:ext cx="3686628" cy="2519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72050" y="4889480"/>
            <a:ext cx="265974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ধর্মাচার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144" y="6401479"/>
            <a:ext cx="977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5543" y="696686"/>
            <a:ext cx="3381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t="7831" r="13968" b="16825"/>
          <a:stretch/>
        </p:blipFill>
        <p:spPr>
          <a:xfrm>
            <a:off x="4354285" y="1785882"/>
            <a:ext cx="3483429" cy="223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0090"/>
              </p:ext>
            </p:extLst>
          </p:nvPr>
        </p:nvGraphicFramePr>
        <p:xfrm>
          <a:off x="1067253" y="4490720"/>
          <a:ext cx="1011555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91">
                  <a:extLst>
                    <a:ext uri="{9D8B030D-6E8A-4147-A177-3AD203B41FA5}">
                      <a16:colId xmlns:a16="http://schemas.microsoft.com/office/drawing/2014/main" val="1087242036"/>
                    </a:ext>
                  </a:extLst>
                </a:gridCol>
                <a:gridCol w="2591587">
                  <a:extLst>
                    <a:ext uri="{9D8B030D-6E8A-4147-A177-3AD203B41FA5}">
                      <a16:colId xmlns:a16="http://schemas.microsoft.com/office/drawing/2014/main" val="2731308170"/>
                    </a:ext>
                  </a:extLst>
                </a:gridCol>
                <a:gridCol w="2006390">
                  <a:extLst>
                    <a:ext uri="{9D8B030D-6E8A-4147-A177-3AD203B41FA5}">
                      <a16:colId xmlns:a16="http://schemas.microsoft.com/office/drawing/2014/main" val="343518141"/>
                    </a:ext>
                  </a:extLst>
                </a:gridCol>
                <a:gridCol w="2215390">
                  <a:extLst>
                    <a:ext uri="{9D8B030D-6E8A-4147-A177-3AD203B41FA5}">
                      <a16:colId xmlns:a16="http://schemas.microsoft.com/office/drawing/2014/main" val="1288343230"/>
                    </a:ext>
                  </a:extLst>
                </a:gridCol>
                <a:gridCol w="1379393">
                  <a:extLst>
                    <a:ext uri="{9D8B030D-6E8A-4147-A177-3AD203B41FA5}">
                      <a16:colId xmlns:a16="http://schemas.microsoft.com/office/drawing/2014/main" val="689246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সংক্রান্তি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ভ্রাতৃদ্বিতীয়া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দীপাবলি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হাতেখড়ি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নবান্ন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5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2356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53213" y="5629281"/>
            <a:ext cx="1011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প্রত্যেকটি বিষয় সম্পর্কে দুইটি করে বাক্য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0285" y="665846"/>
            <a:ext cx="3991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b="8571"/>
          <a:stretch/>
        </p:blipFill>
        <p:spPr>
          <a:xfrm flipH="1">
            <a:off x="1923142" y="1897148"/>
            <a:ext cx="3227055" cy="1904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984" r="6509" b="18730"/>
          <a:stretch/>
        </p:blipFill>
        <p:spPr>
          <a:xfrm>
            <a:off x="7263458" y="1911436"/>
            <a:ext cx="3220985" cy="1904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00462" y="4606787"/>
            <a:ext cx="505777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ধর্মাচার কেন করা হয়?তাঁর গুরুত্ব কী?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169" y="6401479"/>
            <a:ext cx="958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0"/>
                <a:lumOff val="10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0452">
              <a:srgbClr val="CEE1F2"/>
            </a:gs>
            <a:gs pos="27434">
              <a:schemeClr val="accent1">
                <a:lumMod val="30000"/>
                <a:lumOff val="70000"/>
              </a:schemeClr>
            </a:gs>
            <a:gs pos="5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557" y="870630"/>
            <a:ext cx="8491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57" y="1965410"/>
            <a:ext cx="8491311" cy="403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2995" y="6396530"/>
            <a:ext cx="1001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1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1140733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59" y="2868136"/>
            <a:ext cx="7065737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মাসের শেষ দিনটিকে কী বলা হয়?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জামাই ষষ্ঠী কোন তিথিতে করা হয়?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রাখী কথাটি কোন শব্দ থেকে উৎপন্ন?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ভ্রাতৃদ্বিতীয়া কেন করা হয়?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শব্দের সন্ধি বিচ্ছেদ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729" y="6401479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880964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9324" r="7608"/>
          <a:stretch/>
        </p:blipFill>
        <p:spPr>
          <a:xfrm>
            <a:off x="3409269" y="1807573"/>
            <a:ext cx="5148943" cy="2664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4491" y="4827766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পারিবারিক-সামাজিক জীবনে ধর্মাচারের গুরুত্ব কী তা খাতায় লিখে আনবে।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858" y="6401479"/>
            <a:ext cx="1021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769257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2" y="769257"/>
            <a:ext cx="6662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আবারো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5314" y="5166164"/>
            <a:ext cx="253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থেক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01" y="2207546"/>
            <a:ext cx="4318912" cy="2744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7" y="2207546"/>
            <a:ext cx="4300536" cy="2744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3007" y="6415767"/>
            <a:ext cx="1000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6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2581275" y="800100"/>
            <a:ext cx="7029450" cy="1085850"/>
          </a:xfrm>
          <a:prstGeom prst="ribbon">
            <a:avLst>
              <a:gd name="adj1" fmla="val 13235"/>
              <a:gd name="adj2" fmla="val 6138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29113" y="1057276"/>
            <a:ext cx="3743325" cy="71437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9530" r="13158" b="17543"/>
          <a:stretch/>
        </p:blipFill>
        <p:spPr>
          <a:xfrm>
            <a:off x="5872158" y="1943101"/>
            <a:ext cx="1014413" cy="4086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r="10185"/>
          <a:stretch/>
        </p:blipFill>
        <p:spPr>
          <a:xfrm>
            <a:off x="2552700" y="2294165"/>
            <a:ext cx="1514476" cy="175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t="8333" r="6019" b="18125"/>
          <a:stretch/>
        </p:blipFill>
        <p:spPr>
          <a:xfrm>
            <a:off x="8227250" y="2294164"/>
            <a:ext cx="1509126" cy="175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29979" y="4216853"/>
            <a:ext cx="3359917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ধনপুর উচ্চ বিদ্যালয়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ইটনা, কিশোরগঞ্জ।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মোবাইলঃ০১৭১৬-৮০১৩১৮।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9076" y="4216853"/>
            <a:ext cx="3359917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বিষয়ঃহিন্দুধর্ম ও নৈতিক শিক্ষা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অধ্যায়ঃতৃতীয়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তারিখঃ০২/০৩/২০২০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0139" y="6388566"/>
            <a:ext cx="1000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82" y="856344"/>
            <a:ext cx="374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9700"/>
          <a:stretch/>
        </p:blipFill>
        <p:spPr>
          <a:xfrm>
            <a:off x="1019159" y="2428894"/>
            <a:ext cx="2891267" cy="2529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88" y="2428894"/>
            <a:ext cx="3200400" cy="2590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59" y="2400331"/>
            <a:ext cx="3294193" cy="2557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8720" y="6401479"/>
            <a:ext cx="1075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9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534" y="1613588"/>
            <a:ext cx="5390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2323" y="3440973"/>
            <a:ext cx="9528161" cy="830997"/>
          </a:xfrm>
          <a:prstGeom prst="rect">
            <a:avLst/>
          </a:prstGeom>
          <a:noFill/>
        </p:spPr>
        <p:txBody>
          <a:bodyPr vert="wordArtVert" wrap="square" lIns="1737360" rIns="914400" rtlCol="0" anchor="b" anchorCtr="0">
            <a:no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 ধর্মাচার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7" y="6401479"/>
            <a:ext cx="1042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1000"/>
                <a:lumOff val="1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6514" y="1233714"/>
            <a:ext cx="3425250" cy="92333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1" y="3372469"/>
            <a:ext cx="8331200" cy="1508105"/>
          </a:xfrm>
          <a:prstGeom prst="rect">
            <a:avLst/>
          </a:prstGeom>
          <a:pattFill prst="sm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ধর্মাচার কী তা বলতে পারবে;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ধর্মাচার সম্পর্কে ব্যাখ্যা করতে পারবে।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7286" y="6401479"/>
            <a:ext cx="1047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7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6170" y="1336312"/>
            <a:ext cx="269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ধর্মাচার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4342" y="3111734"/>
            <a:ext cx="692331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জীবনকে সুন্দর ও কল্যাণময় করার জন্য যে সমস্ত আচার-আচরণ চর্চিত হয় তাই ধর্মাচার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858" y="6401479"/>
            <a:ext cx="1060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9" y="3912055"/>
            <a:ext cx="301897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84" y="569687"/>
            <a:ext cx="3276373" cy="158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34" y="3912055"/>
            <a:ext cx="3090863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709886" y="769257"/>
            <a:ext cx="2830286" cy="830997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87" y="2191653"/>
            <a:ext cx="9463314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মাসের শেষ দিনটিকে বলা হয় সংক্রান্তি। তবে বাঙালি সমাজে পৌষ সংক্রান্তি ও চৈত্র সংক্রান্তির উৎসবই উল্লেখযোগ্য । সংক্রান্তি শব্দটি কোথাও কোথাও ‘সাকরাইন’ নামে পরিচিত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857" y="5733144"/>
            <a:ext cx="458651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 সংক্রান্তির প্রধান উৎসব শিব পূজা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174" y="5733144"/>
            <a:ext cx="503645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 সংক্রান্তিকে মকর সংক্রান্তিও বলা হয়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6601" y="6401479"/>
            <a:ext cx="10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8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1000"/>
                <a:lumOff val="19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100000">
              <a:srgbClr val="7030A0">
                <a:alpha val="77000"/>
                <a:lumMod val="71000"/>
                <a:lumOff val="29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30175" cap="sq" cmpd="thickThin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312" y="171450"/>
            <a:ext cx="11787188" cy="6486525"/>
          </a:xfrm>
          <a:prstGeom prst="frame">
            <a:avLst>
              <a:gd name="adj1" fmla="val 3249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35429" y="391886"/>
            <a:ext cx="11379200" cy="6052457"/>
          </a:xfrm>
          <a:prstGeom prst="frame">
            <a:avLst>
              <a:gd name="adj1" fmla="val 2188"/>
            </a:avLst>
          </a:prstGeom>
          <a:pattFill prst="lgConfetti">
            <a:fgClr>
              <a:srgbClr val="00B050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5200" y="711201"/>
            <a:ext cx="2641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গৃহপ্রবেশ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90" y="1664989"/>
            <a:ext cx="3028950" cy="2351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4482640" y="2634446"/>
            <a:ext cx="2384881" cy="435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35" y="1730880"/>
            <a:ext cx="3873044" cy="2351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74057" y="4461192"/>
            <a:ext cx="10043885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নবনির্মিত গৃহে প্রথম প্রবেশ করার সময় মাঙ্গলিক অনুষ্ঠান করা হয় । সেখানে নারায়ণ দেবতার পাশাপাশি বাস্তু বা ভূমি দেবতা এবং গৃহপতির অভীষ্ট দেবতা বা ঠাকুরের পূজা করা হয়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150" y="6401479"/>
            <a:ext cx="1042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ধনপুর উচ্চ বিদ্যালয়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, ইটনা, কিশোরগঞ্জ । </a:t>
            </a:r>
            <a:r>
              <a:rPr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মোবাইলঃ০১৭১৬৮০১৩১৮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। ( </a:t>
            </a:r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আইসিটি আম্ব্যাসেডর 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0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1049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9K07N72</dc:creator>
  <cp:lastModifiedBy>9K07N72</cp:lastModifiedBy>
  <cp:revision>47</cp:revision>
  <dcterms:created xsi:type="dcterms:W3CDTF">2020-02-05T08:53:35Z</dcterms:created>
  <dcterms:modified xsi:type="dcterms:W3CDTF">2020-03-02T10:05:49Z</dcterms:modified>
</cp:coreProperties>
</file>