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6A68AC7-E01F-45E9-8138-06C4F9F260D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7DF321B-9840-4156-9ED6-CF9B931274B8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1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0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7DF321B-9840-4156-9ED6-CF9B931274B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1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59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7DF321B-9840-4156-9ED6-CF9B931274B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anchor="b" bIns="0" lIns="45720" rIns="45720" tIns="0" vert="horz">
            <a:normAutofit/>
            <a:scene3d>
              <a:camera prst="orthographicFront"/>
              <a:lightRig dir="t" rig="sof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baseline="0" b="1" cap="all" sz="48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algn="tl" blurRad="127000" dir="2700000" dist="200000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0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71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2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  <p:sp>
        <p:nvSpPr>
          <p:cNvPr id="1048673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">
  <p:cSld name="Title and Conten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anchor="b" bIns="0" vert="horz">
            <a:noAutofit/>
            <a:scene3d>
              <a:camera prst="orthographicFront"/>
              <a:lightRig dir="t" rig="sof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baseline="0" b="1" cap="none" sz="480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algn="tl" blurRad="114300" dir="2700000" dist="1016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1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algn="l" indent="0" marL="73152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indent="0" marL="0">
              <a:buNone/>
              <a:defRPr baseline="0" b="0" cap="all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indent="0" marL="0">
              <a:buNone/>
              <a:defRPr baseline="0" b="0" cap="all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4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5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Only">
  <p:cSld name="Title Only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5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vert="horz">
            <a:normAutofit/>
            <a:sp3d prstMaterial="softEdge"/>
          </a:bodyPr>
          <a:lstStyle>
            <a:lvl1pPr algn="l">
              <a:buNone/>
              <a:defRPr b="0" sz="220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1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92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anchor="b" bIns="0" lIns="45720" rIns="45720">
            <a:sp3d prstMaterial="softEdge"/>
          </a:bodyPr>
          <a:lstStyle>
            <a:lvl1pPr algn="ctr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5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r="2700000" dist="2286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dir="tr" rig="balanced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algn="l" eaLnBrk="1" hangingPunct="1" latinLnBrk="0" marL="0" rtl="0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dirty="0"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anchor="t" lIns="45720" rIns="45720" tIns="45720"/>
          <a:lstStyle>
            <a:lvl1pPr algn="ctr" indent="0" marL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tile algn="tl" flip="none" sx="100000" sy="100000" tx="0" ty="0"/>
        </a:blip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vert="horz">
            <a:normAutofit/>
            <a:scene3d>
              <a:camera prst="orthographicFront"/>
              <a:lightRig dir="t" rig="soft">
                <a:rot lat="0" lon="0" rev="16800000"/>
              </a:lightRig>
            </a:scene3d>
            <a:sp3d prstMaterial="softEdge">
              <a:bevelT w="38100" h="38100"/>
            </a:sp3d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/>
        </p:spPr>
        <p:txBody>
          <a:bodyPr anchor="b" vert="horz"/>
          <a:lstStyle>
            <a:lvl1pPr algn="l" eaLnBrk="1" hangingPunct="1" latinLnBrk="0">
              <a:defRPr sz="1200" kumimoji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8FB12D-E116-47DC-992E-22574ACC5DC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/>
        </p:spPr>
        <p:txBody>
          <a:bodyPr anchor="b" vert="horz"/>
          <a:lstStyle>
            <a:lvl1pPr algn="ctr" eaLnBrk="1" hangingPunct="1" latinLnBrk="0">
              <a:defRPr sz="1200" kumimoji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/>
        </p:spPr>
        <p:txBody>
          <a:bodyPr anchor="b" lIns="0" rIns="0" vert="horz"/>
          <a:lstStyle>
            <a:lvl1pPr algn="r" eaLnBrk="1" hangingPunct="1" latinLnBrk="0">
              <a:defRPr sz="1200" kumimoji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319B93-4E69-49D9-8F80-FEE01D2DBD2D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eaLnBrk="1" hangingPunct="1" latinLnBrk="0" rtl="0">
        <a:spcBef>
          <a:spcPct val="0"/>
        </a:spcBef>
        <a:buNone/>
        <a:defRPr baseline="0" b="1" cap="none" sz="4100" kern="1200" kumimoji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algn="tl" blurRad="114300" dir="2700000" dist="101600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411480" latinLnBrk="0" marL="548640" rtl="0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sz="28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83464" latinLnBrk="0" marL="868680" rtl="0">
        <a:spcBef>
          <a:spcPct val="20000"/>
        </a:spcBef>
        <a:buClr>
          <a:schemeClr val="tx1"/>
        </a:buClr>
        <a:buSzPct val="80000"/>
        <a:buFont typeface="Wingdings 2"/>
        <a:buChar char="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1133856" rtl="0">
        <a:spcBef>
          <a:spcPct val="20000"/>
        </a:spcBef>
        <a:buClr>
          <a:schemeClr val="tx1"/>
        </a:buClr>
        <a:buSzPct val="95000"/>
        <a:buFont typeface="Wingdings"/>
        <a:buChar char=""/>
        <a:defRPr sz="22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353312" rtl="0">
        <a:spcBef>
          <a:spcPct val="20000"/>
        </a:spcBef>
        <a:buClr>
          <a:schemeClr val="tx1"/>
        </a:buClr>
        <a:buSzPct val="100000"/>
        <a:buFont typeface="Wingdings 3"/>
        <a:buChar char="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545336" rtl="0">
        <a:spcBef>
          <a:spcPct val="20000"/>
        </a:spcBef>
        <a:buClr>
          <a:schemeClr val="tx1"/>
        </a:buClr>
        <a:buFont typeface="Wingdings 2"/>
        <a:buChar char="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764792" rtl="0">
        <a:spcBef>
          <a:spcPct val="20000"/>
        </a:spcBef>
        <a:buClr>
          <a:schemeClr val="tx1"/>
        </a:buClr>
        <a:buFont typeface="Wingdings 3"/>
        <a:buChar char="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65960" rtl="0">
        <a:spcBef>
          <a:spcPct val="20000"/>
        </a:spcBef>
        <a:buClr>
          <a:schemeClr val="tx1"/>
        </a:buClr>
        <a:buFont typeface="Wingdings 2"/>
        <a:buChar char="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67128" rtl="0">
        <a:spcBef>
          <a:spcPct val="20000"/>
        </a:spcBef>
        <a:buClr>
          <a:schemeClr val="tx1"/>
        </a:buClr>
        <a:buFont typeface="Wingdings 2"/>
        <a:buChar char=""/>
        <a:defRPr sz="14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368296" rtl="0">
        <a:spcBef>
          <a:spcPct val="20000"/>
        </a:spcBef>
        <a:buClr>
          <a:schemeClr val="tx1"/>
        </a:buClr>
        <a:buFont typeface="Wingdings 2"/>
        <a:buChar char="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3" descr="flower-gif-26.gif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70368" y="0"/>
            <a:ext cx="7976815" cy="6516166"/>
          </a:xfrm>
          <a:prstGeom prst="rect"/>
        </p:spPr>
      </p:pic>
      <p:sp>
        <p:nvSpPr>
          <p:cNvPr id="1048599" name="TextBox 4"/>
          <p:cNvSpPr txBox="1"/>
          <p:nvPr/>
        </p:nvSpPr>
        <p:spPr>
          <a:xfrm>
            <a:off x="570368" y="0"/>
            <a:ext cx="9212032" cy="247904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8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b="1" dirty="0" sz="8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b="1" dirty="0" sz="8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b="1" dirty="0" sz="8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b="1" dirty="0" sz="8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চ্ছা</a:t>
            </a:r>
            <a:r>
              <a:rPr b="1" dirty="0" sz="8000" lang="en-US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8000" lang="en-US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b="1" dirty="0" sz="8000" lang="en-US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8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b="1" dirty="0" sz="8000" lang="en-US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b="1" dirty="0" sz="80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7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ounded Rectangle 3"/>
          <p:cNvSpPr/>
          <p:nvPr/>
        </p:nvSpPr>
        <p:spPr>
          <a:xfrm>
            <a:off x="1342157" y="0"/>
            <a:ext cx="5797262" cy="687053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অর্থায়নের ক্রমোন্নয়নের ধারা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7" name="Flowchart: Process 4"/>
          <p:cNvSpPr/>
          <p:nvPr/>
        </p:nvSpPr>
        <p:spPr>
          <a:xfrm>
            <a:off x="228600" y="687053"/>
            <a:ext cx="8686800" cy="6065785"/>
          </a:xfrm>
          <a:prstGeom prst="flowChartProcess"/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just"/>
            <a:endParaRPr b="1" dirty="0" sz="1800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b="1" dirty="0" sz="1800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অর্থায়নের ক্রমোন্নয়ন ধারাকে পর্যায়ক্রমিকভাবে উপস্থাপনে দেখা যায়-</a:t>
            </a:r>
            <a:endParaRPr b="1" dirty="0" sz="1800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b="1" dirty="0" sz="1800" lang="bn-BD" u="sng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১৯৩০-এর পূর্ববর্তী দশকঃ</a:t>
            </a:r>
            <a:r>
              <a:rPr b="1" dirty="0" sz="1800" lang="bn-BD" u="sng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এই সময়কালে যুক্তরাষ্ট্রের কোম্পানিগোলোর মধ্যে একত্রিকরণের প্রবণতা শুরু হয়।</a:t>
            </a:r>
            <a:endParaRPr b="1" dirty="0" sz="1800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1800" lang="bn-BD" u="sng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। ১৯৩০-এর দশকঃ </a:t>
            </a:r>
            <a:r>
              <a:rPr b="1" dirty="0" sz="18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একত্রকরন </a:t>
            </a:r>
            <a:r>
              <a:rPr b="1" dirty="0" sz="18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প্রবণতা যুক্তরাষ্ট্রে যথেষ্ট সফলতা পায়নি। ত্রিশের দশকে যুক্তরাষ্ট্রে চরম মন্দা </a:t>
            </a:r>
            <a:r>
              <a:rPr b="1" dirty="0" sz="18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b="1" dirty="0" sz="18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শোরু হয়।এ সময় থেকেই  শেয়ার বিক্রির মাধ্যমে অর্থায়নের প্রয়োজন দেখা দেয়।</a:t>
            </a:r>
            <a:endParaRPr b="1" dirty="0" sz="1800" lang="en-US" smtClean="0">
              <a:solidFill>
                <a:srgbClr val="9933FF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b="1" dirty="0" sz="1800" lang="bn-BD" u="sng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। ১৯৪০-এর দশকঃ</a:t>
            </a:r>
            <a:r>
              <a:rPr b="1" dirty="0" sz="1800" lang="bn-BD" u="sng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8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এ সময়ে সুষ্ঠুভাবে কারবার পরিচালনার জন্য তারল্যের প্রয়োজনীয়তা  বিশেষভাবে  উপলব্ধি করা যায়।</a:t>
            </a:r>
            <a:endParaRPr b="1" dirty="0" sz="1800" lang="bn-BD" smtClean="0">
              <a:solidFill>
                <a:srgbClr val="9933FF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b="1" dirty="0" sz="1800" lang="bn-BD" u="sng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১৯৫০-এর দশকঃ</a:t>
            </a:r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এই ধারাকে  অর্থায়নের সনাতন ধারা হিসেবে গণ্য করা হয়। ব্যয় হ্রাস করে মুনাফা  </a:t>
            </a:r>
            <a:endParaRPr b="1" dirty="0" sz="1800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সর্বোচ্চকরণ  করাই তখন অর্থায়নের প্রধান কাজে পরিণত হয়।</a:t>
            </a:r>
            <a:endParaRPr b="1" dirty="0" sz="1800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b="1" dirty="0" sz="1800" lang="bn-BD" u="sng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১৯৬০-এর দশকঃ </a:t>
            </a:r>
            <a:r>
              <a:rPr b="1" dirty="0" sz="1800" lang="bn-BD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এই সময় থেকেই আধুনিক অর্থায়নের যাত্রা শুরু হয়। অর্থায়ন মূলধন বাজারকে অগ্রাধিকার </a:t>
            </a:r>
            <a:endParaRPr b="1" dirty="0" sz="1800" lang="bn-BD" smtClean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দিতে শুরু করে।</a:t>
            </a:r>
            <a:endParaRPr b="1" dirty="0" sz="1800" lang="bn-BD" smtClean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b="1" dirty="0" sz="1800" lang="bn-BD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b="1" dirty="0" sz="1800" lang="bn-BD" u="sng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। ১৯৭০-এর দশকঃ </a:t>
            </a:r>
            <a:r>
              <a:rPr b="1" dirty="0" sz="1800" lang="bn-BD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এই দশকে কম্পিউটার অধ্যায়ের যাত্রা শুরু হয়। যা শুধু উ</a:t>
            </a:r>
            <a:r>
              <a:rPr b="1" dirty="0" sz="1800" lang="en-US" smtClean="0">
                <a:solidFill>
                  <a:srgbClr val="FFFFFF"/>
                </a:solidFill>
                <a:latin typeface="NikoshBAN"/>
                <a:cs typeface="NikoshBAN"/>
              </a:rPr>
              <a:t>ৎ</a:t>
            </a:r>
            <a:r>
              <a:rPr b="1" dirty="0" sz="1800" lang="bn-BD" smtClean="0">
                <a:solidFill>
                  <a:srgbClr val="FFFFFF"/>
                </a:solidFill>
                <a:latin typeface="NikoshBAN"/>
                <a:cs typeface="NikoshBAN"/>
              </a:rPr>
              <a:t>পাদন কৌশলই নয়,কারবারি </a:t>
            </a:r>
            <a:endParaRPr b="1" dirty="0" sz="1800" lang="bn-BD" smtClean="0">
              <a:solidFill>
                <a:srgbClr val="FFFFFF"/>
              </a:solidFill>
              <a:latin typeface="NikoshBAN"/>
              <a:cs typeface="NikoshBAN"/>
            </a:endParaRPr>
          </a:p>
          <a:p>
            <a:pPr algn="just"/>
            <a:r>
              <a:rPr b="1" dirty="0" sz="1800" lang="bn-BD" smtClean="0">
                <a:solidFill>
                  <a:srgbClr val="FFFFFF"/>
                </a:solidFill>
                <a:latin typeface="NikoshBAN"/>
                <a:cs typeface="NikoshBAN"/>
              </a:rPr>
              <a:t>অর্থায়নকেও পাল্টিয়ে দেয়।</a:t>
            </a:r>
            <a:endParaRPr b="1" dirty="0" sz="1800" lang="bn-BD" smtClean="0">
              <a:solidFill>
                <a:srgbClr val="FFFFFF"/>
              </a:solidFill>
              <a:latin typeface="NikoshBAN"/>
              <a:cs typeface="NikoshBAN"/>
            </a:endParaRPr>
          </a:p>
          <a:p>
            <a:pPr algn="just"/>
            <a:r>
              <a:rPr b="1" dirty="0" sz="1800" lang="bn-BD" smtClean="0">
                <a:solidFill>
                  <a:srgbClr val="000080"/>
                </a:solidFill>
                <a:latin typeface="NikoshBAN"/>
                <a:cs typeface="NikoshBAN"/>
              </a:rPr>
              <a:t>৭।</a:t>
            </a:r>
            <a:r>
              <a:rPr b="1" dirty="0" sz="1800" lang="bn-BD" u="sng" smtClean="0">
                <a:solidFill>
                  <a:srgbClr val="000080"/>
                </a:solidFill>
                <a:latin typeface="NikoshBAN"/>
                <a:cs typeface="NikoshBAN"/>
              </a:rPr>
              <a:t>১৯৮০-এর দশকঃ</a:t>
            </a:r>
            <a:r>
              <a:rPr b="1" dirty="0" sz="1800" lang="bn-BD" smtClean="0">
                <a:solidFill>
                  <a:srgbClr val="000080"/>
                </a:solidFill>
                <a:latin typeface="NikoshBAN"/>
                <a:cs typeface="NikoshBAN"/>
              </a:rPr>
              <a:t> এ সময় সানাতনি দায়িত্বের পরিবর্তন করে নতুন রুপে আবির্ভূত হয় অর্থায়ন পদ্ধতি। মূলধনের  সুদক্ষ বন্টন ও প্রকল্পগুলো হতে অর্জিত আয়ের বিচার-বিশ্লেষনই ছিল অর্থায়নের মূল বিষয়।</a:t>
            </a:r>
            <a:endParaRPr b="1" dirty="0" sz="1800" lang="bn-BD" smtClean="0">
              <a:solidFill>
                <a:srgbClr val="000080"/>
              </a:solidFill>
              <a:latin typeface="NikoshBAN"/>
              <a:cs typeface="NikoshBAN"/>
            </a:endParaRPr>
          </a:p>
          <a:p>
            <a:pPr algn="just"/>
            <a:r>
              <a:rPr b="1" dirty="0" sz="1800" lang="bn-BD" smtClean="0">
                <a:solidFill>
                  <a:srgbClr val="000080"/>
                </a:solidFill>
                <a:latin typeface="NikoshBAN"/>
                <a:cs typeface="NikoshBAN"/>
              </a:rPr>
              <a:t>৮। </a:t>
            </a:r>
            <a:r>
              <a:rPr b="1" dirty="0" sz="1800" lang="bn-BD" u="sng" smtClean="0">
                <a:solidFill>
                  <a:srgbClr val="000080"/>
                </a:solidFill>
                <a:latin typeface="NikoshBAN"/>
                <a:cs typeface="NikoshBAN"/>
              </a:rPr>
              <a:t>১৯৯০-এর দশক ও আধুনিক অর্থায়নের সূচনাঃ </a:t>
            </a:r>
            <a:r>
              <a:rPr b="1" dirty="0" sz="1800" lang="bn-BD" smtClean="0">
                <a:solidFill>
                  <a:srgbClr val="000080"/>
                </a:solidFill>
                <a:latin typeface="NikoshBAN"/>
                <a:cs typeface="NikoshBAN"/>
              </a:rPr>
              <a:t>এই দশকে বিশ্ব বাণিজ্য সংস্থা (</a:t>
            </a:r>
            <a:r>
              <a:rPr b="1" dirty="0" sz="1800" lang="en-US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World Trade Organization) </a:t>
            </a:r>
            <a:r>
              <a:rPr b="1" dirty="0" sz="18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আত্মপ্রকাশ করে। বিশ্বব্যাপি আমদানি- রপ্তানির প্রতিবন্ধকতা ব্যাপকভাবে হ্রাস পায়। অর্থায়ন এ সময়ে আন্তর্জাতিকতা লাভ করে। </a:t>
            </a:r>
            <a:endParaRPr b="1" dirty="0" sz="1800" lang="bn-BD" u="sng" smtClean="0">
              <a:solidFill>
                <a:srgbClr val="000080"/>
              </a:solidFill>
              <a:latin typeface="NikoshBAN"/>
              <a:cs typeface="NikoshBAN"/>
            </a:endParaRPr>
          </a:p>
          <a:p>
            <a:pPr algn="just"/>
            <a:endParaRPr b="1" dirty="0" sz="1800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b="1" dirty="0" sz="1800" lang="en-US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04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04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04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048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048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1048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1048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>
                      <p:stCondLst>
                        <p:cond delay="indefinite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1048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1048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1048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1048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>
                      <p:stCondLst>
                        <p:cond delay="indefinite"/>
                      </p:stCondLst>
                      <p:childTnLst>
                        <p:par>
                          <p:cTn fill="hold" id="8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1048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1048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animBg="1"/>
      <p:bldP spid="104862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Flowchart: Terminator 1"/>
          <p:cNvSpPr/>
          <p:nvPr/>
        </p:nvSpPr>
        <p:spPr>
          <a:xfrm>
            <a:off x="1600200" y="381000"/>
            <a:ext cx="5867400" cy="762000"/>
          </a:xfrm>
          <a:prstGeom prst="flowChartTerminato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4400" i="1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b="1" dirty="0" sz="4400" i="1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9" name="Flowchart: Terminator 2"/>
          <p:cNvSpPr/>
          <p:nvPr/>
        </p:nvSpPr>
        <p:spPr>
          <a:xfrm>
            <a:off x="266700" y="1595186"/>
            <a:ext cx="8534400" cy="4931713"/>
          </a:xfrm>
          <a:prstGeom prst="flowChartTerminator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just"/>
            <a:r>
              <a:rPr b="1" dirty="0" sz="4400" i="1" lang="bn-BD" smtClean="0">
                <a:latin typeface="NikoshBAN" pitchFamily="2" charset="0"/>
                <a:cs typeface="NikoshBAN" pitchFamily="2" charset="0"/>
              </a:rPr>
              <a:t>১ । বিনিয়োগ সিদ্ধান্ত  কী </a:t>
            </a:r>
            <a:r>
              <a:rPr b="1" dirty="0" sz="4400" i="1" lang="en-US" smtClean="0">
                <a:latin typeface="NikoshBAN"/>
                <a:cs typeface="NikoshBAN"/>
              </a:rPr>
              <a:t>?</a:t>
            </a:r>
            <a:endParaRPr b="1" dirty="0" sz="4400" i="1" lang="bn-BD" smtClean="0">
              <a:latin typeface="NikoshBAN"/>
              <a:cs typeface="NikoshBAN"/>
            </a:endParaRPr>
          </a:p>
          <a:p>
            <a:pPr algn="just"/>
            <a:r>
              <a:rPr b="1" dirty="0" sz="4400" i="1" lang="bn-BD" smtClean="0">
                <a:latin typeface="NikoshBAN"/>
                <a:cs typeface="NikoshBAN"/>
              </a:rPr>
              <a:t>২ । তারল্য বনাম মুনাফা নীতি  বলতে কী বোঝায় ব্যাখ্যা কর।</a:t>
            </a:r>
            <a:endParaRPr b="1" dirty="0" sz="4400" i="1" lang="bn-BD" smtClean="0">
              <a:latin typeface="NikoshBAN"/>
              <a:cs typeface="NikoshBAN"/>
            </a:endParaRPr>
          </a:p>
          <a:p>
            <a:pPr algn="just"/>
            <a:r>
              <a:rPr b="1" dirty="0" sz="4400" i="1" lang="bn-BD" smtClean="0">
                <a:latin typeface="NikoshBAN"/>
                <a:cs typeface="NikoshBAN"/>
              </a:rPr>
              <a:t>৩ । আর্থিক ব্যবস্থাপক আয় ও ব্যয় সিদ্ধান্ত ছাড়া আর কী কী সিদ্ধান্ত গ্রহণ করে থাকেন।  </a:t>
            </a:r>
            <a:endParaRPr b="1" dirty="0" sz="4400" i="1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8" grpId="0" animBg="1"/>
      <p:bldP spid="10486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Flowchart: Terminator 1"/>
          <p:cNvSpPr/>
          <p:nvPr/>
        </p:nvSpPr>
        <p:spPr>
          <a:xfrm>
            <a:off x="3276600" y="152400"/>
            <a:ext cx="2362200" cy="533400"/>
          </a:xfrm>
          <a:prstGeom prst="flowChartTerminator"/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3600" lang="bn-BD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b="1"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1" name="Pentagon 4"/>
          <p:cNvSpPr/>
          <p:nvPr/>
        </p:nvSpPr>
        <p:spPr>
          <a:xfrm>
            <a:off x="381000" y="838200"/>
            <a:ext cx="4724400" cy="762000"/>
          </a:xfrm>
          <a:prstGeom prst="homePla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800" lang="bn-BD" smtClean="0">
                <a:latin typeface="NikoshBAN" pitchFamily="2" charset="0"/>
                <a:cs typeface="NikoshBAN" pitchFamily="2" charset="0"/>
              </a:rPr>
              <a:t>আর্থিক ব্যবস্থাপক কয় ধরনের সিদ্ধান্ত নিয়ে কাজ করে </a:t>
            </a:r>
            <a:r>
              <a:rPr b="1" dirty="0" sz="2800" lang="en-US" smtClean="0">
                <a:latin typeface="NikoshBAN"/>
                <a:cs typeface="NikoshBAN"/>
              </a:rPr>
              <a:t>?</a:t>
            </a:r>
            <a:endParaRPr b="1" dirty="0" sz="2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2" name="Rectangle 5"/>
          <p:cNvSpPr/>
          <p:nvPr/>
        </p:nvSpPr>
        <p:spPr>
          <a:xfrm>
            <a:off x="5105400" y="838200"/>
            <a:ext cx="3581400" cy="838200"/>
          </a:xfrm>
          <a:prstGeom prst="rect"/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4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আর্থিক ব্যবস্থাপক দু</a:t>
            </a:r>
            <a:r>
              <a:rPr b="1" dirty="0" sz="2400" lang="en-US" smtClean="0">
                <a:solidFill>
                  <a:srgbClr val="C00000"/>
                </a:solidFill>
                <a:latin typeface="NikoshBAN"/>
                <a:cs typeface="NikoshBAN"/>
              </a:rPr>
              <a:t>‘</a:t>
            </a:r>
            <a:r>
              <a:rPr b="1" dirty="0" sz="2400" lang="bn-BD" smtClean="0">
                <a:solidFill>
                  <a:srgbClr val="C00000"/>
                </a:solidFill>
                <a:latin typeface="NikoshBAN"/>
                <a:cs typeface="NikoshBAN"/>
              </a:rPr>
              <a:t>ধরনের </a:t>
            </a:r>
            <a:r>
              <a:rPr b="1" dirty="0" sz="24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সিদ্ধান্ত </a:t>
            </a:r>
            <a:r>
              <a:rPr b="1" dirty="0" sz="24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নিয়ে কাজ করে।</a:t>
            </a:r>
            <a:r>
              <a:rPr b="1" dirty="0" sz="2400" lang="bn-BD" smtClean="0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400" lang="bn-BD" smtClean="0">
                <a:latin typeface="NikoshBAN"/>
                <a:cs typeface="NikoshBAN"/>
              </a:rPr>
              <a:t>  </a:t>
            </a:r>
            <a:endParaRPr b="1" dirty="0" sz="2400" lang="bn-BD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3" name="Pentagon 6"/>
          <p:cNvSpPr/>
          <p:nvPr/>
        </p:nvSpPr>
        <p:spPr>
          <a:xfrm>
            <a:off x="381000" y="1752600"/>
            <a:ext cx="2971800" cy="762000"/>
          </a:xfrm>
          <a:prstGeom prst="homePlate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800" lang="bn-BD" smtClean="0">
                <a:latin typeface="NikoshBAN" pitchFamily="2" charset="0"/>
                <a:cs typeface="NikoshBAN" pitchFamily="2" charset="0"/>
              </a:rPr>
              <a:t>আয় সিদ্ধান্ত  কী </a:t>
            </a:r>
            <a:r>
              <a:rPr b="1" dirty="0" sz="2800" lang="en-US" smtClean="0">
                <a:latin typeface="NikoshBAN"/>
                <a:cs typeface="NikoshBAN"/>
              </a:rPr>
              <a:t>?</a:t>
            </a:r>
            <a:endParaRPr b="1" dirty="0" sz="2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4" name="Rectangle 7"/>
          <p:cNvSpPr/>
          <p:nvPr/>
        </p:nvSpPr>
        <p:spPr>
          <a:xfrm>
            <a:off x="3352800" y="1828800"/>
            <a:ext cx="5334000" cy="685800"/>
          </a:xfrm>
          <a:prstGeom prst="rect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i="1" lang="bn-BD" smtClean="0">
                <a:solidFill>
                  <a:srgbClr val="330066"/>
                </a:solidFill>
                <a:latin typeface="NikoshBAN"/>
                <a:cs typeface="NikoshBAN"/>
              </a:rPr>
              <a:t>আয় সিদ্ধান্ত  বলতে মূলত তহবিল সংগ্রহের প্রক্রিয়াকে বুঝায়। </a:t>
            </a:r>
            <a:endParaRPr b="1" dirty="0" sz="2400" i="1" lang="en-US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5" name="Pentagon 8"/>
          <p:cNvSpPr/>
          <p:nvPr/>
        </p:nvSpPr>
        <p:spPr>
          <a:xfrm>
            <a:off x="381000" y="5715000"/>
            <a:ext cx="4267200" cy="838200"/>
          </a:xfrm>
          <a:prstGeom prst="homePlate"/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endParaRPr b="1" dirty="0" sz="2000" i="1" lang="bn-BD" smtClean="0">
              <a:latin typeface="NikoshBAN" pitchFamily="2" charset="0"/>
              <a:cs typeface="NikoshBAN" pitchFamily="2" charset="0"/>
            </a:endParaRPr>
          </a:p>
          <a:p>
            <a:r>
              <a:rPr b="1" dirty="0" sz="2000" i="1" lang="bn-BD" smtClean="0">
                <a:latin typeface="NikoshBAN" pitchFamily="2" charset="0"/>
                <a:cs typeface="NikoshBAN" pitchFamily="2" charset="0"/>
              </a:rPr>
              <a:t>কোন দশকে বিশ্ব বাণিজ্য  সংস্থা (</a:t>
            </a:r>
            <a:r>
              <a:rPr b="1" dirty="0" sz="2000" i="1" lang="en-US" smtClean="0">
                <a:latin typeface="Times New Roman" pitchFamily="18" charset="0"/>
                <a:cs typeface="Times New Roman" pitchFamily="18" charset="0"/>
              </a:rPr>
              <a:t>World Trade Organization)</a:t>
            </a:r>
            <a:r>
              <a:rPr b="1" dirty="0" sz="2000" i="1" lang="bn-BD" smtClean="0">
                <a:latin typeface="NikoshBAN" pitchFamily="2" charset="0"/>
                <a:cs typeface="NikoshBAN" pitchFamily="2" charset="0"/>
              </a:rPr>
              <a:t>আত্মপ্রকাশ করে </a:t>
            </a:r>
            <a:r>
              <a:rPr b="1" dirty="0" sz="2000" i="1" lang="en-US" smtClean="0">
                <a:latin typeface="NikoshBAN"/>
                <a:cs typeface="NikoshBAN"/>
              </a:rPr>
              <a:t>?</a:t>
            </a:r>
            <a:endParaRPr b="1" dirty="0" sz="2000" i="1" lang="en-US" smtClean="0">
              <a:latin typeface="NikoshBAN" pitchFamily="2" charset="0"/>
              <a:cs typeface="NikoshBAN" pitchFamily="2" charset="0"/>
            </a:endParaRPr>
          </a:p>
          <a:p>
            <a:endParaRPr b="1" dirty="0" sz="2000" i="1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6" name="Rectangle 9"/>
          <p:cNvSpPr/>
          <p:nvPr/>
        </p:nvSpPr>
        <p:spPr>
          <a:xfrm>
            <a:off x="4648200" y="5638800"/>
            <a:ext cx="4114800" cy="990600"/>
          </a:xfrm>
          <a:prstGeom prst="rect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000" i="1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১৯৯০-এর দশকে।বিশ</a:t>
            </a:r>
            <a:r>
              <a:rPr b="1" dirty="0" sz="2000" i="1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্ব </a:t>
            </a:r>
            <a:r>
              <a:rPr b="1" dirty="0" sz="2000" i="1" lang="en-US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i="1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বাণিজ্য  সংস্থা (</a:t>
            </a:r>
            <a:r>
              <a:rPr b="1" dirty="0" sz="2000" i="1" lang="en-US" smtClean="0">
                <a:solidFill>
                  <a:srgbClr val="330066"/>
                </a:solidFill>
                <a:latin typeface="Times New Roman" pitchFamily="18" charset="0"/>
                <a:cs typeface="Times New Roman" pitchFamily="18" charset="0"/>
              </a:rPr>
              <a:t>World Trade Organization) </a:t>
            </a:r>
            <a:r>
              <a:rPr b="1" dirty="0" sz="2000" i="1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আত্মপ্রকাশ করে </a:t>
            </a:r>
            <a:r>
              <a:rPr b="1" dirty="0" sz="2000" i="1" lang="bn-BD" smtClean="0">
                <a:solidFill>
                  <a:srgbClr val="330066"/>
                </a:solidFill>
                <a:latin typeface="NikoshBAN"/>
                <a:cs typeface="NikoshBAN"/>
              </a:rPr>
              <a:t> ।</a:t>
            </a:r>
            <a:endParaRPr b="1" dirty="0" sz="2000" i="1" lang="en-US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7" name="Pentagon 10"/>
          <p:cNvSpPr/>
          <p:nvPr/>
        </p:nvSpPr>
        <p:spPr>
          <a:xfrm>
            <a:off x="381000" y="2743200"/>
            <a:ext cx="4495800" cy="762000"/>
          </a:xfrm>
          <a:prstGeom prst="homePlate"/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4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 অর্থ ও মুনাফার মধ্যে  কীরুপ সম্পর্ক বিদ্যমান </a:t>
            </a:r>
            <a:r>
              <a:rPr b="1" dirty="0" sz="2400" lang="en-US" smtClean="0">
                <a:solidFill>
                  <a:srgbClr val="002060"/>
                </a:solidFill>
                <a:latin typeface="NikoshBAN"/>
                <a:cs typeface="NikoshBAN"/>
              </a:rPr>
              <a:t>?</a:t>
            </a:r>
            <a:r>
              <a:rPr b="1" dirty="0" sz="24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b="1" dirty="0" sz="2400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8" name="Rectangle 11"/>
          <p:cNvSpPr/>
          <p:nvPr/>
        </p:nvSpPr>
        <p:spPr>
          <a:xfrm>
            <a:off x="4876800" y="2743200"/>
            <a:ext cx="3810000" cy="762000"/>
          </a:xfrm>
          <a:prstGeom prst="rect"/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l"/>
            <a:r>
              <a:rPr b="1" dirty="0" sz="24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নগদ অর্থ ও মুনাফার মধ্যে বিপরীত সম্পর্ক </a:t>
            </a:r>
            <a:r>
              <a:rPr b="1" dirty="0" sz="2400" lang="en-US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4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বিদ্যমান।  </a:t>
            </a:r>
            <a:endParaRPr b="1" dirty="0" sz="2400" lang="bn-BD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9" name="Pentagon 12"/>
          <p:cNvSpPr/>
          <p:nvPr/>
        </p:nvSpPr>
        <p:spPr>
          <a:xfrm>
            <a:off x="381000" y="4648200"/>
            <a:ext cx="3581400" cy="685800"/>
          </a:xfrm>
          <a:prstGeom prst="homePlate"/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আধুনিক অর্থায়নের যাত্রা শুরু হয় কোন  </a:t>
            </a:r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শকে </a:t>
            </a:r>
            <a:r>
              <a:rPr b="1" dirty="0" sz="2400" lang="en-US" smtClean="0">
                <a:solidFill>
                  <a:srgbClr val="330066"/>
                </a:solidFill>
                <a:latin typeface="NikoshBAN"/>
                <a:cs typeface="NikoshBAN"/>
              </a:rPr>
              <a:t>?</a:t>
            </a:r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2400" lang="bn-BD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0" name="Rectangle 13"/>
          <p:cNvSpPr/>
          <p:nvPr/>
        </p:nvSpPr>
        <p:spPr>
          <a:xfrm>
            <a:off x="3962400" y="4724400"/>
            <a:ext cx="4800600" cy="685800"/>
          </a:xfrm>
          <a:prstGeom prst="rect"/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BD" smtClean="0">
                <a:latin typeface="NikoshBAN" pitchFamily="2" charset="0"/>
                <a:cs typeface="NikoshBAN" pitchFamily="2" charset="0"/>
              </a:rPr>
              <a:t>আধুনিক অর্থায়নের যাত্রা শুরু হয় , ১৯৬০-এর দশক হেকে।</a:t>
            </a:r>
            <a:endParaRPr b="1" dirty="0" sz="2400" lang="en-US"/>
          </a:p>
        </p:txBody>
      </p:sp>
      <p:sp>
        <p:nvSpPr>
          <p:cNvPr id="1048641" name="Pentagon 15"/>
          <p:cNvSpPr/>
          <p:nvPr/>
        </p:nvSpPr>
        <p:spPr>
          <a:xfrm>
            <a:off x="457200" y="3733800"/>
            <a:ext cx="3581400" cy="685800"/>
          </a:xfrm>
          <a:prstGeom prst="homePlate"/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400" lang="bn-BD" smtClean="0">
                <a:latin typeface="NikoshBAN" pitchFamily="2" charset="0"/>
                <a:cs typeface="NikoshBAN" pitchFamily="2" charset="0"/>
              </a:rPr>
              <a:t>তারল্য নীতি অনুযায়ী ব্যবসায়ীকে কী করতে হয় </a:t>
            </a:r>
            <a:r>
              <a:rPr b="1" dirty="0" sz="2400" lang="en-US" smtClean="0">
                <a:latin typeface="NikoshBAN"/>
                <a:cs typeface="NikoshBAN"/>
              </a:rPr>
              <a:t>?</a:t>
            </a:r>
            <a:r>
              <a:rPr b="1" dirty="0" sz="2400" lang="bn-BD" smtClean="0">
                <a:latin typeface="NikoshBAN" pitchFamily="2" charset="0"/>
                <a:cs typeface="NikoshBAN" pitchFamily="2" charset="0"/>
              </a:rPr>
              <a:t> </a:t>
            </a:r>
            <a:endParaRPr b="1"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2" name="Rectangle 16"/>
          <p:cNvSpPr/>
          <p:nvPr/>
        </p:nvSpPr>
        <p:spPr>
          <a:xfrm>
            <a:off x="4038600" y="3657600"/>
            <a:ext cx="4572000" cy="914400"/>
          </a:xfrm>
          <a:prstGeom prst="rect"/>
          <a:solidFill>
            <a:srgbClr val="FFE5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000" i="1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তারল্য নীতি অনুযায়ী ব্যবসায়ীকে  তারল্য ও বিনিয়োগের  </a:t>
            </a:r>
            <a:r>
              <a:rPr b="1" dirty="0" sz="2000" i="1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2000" i="1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ধ্যে ভারসাম্য রেখে আর্থিক</a:t>
            </a:r>
            <a:r>
              <a:rPr b="1" dirty="0" sz="2000" i="1" lang="en-US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000" i="1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ব্যবস্থাপনা করতে হয়</a:t>
            </a:r>
            <a:r>
              <a:rPr b="1" dirty="0" sz="2000" i="1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b="1" dirty="0" sz="2000" i="1" lang="bn-BD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8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64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77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">
                      <p:stCondLst>
                        <p:cond delay="indefinite"/>
                      </p:stCondLst>
                      <p:childTnLst>
                        <p:par>
                          <p:cTn fill="hold" id="7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0" grpId="0" animBg="1"/>
      <p:bldP spid="1048631" grpId="0" animBg="1"/>
      <p:bldP spid="1048632" grpId="0" animBg="1"/>
      <p:bldP spid="1048633" grpId="0" animBg="1"/>
      <p:bldP spid="1048634" grpId="0" animBg="1"/>
      <p:bldP spid="1048635" grpId="0" animBg="1"/>
      <p:bldP spid="1048636" grpId="0" animBg="1"/>
      <p:bldP spid="1048637" grpId="0" animBg="1"/>
      <p:bldP spid="1048638" grpId="0" animBg="1"/>
      <p:bldP spid="1048639" grpId="0" animBg="1"/>
      <p:bldP spid="1048640" grpId="0" animBg="1"/>
      <p:bldP spid="1048641" grpId="0" animBg="1"/>
      <p:bldP spid="10486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Frame 2"/>
          <p:cNvSpPr/>
          <p:nvPr/>
        </p:nvSpPr>
        <p:spPr>
          <a:xfrm>
            <a:off x="914400" y="533400"/>
            <a:ext cx="7772400" cy="5562600"/>
          </a:xfrm>
          <a:prstGeom prst="frame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6600" i="1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r>
              <a:rPr b="1" dirty="0" sz="6600" i="1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b="1" dirty="0" sz="6600" i="1" lang="bn-BD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4000" i="1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অর্থায়নের ক্রমোন্নয়নের ধারা বর্ণনা কর। </a:t>
            </a:r>
            <a:endParaRPr b="1" dirty="0" sz="4000" i="1" lang="en-US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i="1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i="1" lang="bn-BD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i="1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i="1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7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Donut 16"/>
          <p:cNvSpPr/>
          <p:nvPr/>
        </p:nvSpPr>
        <p:spPr>
          <a:xfrm>
            <a:off x="533400" y="609600"/>
            <a:ext cx="8077200" cy="5029200"/>
          </a:xfrm>
          <a:prstGeom prst="donut"/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13800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dirty="0" sz="13800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Flowchart: Terminator 6"/>
          <p:cNvSpPr/>
          <p:nvPr/>
        </p:nvSpPr>
        <p:spPr>
          <a:xfrm>
            <a:off x="865908" y="193611"/>
            <a:ext cx="6751926" cy="757007"/>
          </a:xfrm>
          <a:prstGeom prst="flowChartTerminator"/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4400" lang="bn-BD" u="sng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dirty="0" sz="4400" lang="en-US">
              <a:solidFill>
                <a:srgbClr val="00B050"/>
              </a:solidFill>
            </a:endParaRPr>
          </a:p>
        </p:txBody>
      </p:sp>
      <p:sp>
        <p:nvSpPr>
          <p:cNvPr id="1048589" name="Rectangle 11"/>
          <p:cNvSpPr/>
          <p:nvPr/>
        </p:nvSpPr>
        <p:spPr>
          <a:xfrm>
            <a:off x="4038600" y="1447800"/>
            <a:ext cx="4800600" cy="5147822"/>
          </a:xfrm>
          <a:prstGeom prst="rect"/>
          <a:solidFill>
            <a:srgbClr val="80808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>
              <a:buNone/>
            </a:pP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শেদ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lang="zh-CN"/>
          </a:p>
          <a:p>
            <a:pPr>
              <a:buNone/>
            </a:pP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endParaRPr b="1" dirty="0" sz="40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কজান্ডার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ইলট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ালিকা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উচ্চ বিদ্যালয়,</a:t>
            </a:r>
            <a:endParaRPr altLang="en-US" lang="zh-CN">
              <a:solidFill>
                <a:srgbClr val="000080"/>
              </a:solidFill>
            </a:endParaRPr>
          </a:p>
          <a:p>
            <a:pPr>
              <a:buNone/>
            </a:pP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মগত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লক্ষ্মীপুর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altLang="en-US" lang="zh-CN">
              <a:solidFill>
                <a:srgbClr val="000080"/>
              </a:solidFill>
            </a:endParaRPr>
          </a:p>
          <a:p>
            <a:pPr>
              <a:buNone/>
            </a:pPr>
            <a:r>
              <a:rPr altLang="en-US" b="1" sz="3200" lang="zh-CN">
                <a:solidFill>
                  <a:srgbClr val="FFFFFF"/>
                </a:solidFill>
              </a:rPr>
              <a:t>ম</a:t>
            </a:r>
            <a:r>
              <a:rPr altLang="en-US" b="1" sz="3200" lang="zh-CN">
                <a:solidFill>
                  <a:srgbClr val="FFFFFF"/>
                </a:solidFill>
              </a:rPr>
              <a:t>ো</a:t>
            </a:r>
            <a:r>
              <a:rPr altLang="en-US" b="1" sz="3200" lang="zh-CN">
                <a:solidFill>
                  <a:srgbClr val="FFFFFF"/>
                </a:solidFill>
              </a:rPr>
              <a:t>ব</a:t>
            </a:r>
            <a:r>
              <a:rPr altLang="en-US" b="1" sz="3200" lang="zh-CN">
                <a:solidFill>
                  <a:srgbClr val="FFFFFF"/>
                </a:solidFill>
              </a:rPr>
              <a:t>া</a:t>
            </a:r>
            <a:r>
              <a:rPr altLang="en-US" b="1" sz="3200" lang="zh-CN">
                <a:solidFill>
                  <a:srgbClr val="FFFFFF"/>
                </a:solidFill>
              </a:rPr>
              <a:t>ইল</a:t>
            </a:r>
            <a:r>
              <a:rPr altLang="en-US" b="1" sz="3200" lang="zh-CN">
                <a:solidFill>
                  <a:srgbClr val="FFFFFF"/>
                </a:solidFill>
              </a:rPr>
              <a:t>ঃ</a:t>
            </a:r>
            <a:r>
              <a:rPr altLang="en-US" b="1" sz="3200" lang="en-US">
                <a:solidFill>
                  <a:srgbClr val="FFFFFF"/>
                </a:solidFill>
              </a:rPr>
              <a:t> </a:t>
            </a:r>
            <a:r>
              <a:rPr altLang="en-US" b="1" sz="3200" lang="en-US">
                <a:solidFill>
                  <a:srgbClr val="FFFFFF"/>
                </a:solidFill>
              </a:rPr>
              <a:t>০</a:t>
            </a:r>
            <a:r>
              <a:rPr altLang="en-US" b="1" sz="3200" lang="en-US">
                <a:solidFill>
                  <a:srgbClr val="FFFFFF"/>
                </a:solidFill>
              </a:rPr>
              <a:t>১</a:t>
            </a:r>
            <a:r>
              <a:rPr altLang="en-US" b="1" sz="3200" lang="en-US">
                <a:solidFill>
                  <a:srgbClr val="FFFFFF"/>
                </a:solidFill>
              </a:rPr>
              <a:t>৮</a:t>
            </a:r>
            <a:r>
              <a:rPr altLang="en-US" b="1" sz="3200" lang="en-US">
                <a:solidFill>
                  <a:srgbClr val="FFFFFF"/>
                </a:solidFill>
              </a:rPr>
              <a:t>১</a:t>
            </a:r>
            <a:r>
              <a:rPr altLang="en-US" b="1" sz="3200" lang="en-US">
                <a:solidFill>
                  <a:srgbClr val="FFFFFF"/>
                </a:solidFill>
              </a:rPr>
              <a:t>৫</a:t>
            </a:r>
            <a:r>
              <a:rPr altLang="en-US" b="1" sz="3200" lang="en-US">
                <a:solidFill>
                  <a:srgbClr val="FFFFFF"/>
                </a:solidFill>
              </a:rPr>
              <a:t>৬</a:t>
            </a:r>
            <a:r>
              <a:rPr altLang="en-US" b="1" sz="3200" lang="en-US">
                <a:solidFill>
                  <a:srgbClr val="FFFFFF"/>
                </a:solidFill>
              </a:rPr>
              <a:t>৭</a:t>
            </a:r>
            <a:r>
              <a:rPr altLang="en-US" b="1" sz="3200" lang="en-US">
                <a:solidFill>
                  <a:srgbClr val="FFFFFF"/>
                </a:solidFill>
              </a:rPr>
              <a:t>৮</a:t>
            </a:r>
            <a:r>
              <a:rPr altLang="en-US" b="1" sz="3200" lang="en-US">
                <a:solidFill>
                  <a:srgbClr val="FFFFFF"/>
                </a:solidFill>
              </a:rPr>
              <a:t>২</a:t>
            </a:r>
            <a:r>
              <a:rPr altLang="en-US" b="1" sz="3200" lang="en-US">
                <a:solidFill>
                  <a:srgbClr val="FFFFFF"/>
                </a:solidFill>
              </a:rPr>
              <a:t>৮</a:t>
            </a:r>
            <a:r>
              <a:rPr altLang="en-US" b="1" sz="3200" lang="en-US">
                <a:solidFill>
                  <a:srgbClr val="FFFFFF"/>
                </a:solidFill>
              </a:rPr>
              <a:t>৩</a:t>
            </a:r>
            <a:r>
              <a:rPr altLang="en-US" b="1" sz="3200" lang="en-US">
                <a:solidFill>
                  <a:srgbClr val="FFFFFF"/>
                </a:solidFill>
              </a:rPr>
              <a:t> </a:t>
            </a:r>
            <a:endParaRPr altLang="en-US" b="1" sz="3200" lang="zh-CN">
              <a:solidFill>
                <a:srgbClr val="FFFFFF"/>
              </a:solidFill>
            </a:endParaRPr>
          </a:p>
          <a:p>
            <a:pPr>
              <a:buNone/>
            </a:pP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ই-মেইল-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r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h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b="1"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b="1" dirty="0" sz="3600"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@gmail.com</a:t>
            </a:r>
            <a:endParaRPr altLang="en-US" lang="zh-CN"/>
          </a:p>
        </p:txBody>
      </p:sp>
      <p:pic>
        <p:nvPicPr>
          <p:cNvPr id="2097153" name="Picture 7" descr="kanchon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t="3943" b="3943"/>
          <a:stretch>
            <a:fillRect/>
          </a:stretch>
        </p:blipFill>
        <p:spPr>
          <a:xfrm>
            <a:off x="206186" y="1450259"/>
            <a:ext cx="3680014" cy="4036141"/>
          </a:xfrm>
          <a:prstGeom prst="flowChartConnector"/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7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12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  <p:bldP spid="10485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3"/>
          <p:cNvSpPr/>
          <p:nvPr/>
        </p:nvSpPr>
        <p:spPr>
          <a:xfrm>
            <a:off x="228599" y="1173300"/>
            <a:ext cx="4343400" cy="3075940"/>
          </a:xfrm>
          <a:prstGeom prst="rect"/>
          <a:solidFill>
            <a:srgbClr val="C0C0C0"/>
          </a:solidFill>
          <a:ln>
            <a:solidFill>
              <a:srgbClr val="00B0F0"/>
            </a:solidFill>
            <a:prstDash val="solid"/>
          </a:ln>
        </p:spPr>
        <p:txBody>
          <a:bodyPr wrap="square">
            <a:spAutoFit/>
          </a:bodyPr>
          <a:p>
            <a:r>
              <a:rPr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শ্রেণী-দশম</a:t>
            </a:r>
          </a:p>
          <a:p>
            <a:r>
              <a:rPr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বিষয়-ফিন্যান্স ও ব্যাংকিং</a:t>
            </a:r>
          </a:p>
          <a:p>
            <a:r>
              <a:rPr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অধ্যায়-প্রথম </a:t>
            </a:r>
          </a:p>
          <a:p>
            <a:r>
              <a:rPr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সময়-৪</a:t>
            </a:r>
            <a:r>
              <a:rPr dirty="0" sz="40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dirty="0" sz="4000" lang="en-US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85" name="Rectangle 4"/>
          <p:cNvSpPr/>
          <p:nvPr/>
        </p:nvSpPr>
        <p:spPr>
          <a:xfrm>
            <a:off x="3252466" y="152400"/>
            <a:ext cx="3116579" cy="751840"/>
          </a:xfrm>
          <a:prstGeom prst="rect"/>
          <a:solidFill>
            <a:srgbClr val="6600CC"/>
          </a:solidFill>
        </p:spPr>
        <p:txBody>
          <a:bodyPr wrap="none">
            <a:spAutoFit/>
          </a:bodyPr>
          <a:p>
            <a:pPr algn="ctr">
              <a:buNone/>
            </a:pPr>
            <a:r>
              <a:rPr b="1" dirty="0" sz="4400" lang="bn-BD" u="sng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b="1" dirty="0" sz="4400" lang="en-US" u="sng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2" name="Picture 5" descr="s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10754" y="1173301"/>
            <a:ext cx="3901440" cy="3660392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/>
      <p:bldP spid="10485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ounded Rectangle 9"/>
          <p:cNvSpPr/>
          <p:nvPr/>
        </p:nvSpPr>
        <p:spPr>
          <a:xfrm>
            <a:off x="381000" y="3429000"/>
            <a:ext cx="8458200" cy="2971800"/>
          </a:xfrm>
          <a:prstGeom prst="roundRect"/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endParaRPr dirty="0" sz="3600" lang="bn-BD" smtClean="0">
              <a:latin typeface="NikoshBAN" pitchFamily="2" charset="0"/>
              <a:cs typeface="NikoshBAN" pitchFamily="2" charset="0"/>
            </a:endParaRPr>
          </a:p>
          <a:p>
            <a:r>
              <a:rPr b="1" dirty="0" sz="4000" lang="bn-BD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b="1" dirty="0" sz="4000" lang="bn-BD" smtClean="0">
                <a:latin typeface="NikoshBAN" pitchFamily="2" charset="0"/>
                <a:cs typeface="NikoshBAN" pitchFamily="2" charset="0"/>
              </a:rPr>
              <a:t>পাঠের বিষয় </a:t>
            </a:r>
            <a:r>
              <a:rPr b="1" dirty="0" sz="4000" lang="bn-BD" smtClean="0">
                <a:latin typeface="NikoshBAN" pitchFamily="2" charset="0"/>
                <a:cs typeface="NikoshBAN" pitchFamily="2" charset="0"/>
              </a:rPr>
              <a:t>হচ্ছে-</a:t>
            </a:r>
          </a:p>
          <a:p>
            <a:r>
              <a:rPr b="1" dirty="0" sz="36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কারবারি</a:t>
            </a:r>
            <a:r>
              <a:rPr b="1" dirty="0" sz="36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bn-BD" smtClean="0">
                <a:solidFill>
                  <a:srgbClr val="0070C0"/>
                </a:solidFill>
                <a:latin typeface="NikoshBAN"/>
                <a:cs typeface="NikoshBAN"/>
              </a:rPr>
              <a:t>অর্থায়নের নীতি।</a:t>
            </a:r>
            <a:endParaRPr b="1" dirty="0" sz="3600" lang="bn-BD" smtClean="0">
              <a:solidFill>
                <a:srgbClr val="0070C0"/>
              </a:solidFill>
              <a:latin typeface="NikoshBAN"/>
              <a:cs typeface="NikoshBAN"/>
            </a:endParaRPr>
          </a:p>
          <a:p>
            <a:r>
              <a:rPr b="1" dirty="0" sz="3600" lang="bn-BD" smtClean="0">
                <a:solidFill>
                  <a:srgbClr val="0070C0"/>
                </a:solidFill>
                <a:latin typeface="NikoshBAN"/>
                <a:cs typeface="NikoshBAN"/>
              </a:rPr>
              <a:t>২। আর্থিক ব্যবস্থাপকের কার্যাবলি।</a:t>
            </a:r>
            <a:endParaRPr b="1" dirty="0" sz="3600" lang="bn-BD" smtClean="0">
              <a:solidFill>
                <a:srgbClr val="0070C0"/>
              </a:solidFill>
              <a:latin typeface="NikoshBAN"/>
              <a:cs typeface="NikoshBAN"/>
            </a:endParaRPr>
          </a:p>
          <a:p>
            <a:r>
              <a:rPr b="1" dirty="0" sz="3600" lang="bn-BD" smtClean="0">
                <a:solidFill>
                  <a:srgbClr val="0070C0"/>
                </a:solidFill>
                <a:latin typeface="NikoshBAN"/>
                <a:cs typeface="NikoshBAN"/>
              </a:rPr>
              <a:t>৩। </a:t>
            </a:r>
            <a:r>
              <a:rPr b="1" dirty="0" sz="36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অর্থায়নের ক্রমোন্নয়নের </a:t>
            </a:r>
            <a:r>
              <a:rPr b="1" dirty="0" sz="36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ধারা। </a:t>
            </a:r>
            <a:endParaRPr b="1" dirty="0" sz="3600" lang="en-US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3200" lang="bn-BD" smtClean="0">
              <a:latin typeface="NikoshBAN"/>
              <a:cs typeface="NikoshBAN"/>
            </a:endParaRPr>
          </a:p>
          <a:p>
            <a:pPr algn="ctr"/>
            <a:endParaRPr dirty="0" sz="3200" lang="en-US"/>
          </a:p>
        </p:txBody>
      </p:sp>
      <p:sp>
        <p:nvSpPr>
          <p:cNvPr id="1048587" name="Rectangle 11"/>
          <p:cNvSpPr/>
          <p:nvPr/>
        </p:nvSpPr>
        <p:spPr>
          <a:xfrm>
            <a:off x="609600" y="228600"/>
            <a:ext cx="8305800" cy="2971800"/>
          </a:xfrm>
          <a:prstGeom prst="rect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4000" lang="bn-BD" smtClean="0">
                <a:latin typeface="NikoshBAN" pitchFamily="2" charset="0"/>
                <a:cs typeface="NikoshBAN" pitchFamily="2" charset="0"/>
              </a:rPr>
              <a:t>পূর্ববর্তী পাঠে আমরা আলোচনা করেছি-</a:t>
            </a:r>
          </a:p>
          <a:p>
            <a:r>
              <a:rPr b="1" dirty="0" sz="3600" i="1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১। অর্থায়ন  কী </a:t>
            </a:r>
            <a:r>
              <a:rPr b="1" dirty="0" sz="3600" i="1" lang="en-US" smtClean="0">
                <a:solidFill>
                  <a:srgbClr val="000080"/>
                </a:solidFill>
                <a:latin typeface="NikoshBAN"/>
                <a:cs typeface="NikoshBAN"/>
              </a:rPr>
              <a:t>?</a:t>
            </a:r>
            <a:endParaRPr b="1" dirty="0" sz="3600" i="1" lang="bn-BD" smtClean="0">
              <a:solidFill>
                <a:srgbClr val="000080"/>
              </a:solidFill>
              <a:latin typeface="NikoshBAN"/>
              <a:cs typeface="NikoshBAN"/>
            </a:endParaRPr>
          </a:p>
          <a:p>
            <a:r>
              <a:rPr b="1" dirty="0" sz="3600" i="1" lang="bn-BD" smtClean="0">
                <a:solidFill>
                  <a:srgbClr val="000080"/>
                </a:solidFill>
                <a:latin typeface="NikoshBAN"/>
                <a:cs typeface="NikoshBAN"/>
              </a:rPr>
              <a:t>২। অর্থায়নের শ্রেণিবিভাগ ।</a:t>
            </a:r>
            <a:endParaRPr b="1" dirty="0" sz="3600" i="1" lang="bn-BD" smtClean="0">
              <a:solidFill>
                <a:srgbClr val="000080"/>
              </a:solidFill>
              <a:latin typeface="NikoshBAN"/>
              <a:cs typeface="NikoshBAN"/>
            </a:endParaRPr>
          </a:p>
          <a:p>
            <a:r>
              <a:rPr b="1" dirty="0" sz="3600" i="1" lang="bn-BD" smtClean="0">
                <a:solidFill>
                  <a:srgbClr val="000080"/>
                </a:solidFill>
                <a:latin typeface="NikoshBAN"/>
                <a:cs typeface="NikoshBAN"/>
              </a:rPr>
              <a:t>৩। কারবারি অর্থায়নের </a:t>
            </a:r>
            <a:r>
              <a:rPr b="1" dirty="0" sz="3600" i="1" lang="bn-BD" smtClean="0">
                <a:solidFill>
                  <a:srgbClr val="000080"/>
                </a:solidFill>
                <a:latin typeface="NikoshBAN"/>
                <a:cs typeface="NikoshBAN"/>
              </a:rPr>
              <a:t>গ</a:t>
            </a:r>
            <a:r>
              <a:rPr b="1" dirty="0" sz="3600" i="1" lang="bn-BD" smtClean="0">
                <a:solidFill>
                  <a:srgbClr val="000080"/>
                </a:solidFill>
                <a:latin typeface="NikoshBAN"/>
                <a:cs typeface="NikoshBAN"/>
              </a:rPr>
              <a:t>ু</a:t>
            </a:r>
            <a:r>
              <a:rPr b="1" dirty="0" sz="3600" i="1" lang="bn-BD" smtClean="0">
                <a:solidFill>
                  <a:srgbClr val="000080"/>
                </a:solidFill>
                <a:latin typeface="NikoshBAN"/>
                <a:cs typeface="NikoshBAN"/>
              </a:rPr>
              <a:t>রুত্ব।</a:t>
            </a:r>
            <a:r>
              <a:rPr dirty="0" sz="3600" lang="bn-BD" smtClean="0">
                <a:latin typeface="NikoshBAN"/>
                <a:cs typeface="NikoshBAN"/>
              </a:rPr>
              <a:t>   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5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 animBg="1"/>
      <p:bldP spid="10485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4"/>
          <p:cNvSpPr>
            <a:spLocks noGrp="1"/>
          </p:cNvSpPr>
          <p:nvPr>
            <p:ph type="title"/>
          </p:nvPr>
        </p:nvSpPr>
        <p:spPr>
          <a:xfrm>
            <a:off x="226000" y="0"/>
            <a:ext cx="8229600" cy="1143000"/>
          </a:xfrm>
        </p:spPr>
        <p:txBody>
          <a:bodyPr>
            <a:normAutofit/>
          </a:bodyPr>
          <a:p>
            <a:r>
              <a:rPr dirty="0" lang="bn-BD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6000" lang="bn-BD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dirty="0" sz="6000" lang="en-US"/>
          </a:p>
        </p:txBody>
      </p:sp>
      <p:sp>
        <p:nvSpPr>
          <p:cNvPr id="1048598" name="Rectangle 5"/>
          <p:cNvSpPr/>
          <p:nvPr/>
        </p:nvSpPr>
        <p:spPr>
          <a:xfrm>
            <a:off x="381001" y="1447800"/>
            <a:ext cx="8534399" cy="3799840"/>
          </a:xfrm>
          <a:prstGeom prst="rect"/>
          <a:solidFill>
            <a:srgbClr val="FFCC99"/>
          </a:solidFill>
          <a:ln>
            <a:solidFill>
              <a:srgbClr val="C00000"/>
            </a:solidFill>
            <a:prstDash val="solid"/>
          </a:ln>
        </p:spPr>
        <p:txBody>
          <a:bodyPr wrap="square">
            <a:spAutoFit/>
          </a:bodyPr>
          <a:p>
            <a:pPr>
              <a:buNone/>
            </a:pPr>
            <a:r>
              <a:rPr b="1" dirty="0" sz="48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শিক্ষাথীরা </a:t>
            </a:r>
            <a:endParaRPr b="1" dirty="0" sz="4800" lang="bn-BD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অর্থায়নের নীতি ব্যাখ্যা করতে পারবে।</a:t>
            </a:r>
            <a:endParaRPr b="1" dirty="0" sz="40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আর্থিক ব্যবস্থাপকের কার্যাবলি  বর্ণনা করতে পারবে।</a:t>
            </a:r>
            <a:endParaRPr b="1" dirty="0" sz="40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b="1" dirty="0" sz="4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অর্থায়নের ক্রমবিকাশের ধারা বর্ণনা করতে পারবে।</a:t>
            </a:r>
            <a:endParaRPr b="1" dirty="0" sz="40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3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8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3"/>
                                        <p:tgtEl>
                                          <p:spTgt spid="104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8"/>
                                        <p:tgtEl>
                                          <p:spTgt spid="104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/>
      <p:bldP spid="10485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Flowchart: Process 2"/>
          <p:cNvSpPr/>
          <p:nvPr/>
        </p:nvSpPr>
        <p:spPr>
          <a:xfrm>
            <a:off x="2438400" y="457200"/>
            <a:ext cx="4114800" cy="609600"/>
          </a:xfrm>
          <a:prstGeom prst="flowChartProcess"/>
          <a:solidFill>
            <a:srgbClr val="D665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8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কারবারি অর্থায়নের নীতি</a:t>
            </a:r>
            <a:endParaRPr b="1" dirty="0" sz="2800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4" name="Down Arrow 3"/>
          <p:cNvSpPr/>
          <p:nvPr/>
        </p:nvSpPr>
        <p:spPr>
          <a:xfrm>
            <a:off x="4038600" y="1295400"/>
            <a:ext cx="457200" cy="5334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5" name="Minus 4"/>
          <p:cNvSpPr/>
          <p:nvPr/>
        </p:nvSpPr>
        <p:spPr>
          <a:xfrm>
            <a:off x="762000" y="1447800"/>
            <a:ext cx="7391400" cy="990600"/>
          </a:xfrm>
          <a:prstGeom prst="mathMinus">
            <a:avLst>
              <a:gd name="adj1" fmla="val 168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6" name="Down Arrow 5"/>
          <p:cNvSpPr/>
          <p:nvPr/>
        </p:nvSpPr>
        <p:spPr>
          <a:xfrm>
            <a:off x="1676400" y="2057400"/>
            <a:ext cx="381000" cy="5334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7" name="Down Arrow 6"/>
          <p:cNvSpPr/>
          <p:nvPr/>
        </p:nvSpPr>
        <p:spPr>
          <a:xfrm>
            <a:off x="6858000" y="2057400"/>
            <a:ext cx="381000" cy="5334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8" name="Down Arrow 8"/>
          <p:cNvSpPr/>
          <p:nvPr/>
        </p:nvSpPr>
        <p:spPr>
          <a:xfrm>
            <a:off x="4038600" y="2057400"/>
            <a:ext cx="457200" cy="15240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9" name="Flowchart: Process 9"/>
          <p:cNvSpPr/>
          <p:nvPr/>
        </p:nvSpPr>
        <p:spPr>
          <a:xfrm>
            <a:off x="609600" y="2590800"/>
            <a:ext cx="2590800" cy="685800"/>
          </a:xfrm>
          <a:prstGeom prst="flowChartProcess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তারল্য বনাম মুনাফানীতি</a:t>
            </a:r>
            <a:endParaRPr b="1" dirty="0" sz="2400" lang="en-US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0" name="Flowchart: Process 10"/>
          <p:cNvSpPr/>
          <p:nvPr/>
        </p:nvSpPr>
        <p:spPr>
          <a:xfrm>
            <a:off x="3200400" y="3581400"/>
            <a:ext cx="2209800" cy="609600"/>
          </a:xfrm>
          <a:prstGeom prst="flowChartProcess"/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উপযুক্ততার নীতি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1" name="Flowchart: Process 11"/>
          <p:cNvSpPr/>
          <p:nvPr/>
        </p:nvSpPr>
        <p:spPr>
          <a:xfrm>
            <a:off x="5257800" y="2590800"/>
            <a:ext cx="3581400" cy="685800"/>
          </a:xfrm>
          <a:prstGeom prst="flowChartProcess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কারবারের  বৈচিত্রায়ণ ও ঝুকি বন্টন</a:t>
            </a:r>
            <a:endParaRPr b="1" dirty="0" sz="2400" lang="en-US">
              <a:solidFill>
                <a:srgbClr val="9933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6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6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6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6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6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>
                      <p:stCondLst>
                        <p:cond delay="indefinite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8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8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9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  <p:bldP spid="1048604" grpId="0" animBg="1"/>
      <p:bldP spid="1048605" grpId="0" animBg="1"/>
      <p:bldP spid="1048606" grpId="0" animBg="1"/>
      <p:bldP spid="1048607" grpId="0" animBg="1"/>
      <p:bldP spid="1048608" grpId="0" animBg="1"/>
      <p:bldP spid="1048609" grpId="0" animBg="1"/>
      <p:bldP spid="1048610" grpId="0" animBg="1"/>
      <p:bldP spid="10486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Down Arrow Callout 1"/>
          <p:cNvSpPr/>
          <p:nvPr/>
        </p:nvSpPr>
        <p:spPr>
          <a:xfrm>
            <a:off x="1676399" y="0"/>
            <a:ext cx="4724400" cy="838200"/>
          </a:xfrm>
          <a:prstGeom prst="downArrowCallout"/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তারল্য বনাম মুনাফানীতি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3" name="Flowchart: Process 2"/>
          <p:cNvSpPr/>
          <p:nvPr/>
        </p:nvSpPr>
        <p:spPr>
          <a:xfrm>
            <a:off x="380999" y="779036"/>
            <a:ext cx="8382000" cy="1506963"/>
          </a:xfrm>
          <a:prstGeom prst="flowChartProcess"/>
          <a:solidFill>
            <a:srgbClr val="FFC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যেকোনো ব্যবসায়ীকে তারল্য ও বিনিয়োগের মধ্যে ভারসাম্য রেখে আর্থিক ব্যবস্থাপনা করতে হয়। অর্থা</a:t>
            </a:r>
            <a:r>
              <a:rPr b="1" dirty="0" sz="2000" lang="en-US" smtClean="0">
                <a:solidFill>
                  <a:srgbClr val="000080"/>
                </a:solidFill>
                <a:latin typeface="NikoshBAN"/>
                <a:cs typeface="NikoshBAN"/>
              </a:rPr>
              <a:t>ৎ</a:t>
            </a:r>
            <a:r>
              <a:rPr b="1" dirty="0" sz="2000" lang="bn-BD" smtClean="0">
                <a:solidFill>
                  <a:srgbClr val="000080"/>
                </a:solidFill>
                <a:latin typeface="NikoshBAN"/>
                <a:cs typeface="NikoshBAN"/>
              </a:rPr>
              <a:t> একদিকে তাকে যেমন দৈনন্দিন কাজ পরিচালনার মতো নগদ অর্থ হাতে রাখা  প্রয়োজন</a:t>
            </a:r>
            <a:r>
              <a:rPr b="1" dirty="0" sz="2000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 ,অন্যদিকে মুনাফা অর্জনের জন্য সেই অর্থ বিনিয়োগ করাও প্রয়োজন। তারল্য ও মুনাফার মধ্যে উপযুক্ত ভারসাম্য বজায় রাখা অর্থায়নের একটি অন্যতম নীতি।</a:t>
            </a:r>
            <a:endParaRPr b="1" dirty="0" sz="2000" lang="en-US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4" name="Down Arrow Callout 3"/>
          <p:cNvSpPr/>
          <p:nvPr/>
        </p:nvSpPr>
        <p:spPr>
          <a:xfrm>
            <a:off x="2971800" y="2514600"/>
            <a:ext cx="2438400" cy="533400"/>
          </a:xfrm>
          <a:prstGeom prst="downArrowCallou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উপযুক্ততার নীতি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5" name="Flowchart: Process 4"/>
          <p:cNvSpPr/>
          <p:nvPr/>
        </p:nvSpPr>
        <p:spPr>
          <a:xfrm>
            <a:off x="457200" y="3048000"/>
            <a:ext cx="8077200" cy="762000"/>
          </a:xfrm>
          <a:prstGeom prst="flowChartProcess"/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400" i="1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স্বল্পমেয়াদি তহবিল দিয়ে চলতি মূলধন ও দীর্ঘমেয়াদি তহবিল দিয়ে স্থায়ী মূলধন সরবরাহ করা অর্থায়নের একটি নীতি।</a:t>
            </a:r>
            <a:endParaRPr b="1" dirty="0" sz="2400" i="1" lang="en-US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6" name="Flowchart: Process 5"/>
          <p:cNvSpPr/>
          <p:nvPr/>
        </p:nvSpPr>
        <p:spPr>
          <a:xfrm>
            <a:off x="457200" y="4038600"/>
            <a:ext cx="7924800" cy="533400"/>
          </a:xfrm>
          <a:prstGeom prst="flowChartProcess"/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কারবারের  বৈচিত্র্যায়ণ ও ঝুঁকি বন্টন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5" name="Picture 6" descr="ssa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421884" y="4876800"/>
            <a:ext cx="3493516" cy="1752600"/>
          </a:xfrm>
          <a:prstGeom prst="rect"/>
        </p:spPr>
      </p:pic>
      <p:sp>
        <p:nvSpPr>
          <p:cNvPr id="1048617" name="TextBox 7"/>
          <p:cNvSpPr txBox="1"/>
          <p:nvPr/>
        </p:nvSpPr>
        <p:spPr>
          <a:xfrm>
            <a:off x="5486400" y="4857690"/>
            <a:ext cx="1828800" cy="701039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পণ্যের বৈচিত্র্যায়ণ </a:t>
            </a:r>
            <a:endParaRPr b="1" dirty="0" sz="20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8" name="Rectangle 8"/>
          <p:cNvSpPr/>
          <p:nvPr/>
        </p:nvSpPr>
        <p:spPr>
          <a:xfrm>
            <a:off x="457200" y="4953000"/>
            <a:ext cx="4876800" cy="15240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তহবিল বিনিয়োগের ক্ষেত্রে কারবারি পণ্য বা সেবা যতদূর সম্ভব বৈচিত্র্যপূর্ণ হলে কারবারের ঝুঁকি বণ্টিত হয় এবং হ্রাস পায়।</a:t>
            </a:r>
            <a:endParaRPr b="1" dirty="0" sz="2400" lang="en-US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9" name="Down Arrow 9"/>
          <p:cNvSpPr/>
          <p:nvPr/>
        </p:nvSpPr>
        <p:spPr>
          <a:xfrm>
            <a:off x="6858000" y="4572000"/>
            <a:ext cx="609600" cy="3048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0" name="Down Arrow 12"/>
          <p:cNvSpPr/>
          <p:nvPr/>
        </p:nvSpPr>
        <p:spPr>
          <a:xfrm>
            <a:off x="2438400" y="4572000"/>
            <a:ext cx="609600" cy="3810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7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7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8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>
                      <p:stCondLst>
                        <p:cond delay="indefinite"/>
                      </p:stCondLst>
                      <p:childTnLst>
                        <p:par>
                          <p:cTn fill="hold" id="8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>
                      <p:stCondLst>
                        <p:cond delay="indefinite"/>
                      </p:stCondLst>
                      <p:childTnLst>
                        <p:par>
                          <p:cTn fill="hold" id="8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1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2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2" grpId="0" animBg="1"/>
      <p:bldP spid="1048613" grpId="0" animBg="1"/>
      <p:bldP spid="1048614" grpId="0" animBg="1"/>
      <p:bldP spid="1048615" grpId="0" animBg="1"/>
      <p:bldP spid="1048616" grpId="0" animBg="1"/>
      <p:bldP spid="1048617" grpId="0"/>
      <p:bldP spid="1048618" grpId="0" animBg="1"/>
      <p:bldP spid="1048619" grpId="0" animBg="1"/>
      <p:bldP spid="10486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3" descr="mjk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208631" y="152400"/>
            <a:ext cx="6899324" cy="3401888"/>
          </a:xfrm>
          <a:prstGeom prst="rect"/>
        </p:spPr>
      </p:pic>
      <p:sp>
        <p:nvSpPr>
          <p:cNvPr id="1048621" name="TextBox 4"/>
          <p:cNvSpPr txBox="1"/>
          <p:nvPr/>
        </p:nvSpPr>
        <p:spPr>
          <a:xfrm>
            <a:off x="990600" y="3606225"/>
            <a:ext cx="6629400" cy="584775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pPr algn="ctr"/>
            <a:r>
              <a:rPr b="1" dirty="0" sz="32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আর্থিক ব্যবস্থাপকের কার্যাবলি</a:t>
            </a:r>
            <a:endParaRPr b="1" dirty="0" sz="32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2" name="Flowchart: Process 5"/>
          <p:cNvSpPr/>
          <p:nvPr/>
        </p:nvSpPr>
        <p:spPr>
          <a:xfrm>
            <a:off x="914400" y="4343400"/>
            <a:ext cx="7543800" cy="2269749"/>
          </a:xfrm>
          <a:prstGeom prst="flowChartProcess"/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32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আর্থিক ব্যবস্থাপকেরা দু</a:t>
            </a:r>
            <a:r>
              <a:rPr b="1" dirty="0" sz="3200" lang="en-US" smtClean="0">
                <a:solidFill>
                  <a:srgbClr val="6600CC"/>
                </a:solidFill>
                <a:latin typeface="NikoshBAN"/>
                <a:cs typeface="NikoshBAN"/>
              </a:rPr>
              <a:t>’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ধরনের 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সি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দ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্ব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া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ন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্ত</a:t>
            </a:r>
            <a:r>
              <a:rPr b="1" dirty="0" sz="3200" lang="bn-BD" smtClean="0">
                <a:solidFill>
                  <a:srgbClr val="6600CC"/>
                </a:solidFill>
                <a:latin typeface="NikoshBAN"/>
                <a:cs typeface="NikoshBAN"/>
              </a:rPr>
              <a:t> নিয়ে কাজ করে </a:t>
            </a:r>
            <a:r>
              <a:rPr b="1" dirty="0" sz="3200" lang="en-US" smtClean="0">
                <a:solidFill>
                  <a:srgbClr val="6600CC"/>
                </a:solidFill>
                <a:latin typeface="NikoshBAN"/>
                <a:cs typeface="NikoshBAN"/>
              </a:rPr>
              <a:t>:</a:t>
            </a:r>
            <a:endParaRPr b="1" dirty="0" sz="3200" lang="bn-BD" smtClean="0">
              <a:solidFill>
                <a:srgbClr val="6600CC"/>
              </a:solidFill>
              <a:latin typeface="NikoshBAN"/>
              <a:cs typeface="NikoshBAN"/>
            </a:endParaRPr>
          </a:p>
          <a:p>
            <a:r>
              <a:rPr dirty="0" sz="3200" lang="bn-BD" smtClean="0">
                <a:latin typeface="NikoshBAN"/>
                <a:cs typeface="NikoshBAN"/>
              </a:rPr>
              <a:t>    ১ । আয় সিদ্ধান্ত বা অর্থায়ন সিদ্ধান্ত</a:t>
            </a:r>
          </a:p>
          <a:p>
            <a:r>
              <a:rPr dirty="0" sz="3200" lang="bn-BD" smtClean="0">
                <a:latin typeface="NikoshBAN"/>
                <a:cs typeface="NikoshBAN"/>
              </a:rPr>
              <a:t>    ২ । ব্যয় সিদ্ধান্ত বা বিনিয়োগ সিদ্ধান্ত </a:t>
            </a:r>
            <a:endParaRPr dirty="0" sz="3200" lang="bn-BD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/>
      <p:bldP spid="104862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1"/>
          <p:cNvSpPr/>
          <p:nvPr/>
        </p:nvSpPr>
        <p:spPr>
          <a:xfrm>
            <a:off x="228600" y="228600"/>
            <a:ext cx="8686800" cy="1981200"/>
          </a:xfrm>
          <a:prstGeom prst="rect"/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800" lang="bn-BD" smtClean="0">
                <a:solidFill>
                  <a:srgbClr val="330066"/>
                </a:solidFill>
                <a:latin typeface="NikoshBAN"/>
                <a:cs typeface="NikoshBAN"/>
              </a:rPr>
              <a:t>আয় সিদ্ধান্ত বা অর্থায়ন সিদ্ধান্ত</a:t>
            </a:r>
            <a:endParaRPr b="1" dirty="0" sz="2800" lang="bn-BD" smtClean="0">
              <a:solidFill>
                <a:srgbClr val="330066"/>
              </a:solidFill>
              <a:latin typeface="NikoshBAN"/>
              <a:cs typeface="NikoshBAN"/>
            </a:endParaRPr>
          </a:p>
          <a:p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আয় সিদ্ধান্ত  বলতে মূলত তহবিল সংগ্রহের প্রক্রিয়াকে বুঝায়। অর্থায়ন সিদ্ধান্তের আওতায় তহবিল সংগ্রহের ভিন্ন উ</a:t>
            </a:r>
            <a:r>
              <a:rPr b="1" dirty="0" sz="2400" lang="en-US" smtClean="0">
                <a:solidFill>
                  <a:srgbClr val="330066"/>
                </a:solidFill>
                <a:latin typeface="NikoshBAN"/>
                <a:cs typeface="NikoshBAN"/>
              </a:rPr>
              <a:t>ৎ</a:t>
            </a:r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স নির্বাচন এবং এসব উ</a:t>
            </a:r>
            <a:r>
              <a:rPr b="1" dirty="0" sz="2400" lang="en-US" smtClean="0">
                <a:solidFill>
                  <a:srgbClr val="330066"/>
                </a:solidFill>
                <a:latin typeface="NikoshBAN"/>
                <a:cs typeface="NikoshBAN"/>
              </a:rPr>
              <a:t>ৎ</a:t>
            </a:r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সের সুবিধা-অসুবিধা </a:t>
            </a:r>
            <a:endParaRPr b="1" dirty="0" sz="2400" lang="bn-BD" smtClean="0">
              <a:solidFill>
                <a:srgbClr val="330066"/>
              </a:solidFill>
              <a:latin typeface="NikoshBAN"/>
              <a:cs typeface="NikoshBAN"/>
            </a:endParaRPr>
          </a:p>
          <a:p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বিশ্লেষণ করে অর্থায়ন -সংক্রান্ত  পরিকল্পনা গ্রহণ করা হয়।</a:t>
            </a:r>
            <a:endParaRPr b="1" dirty="0" sz="2400" lang="en-US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4" name="Rectangle 2"/>
          <p:cNvSpPr/>
          <p:nvPr/>
        </p:nvSpPr>
        <p:spPr>
          <a:xfrm>
            <a:off x="228599" y="2209799"/>
            <a:ext cx="5562600" cy="1295400"/>
          </a:xfrm>
          <a:prstGeom prst="rect"/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800" lang="bn-BD" smtClean="0">
                <a:latin typeface="NikoshBAN"/>
                <a:cs typeface="NikoshBAN"/>
              </a:rPr>
              <a:t>ব্যয় সিদ্ধান্ত বা বিনিয়োগ সিদ্ধান্ত</a:t>
            </a:r>
          </a:p>
          <a:p>
            <a:r>
              <a:rPr dirty="0" sz="2400" lang="bn-BD" smtClean="0">
                <a:latin typeface="NikoshBAN"/>
                <a:cs typeface="NikoshBAN"/>
              </a:rPr>
              <a:t>বিভিন্ন প্রকল্পে বিনিয়োগ করা হলো ব্যয় সিদ্ধান্ত। 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5" name="Flowchart: Process 3"/>
          <p:cNvSpPr/>
          <p:nvPr/>
        </p:nvSpPr>
        <p:spPr>
          <a:xfrm>
            <a:off x="228600" y="3505199"/>
            <a:ext cx="8610600" cy="2978024"/>
          </a:xfrm>
          <a:prstGeom prst="flowChartProcess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l"/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অন্যান্য </a:t>
            </a:r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সিদ্ধান্ত</a:t>
            </a:r>
            <a:endParaRPr b="1" dirty="0" sz="2400" lang="bn-BD" smtClean="0">
              <a:solidFill>
                <a:srgbClr val="330066"/>
              </a:solidFill>
              <a:latin typeface="NikoshBAN"/>
              <a:cs typeface="NikoshBAN"/>
            </a:endParaRPr>
          </a:p>
          <a:p>
            <a:pPr algn="l"/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ক)</a:t>
            </a:r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  কি পরিমাণে কাঁচামাল ক্রয় বা প্রতিষ্ঠানের  জন্য উপযোগী এবং সেই অর্থ  কোথা থেকে </a:t>
            </a:r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  সংগ্রহ করা যাবে-এ সংক্রান্ত সিদ্ধান্তকে চলতি বিনিয়োগ সিদ্ধান্ত বলে।</a:t>
            </a:r>
            <a:endParaRPr b="1" dirty="0" sz="2400" lang="bn-BD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খ)  দৈনন্দিন প্রয়োজন নির্বাহ করার জন্য  কি পরিমান নগদ অর্থ রাখা উচিত , সেটাও একটি </a:t>
            </a:r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 গোরুত্বপূর্ণ সিদ্ধান্ত।</a:t>
            </a:r>
            <a:endParaRPr b="1" dirty="0" sz="2400" lang="bn-BD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গ)  যে সব </a:t>
            </a:r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উ</a:t>
            </a:r>
            <a:r>
              <a:rPr b="1" dirty="0" sz="2400" lang="en-US" smtClean="0">
                <a:solidFill>
                  <a:srgbClr val="330066"/>
                </a:solidFill>
                <a:latin typeface="NikoshBAN"/>
                <a:cs typeface="NikoshBAN"/>
              </a:rPr>
              <a:t>ৎ</a:t>
            </a:r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স থেকে তহবিল সংগ্রহ করা হয়েছে, তাদের প্রাপ্য প্রদান করা  আরেকটি</a:t>
            </a:r>
            <a:r>
              <a:rPr b="1" dirty="0" sz="2400" lang="en-US" smtClean="0">
                <a:solidFill>
                  <a:srgbClr val="330066"/>
                </a:solidFill>
                <a:latin typeface="NikoshBAN"/>
                <a:cs typeface="NikoshBAN"/>
              </a:rPr>
              <a:t> </a:t>
            </a:r>
            <a:r>
              <a:rPr b="1" dirty="0" sz="2400" lang="bn-BD" smtClean="0">
                <a:solidFill>
                  <a:srgbClr val="330066"/>
                </a:solidFill>
                <a:latin typeface="NikoshBAN"/>
                <a:cs typeface="NikoshBAN"/>
              </a:rPr>
              <a:t>সিদ্ধান্ত।</a:t>
            </a:r>
            <a:r>
              <a:rPr b="1" dirty="0" sz="24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2400" lang="en-US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048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048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048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 animBg="1"/>
      <p:bldP spid="1048624" grpId="0" animBg="1"/>
      <p:bldP spid="1048625" grpId="0" build="p" animBg="1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lastClr="000000" val="windowText"/>
      </a:dk1>
      <a:lt1>
        <a:sysClr lastClr="FFFFFF" val="window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tl" blurRad="130000" dir="2700000" dist="1016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r="2700000" dist="228600" rotWithShape="0" sy="90000">
              <a:srgbClr val="000000">
                <a:alpha val="25500"/>
              </a:srgbClr>
            </a:outerShdw>
          </a:effectLst>
        </a:effectStyle>
        <a:effectStyle>
          <a:effectLst>
            <a:outerShdw blurRad="190500" dir="2700000" dist="228600" rotWithShape="0" sy="9000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dir="tl" rig="soft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hanif</dc:creator>
  <cp:lastModifiedBy>hanif</cp:lastModifiedBy>
  <dcterms:created xsi:type="dcterms:W3CDTF">2019-10-29T01:48:31Z</dcterms:created>
  <dcterms:modified xsi:type="dcterms:W3CDTF">2020-03-01T18:50:14Z</dcterms:modified>
</cp:coreProperties>
</file>