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356" r:id="rId2"/>
    <p:sldMasterId id="2147484539" r:id="rId3"/>
    <p:sldMasterId id="2147484551" r:id="rId4"/>
  </p:sldMasterIdLst>
  <p:notesMasterIdLst>
    <p:notesMasterId r:id="rId24"/>
  </p:notesMasterIdLst>
  <p:handoutMasterIdLst>
    <p:handoutMasterId r:id="rId25"/>
  </p:handoutMasterIdLst>
  <p:sldIdLst>
    <p:sldId id="405" r:id="rId5"/>
    <p:sldId id="541" r:id="rId6"/>
    <p:sldId id="550" r:id="rId7"/>
    <p:sldId id="549" r:id="rId8"/>
    <p:sldId id="544" r:id="rId9"/>
    <p:sldId id="545" r:id="rId10"/>
    <p:sldId id="551" r:id="rId11"/>
    <p:sldId id="547" r:id="rId12"/>
    <p:sldId id="548" r:id="rId13"/>
    <p:sldId id="538" r:id="rId14"/>
    <p:sldId id="536" r:id="rId15"/>
    <p:sldId id="539" r:id="rId16"/>
    <p:sldId id="540" r:id="rId17"/>
    <p:sldId id="503" r:id="rId18"/>
    <p:sldId id="432" r:id="rId19"/>
    <p:sldId id="491" r:id="rId20"/>
    <p:sldId id="477" r:id="rId21"/>
    <p:sldId id="425" r:id="rId22"/>
    <p:sldId id="409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03FA621B-D29B-4AE3-851A-099E2097E926}">
          <p14:sldIdLst>
            <p14:sldId id="405"/>
            <p14:sldId id="541"/>
            <p14:sldId id="550"/>
            <p14:sldId id="549"/>
            <p14:sldId id="544"/>
            <p14:sldId id="545"/>
            <p14:sldId id="551"/>
            <p14:sldId id="547"/>
            <p14:sldId id="548"/>
            <p14:sldId id="538"/>
            <p14:sldId id="536"/>
            <p14:sldId id="539"/>
            <p14:sldId id="540"/>
            <p14:sldId id="503"/>
            <p14:sldId id="432"/>
            <p14:sldId id="491"/>
            <p14:sldId id="477"/>
            <p14:sldId id="425"/>
            <p14:sldId id="40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3399"/>
    <a:srgbClr val="FFFFCC"/>
    <a:srgbClr val="660033"/>
    <a:srgbClr val="800000"/>
    <a:srgbClr val="820000"/>
    <a:srgbClr val="993366"/>
    <a:srgbClr val="731365"/>
    <a:srgbClr val="FFD757"/>
    <a:srgbClr val="2C451B"/>
    <a:srgbClr val="273C1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75F0F2-85CB-48F4-B1A2-11D0156AB0A7}" type="datetimeFigureOut">
              <a:rPr lang="en-US"/>
              <a:pPr>
                <a:defRPr/>
              </a:pPr>
              <a:t>2/3/2020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5161E7-8813-4465-8E91-8464C46111A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950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45BA04-772C-480A-A8DA-5A1D0B57525B}" type="datetimeFigureOut">
              <a:rPr lang="en-US"/>
              <a:pPr>
                <a:defRPr/>
              </a:pPr>
              <a:t>2/3/2020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5759A-0B3A-4817-A061-F4034A1B61E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695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3" y="1752600"/>
            <a:ext cx="6858003" cy="1828800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6858003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36868415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3"/>
          <p:cNvGrpSpPr>
            <a:grpSpLocks noChangeAspect="1"/>
          </p:cNvGrpSpPr>
          <p:nvPr/>
        </p:nvGrpSpPr>
        <p:grpSpPr>
          <a:xfrm rot="16200000" flipV="1">
            <a:off x="274315" y="1102432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8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9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0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1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2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3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4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5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6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7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grpSp>
        <p:nvGrpSpPr>
          <p:cNvPr id="19" name="Group 97"/>
          <p:cNvGrpSpPr/>
          <p:nvPr/>
        </p:nvGrpSpPr>
        <p:grpSpPr>
          <a:xfrm>
            <a:off x="5322524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grpSp>
        <p:nvGrpSpPr>
          <p:cNvPr id="32" name="Group 111"/>
          <p:cNvGrpSpPr/>
          <p:nvPr/>
        </p:nvGrpSpPr>
        <p:grpSpPr>
          <a:xfrm>
            <a:off x="5322524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900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900" y="36465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5" y="2049149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Date Placeholder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B6D31-BC2F-4281-B9E7-A7D6C9533D52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2/3/2020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46" name="Footer Placeholder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47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37431-1F05-4D8B-A45C-98858C2A5269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75932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5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779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0150C-8BCB-4958-A2D7-C0CD75CDDC92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2/3/2020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8F0D-ABF7-4CC8-A0F3-43AEF9AAEC55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33556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95323" y="781050"/>
            <a:ext cx="6434137" cy="5054600"/>
            <a:chOff x="5162444" y="781398"/>
            <a:chExt cx="6433398" cy="5053665"/>
          </a:xfrm>
        </p:grpSpPr>
        <p:sp>
          <p:nvSpPr>
            <p:cNvPr id="6" name="Freeform 42"/>
            <p:cNvSpPr>
              <a:spLocks/>
            </p:cNvSpPr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7" name="Freeform 43"/>
            <p:cNvSpPr>
              <a:spLocks/>
            </p:cNvSpPr>
            <p:nvPr/>
          </p:nvSpPr>
          <p:spPr bwMode="auto">
            <a:xfrm rot="16200000" flipV="1">
              <a:off x="9565004" y="3299501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5814831" y="859172"/>
              <a:ext cx="5128624" cy="4880659"/>
              <a:chOff x="7856936" y="859172"/>
              <a:chExt cx="3086477" cy="4880659"/>
            </a:xfrm>
          </p:grpSpPr>
          <p:sp>
            <p:nvSpPr>
              <p:cNvPr id="17" name="Freeform 41"/>
              <p:cNvSpPr>
                <a:spLocks/>
              </p:cNvSpPr>
              <p:nvPr/>
            </p:nvSpPr>
            <p:spPr bwMode="auto">
              <a:xfrm rot="16200000" flipV="1">
                <a:off x="9392238" y="4188656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srgbClr val="9A5315"/>
                  </a:solidFill>
                  <a:latin typeface="Segoe Print"/>
                </a:endParaRPr>
              </a:p>
            </p:txBody>
          </p:sp>
          <p:sp>
            <p:nvSpPr>
              <p:cNvPr id="18" name="Freeform 44"/>
              <p:cNvSpPr>
                <a:spLocks/>
              </p:cNvSpPr>
              <p:nvPr/>
            </p:nvSpPr>
            <p:spPr bwMode="auto">
              <a:xfrm rot="16200000" flipV="1">
                <a:off x="9367556" y="-651448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srgbClr val="9A5315"/>
                  </a:solidFill>
                  <a:latin typeface="Segoe Print"/>
                </a:endParaRPr>
              </a:p>
            </p:txBody>
          </p:sp>
        </p:grpSp>
        <p:sp>
          <p:nvSpPr>
            <p:cNvPr id="9" name="Freeform 45"/>
            <p:cNvSpPr>
              <a:spLocks noEditPoints="1"/>
            </p:cNvSpPr>
            <p:nvPr/>
          </p:nvSpPr>
          <p:spPr bwMode="auto">
            <a:xfrm rot="16200000" flipV="1">
              <a:off x="5185477" y="5323170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0" name="Freeform 46"/>
            <p:cNvSpPr>
              <a:spLocks noEditPoints="1"/>
            </p:cNvSpPr>
            <p:nvPr/>
          </p:nvSpPr>
          <p:spPr bwMode="auto">
            <a:xfrm rot="16200000" flipV="1">
              <a:off x="5197382" y="5323965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1" name="Freeform 47"/>
            <p:cNvSpPr>
              <a:spLocks noEditPoints="1"/>
            </p:cNvSpPr>
            <p:nvPr/>
          </p:nvSpPr>
          <p:spPr bwMode="auto">
            <a:xfrm rot="16200000" flipV="1">
              <a:off x="11077601" y="5321583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2" name="Freeform 48"/>
            <p:cNvSpPr>
              <a:spLocks noEditPoints="1"/>
            </p:cNvSpPr>
            <p:nvPr/>
          </p:nvSpPr>
          <p:spPr bwMode="auto">
            <a:xfrm rot="16200000" flipV="1">
              <a:off x="11092679" y="5320789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3" name="Freeform 49"/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4" name="Freeform 50"/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5" name="Freeform 51"/>
            <p:cNvSpPr>
              <a:spLocks noEditPoints="1"/>
            </p:cNvSpPr>
            <p:nvPr/>
          </p:nvSpPr>
          <p:spPr bwMode="auto">
            <a:xfrm rot="16200000" flipV="1">
              <a:off x="5232300" y="721066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6" name="Freeform 52"/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777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BE1C9-C605-4373-AC6A-2C9B7A3C57BE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2/3/2020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DFD13-CC03-4556-9441-4B7746E35A83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42904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71B74-C807-4802-A1F2-3B278A7D2175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2/3/2020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BC323-7A51-4FCA-A44F-802E72E1628D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252030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9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370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D3886-CEA1-4510-9A48-E6A27F5EBE7E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2/3/2020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76781-04A8-4681-BE1B-78A1458F94AC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95517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13739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88720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6642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38268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3515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C3B73-0985-4CD2-952A-A186300CFF3E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2/3/2020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8F853-9E77-4D13-B634-73877FD37CB3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274555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164595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83438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09152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98232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01112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21482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800955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3583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28925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8101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3" cy="18288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09" y="3733800"/>
            <a:ext cx="6858003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14565300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57603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378880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086075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47212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7298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83478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25270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5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370" y="1825625"/>
            <a:ext cx="4951415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743C9-6CEE-42F5-868A-8D58A5C8328D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2/3/2020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0C92A-2573-4E5A-8E37-DB8D14A4E6CA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24776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331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331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FBC4C-028E-443C-9748-A385E275F281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2/3/2020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803FC-1D3F-47F1-9120-65F02EE8B68C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65578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BA19E-ABB4-4A9F-970D-4771F1FEB87C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2/3/2020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3CE2E-92CC-42FE-AB02-9DB7BB85FD7F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25062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E1441-0C5B-42CA-AAD0-C8A4A8EA2CD6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2/3/2020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9F3B-E70B-4199-9315-375D7BB2CDCC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49595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/>
          <p:cNvGrpSpPr/>
          <p:nvPr/>
        </p:nvGrpSpPr>
        <p:grpSpPr>
          <a:xfrm>
            <a:off x="574433" y="724875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8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9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0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1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2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3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4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5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6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7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grpSp>
        <p:nvGrpSpPr>
          <p:cNvPr id="19" name="Group 21"/>
          <p:cNvGrpSpPr/>
          <p:nvPr/>
        </p:nvGrpSpPr>
        <p:grpSpPr>
          <a:xfrm>
            <a:off x="6285121" y="724875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9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48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11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Date Placeholder 5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C6293-AE57-4055-A3DE-6209624DA5F9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2/3/2020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33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34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1F63-3E1A-4982-A96B-E9AE66FEE654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1170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grpSp>
        <p:nvGrpSpPr>
          <p:cNvPr id="21" name="Group 51"/>
          <p:cNvGrpSpPr>
            <a:grpSpLocks noChangeAspect="1"/>
          </p:cNvGrpSpPr>
          <p:nvPr/>
        </p:nvGrpSpPr>
        <p:grpSpPr>
          <a:xfrm rot="5400000">
            <a:off x="263071" y="1127988"/>
            <a:ext cx="4114800" cy="3381615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4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5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6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7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8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9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0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1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2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3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grpSp>
        <p:nvGrpSpPr>
          <p:cNvPr id="34" name="Group 64"/>
          <p:cNvGrpSpPr>
            <a:grpSpLocks noChangeAspect="1"/>
          </p:cNvGrpSpPr>
          <p:nvPr/>
        </p:nvGrpSpPr>
        <p:grpSpPr>
          <a:xfrm rot="5400000">
            <a:off x="7803905" y="1127866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Date Placeholder 5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43D8-1E4F-4CAD-AD65-F29D98A1DA51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2/3/2020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48" name="Footer Placeholder 6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49" name="Slide Number Placeholder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E6329-4B1E-4B50-8190-0E5B518C1C7D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92872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65213" y="304800"/>
            <a:ext cx="10058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5213" y="1752600"/>
            <a:ext cx="10058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909D40-C4F7-4DA1-AF4D-524A17B3F4BF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2/3/2020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06D0CF-27AA-461B-9831-FAB60094D827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50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68" r:id="rId12"/>
    <p:sldLayoutId id="2147484369" r:id="rId13"/>
    <p:sldLayoutId id="2147484370" r:id="rId14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83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541" r:id="rId2"/>
    <p:sldLayoutId id="2147484542" r:id="rId3"/>
    <p:sldLayoutId id="2147484543" r:id="rId4"/>
    <p:sldLayoutId id="2147484544" r:id="rId5"/>
    <p:sldLayoutId id="2147484545" r:id="rId6"/>
    <p:sldLayoutId id="2147484546" r:id="rId7"/>
    <p:sldLayoutId id="2147484547" r:id="rId8"/>
    <p:sldLayoutId id="2147484548" r:id="rId9"/>
    <p:sldLayoutId id="2147484549" r:id="rId10"/>
    <p:sldLayoutId id="2147484550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87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1.xml"/><Relationship Id="rId6" Type="http://schemas.microsoft.com/office/2007/relationships/hdphoto" Target="../media/hdphoto3.wdp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1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7.jpe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6.gif"/><Relationship Id="rId7" Type="http://schemas.openxmlformats.org/officeDocument/2006/relationships/image" Target="../media/image29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8.jpeg"/><Relationship Id="rId5" Type="http://schemas.microsoft.com/office/2007/relationships/hdphoto" Target="../media/hdphoto2.wdp"/><Relationship Id="rId4" Type="http://schemas.openxmlformats.org/officeDocument/2006/relationships/image" Target="../media/image27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1842" y="3465146"/>
            <a:ext cx="5492120" cy="305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2219" y="0"/>
            <a:ext cx="3435926" cy="17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8943962" y="3030501"/>
            <a:ext cx="3234182" cy="3785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3516" y="1029865"/>
            <a:ext cx="696485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kern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7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7200" b="1" kern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kern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b="1" kern="0" dirty="0" smtClean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7718" y="2357151"/>
            <a:ext cx="4599709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n-BD" sz="138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r>
              <a:rPr lang="bn-BD" sz="44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1237" y="2689660"/>
            <a:ext cx="4225924" cy="23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472" y="3149355"/>
            <a:ext cx="2072743" cy="11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1302" y="3801386"/>
            <a:ext cx="3965794" cy="220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5179" y="163316"/>
            <a:ext cx="1021583" cy="1000466"/>
          </a:xfrm>
          <a:prstGeom prst="rect">
            <a:avLst/>
          </a:prstGeom>
        </p:spPr>
      </p:pic>
      <p:pic>
        <p:nvPicPr>
          <p:cNvPr id="1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9253" y="533180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1783" y="3149355"/>
            <a:ext cx="4225924" cy="23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6621" y="530761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391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6014" y="5818911"/>
            <a:ext cx="435208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পানির 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 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891" y="385961"/>
            <a:ext cx="131754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পানি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80884" y="966786"/>
            <a:ext cx="1015021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2731" y="5735784"/>
            <a:ext cx="850298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উৎস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 কোন ধরনের উৎস বলতে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87806" y="62177"/>
            <a:ext cx="8968387" cy="5359614"/>
            <a:chOff x="1491795" y="59765"/>
            <a:chExt cx="9231623" cy="55769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30163" y="88436"/>
              <a:ext cx="4393255" cy="26899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103" name="Picture 7" descr="http://images.idiva.com/media/content/2015/Jun/6_resized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796" y="59765"/>
              <a:ext cx="4587219" cy="27472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E:\FFOutput\Shangu-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795" y="2976906"/>
              <a:ext cx="4587219" cy="26597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E:\FFOutput\Chalan_Beel_Natore_Bangladesh_(7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0162" y="3005378"/>
              <a:ext cx="4393255" cy="26313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336218" y="3728217"/>
            <a:ext cx="119149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90305" y="3705156"/>
            <a:ext cx="116026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0824" y="5421791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65015" y="5805056"/>
            <a:ext cx="509340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631" y="5735783"/>
            <a:ext cx="117550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উৎসগুলো প্রাকৃতিক ভাবে তৈরি হয়েছে সেগুলোকে পানির </a:t>
            </a:r>
            <a:r>
              <a:rPr lang="bn-IN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উৎস 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258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7" grpId="0" animBg="1"/>
      <p:bldP spid="9" grpId="0" animBg="1"/>
      <p:bldP spid="9" grpId="1" animBg="1"/>
      <p:bldP spid="13" grpId="0" animBg="1"/>
      <p:bldP spid="14" grpId="0" animBg="1"/>
      <p:bldP spid="16" grpId="0" animBg="1"/>
      <p:bldP spid="16" grpId="1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4813" y="5379939"/>
            <a:ext cx="515094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গুলো 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 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56" y="0"/>
            <a:ext cx="6026728" cy="397764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-10824" y="5062568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38009" y="4006458"/>
            <a:ext cx="126076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56" y="4006459"/>
            <a:ext cx="147120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কুয়া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4758" y="5408293"/>
            <a:ext cx="846043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উৎস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 কোন ধরনের উৎস বলতে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16946" y="5402141"/>
            <a:ext cx="362997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pic>
        <p:nvPicPr>
          <p:cNvPr id="9217" name="Picture 1" descr="E:\FFOutput\4841475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8008" y="0"/>
            <a:ext cx="5943167" cy="397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6994" y="5379938"/>
            <a:ext cx="1198418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উৎসগুলো মানুষের দ্বারা তৈরি হয়েছে 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সেগুলোকে </a:t>
            </a:r>
            <a:r>
              <a:rPr lang="bn-IN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 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 বলে।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0178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7" grpId="0" animBg="1"/>
      <p:bldP spid="10" grpId="0" animBg="1"/>
      <p:bldP spid="10" grpId="1" animBg="1"/>
      <p:bldP spid="11" grpId="0" animBg="1"/>
      <p:bldP spid="11" grpId="1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339660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975273" y="4151376"/>
            <a:ext cx="221672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128921"/>
            <a:ext cx="1496291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নলকূপ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8145" y="5632011"/>
            <a:ext cx="10487891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নলকূপ,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পানির 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6" descr="E:\FFOutput\Pictur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7408" y="0"/>
            <a:ext cx="5817610" cy="405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E:\FFOutput\Pictur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910" y="11360"/>
            <a:ext cx="5992090" cy="407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5710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62697" y="146588"/>
            <a:ext cx="1521485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3691" y="300299"/>
            <a:ext cx="714216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5টি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 লিখ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60514"/>
            <a:ext cx="12192000" cy="239748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66159" y="969530"/>
            <a:ext cx="9004859" cy="4266185"/>
            <a:chOff x="1566159" y="969530"/>
            <a:chExt cx="9004859" cy="4266185"/>
          </a:xfrm>
        </p:grpSpPr>
        <p:grpSp>
          <p:nvGrpSpPr>
            <p:cNvPr id="5" name="Group 4"/>
            <p:cNvGrpSpPr/>
            <p:nvPr/>
          </p:nvGrpSpPr>
          <p:grpSpPr>
            <a:xfrm>
              <a:off x="1566159" y="969530"/>
              <a:ext cx="9004859" cy="4266185"/>
              <a:chOff x="1566160" y="969530"/>
              <a:chExt cx="6292636" cy="4266185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1566160" y="969530"/>
                <a:ext cx="6292635" cy="2715778"/>
                <a:chOff x="2081492" y="2600265"/>
                <a:chExt cx="8531090" cy="2946489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2081492" y="3602180"/>
                  <a:ext cx="8531090" cy="1944574"/>
                  <a:chOff x="2081492" y="2687782"/>
                  <a:chExt cx="5873916" cy="2333489"/>
                </a:xfrm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2081492" y="2687783"/>
                    <a:ext cx="2936958" cy="997527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5018450" y="2687782"/>
                    <a:ext cx="2936958" cy="997527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5018450" y="3685311"/>
                    <a:ext cx="2936958" cy="663114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2081492" y="4348426"/>
                    <a:ext cx="2936958" cy="672845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5018450" y="4348426"/>
                    <a:ext cx="2936958" cy="672845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2081492" y="3685309"/>
                    <a:ext cx="2936958" cy="663114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sp>
              <p:nvSpPr>
                <p:cNvPr id="30" name="Rectangle 29"/>
                <p:cNvSpPr/>
                <p:nvPr/>
              </p:nvSpPr>
              <p:spPr>
                <a:xfrm>
                  <a:off x="7550437" y="2600265"/>
                  <a:ext cx="1858748" cy="1001769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r>
                    <a:rPr lang="en-US" sz="5400" b="1" spc="50" dirty="0" smtClean="0">
                      <a:ln w="11430"/>
                      <a:solidFill>
                        <a:srgbClr val="731365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দল : 2</a:t>
                  </a:r>
                  <a:endParaRPr lang="en-US" b="1" spc="50" dirty="0">
                    <a:ln w="11430"/>
                    <a:solidFill>
                      <a:srgbClr val="731365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3602548" y="2653932"/>
                  <a:ext cx="1857189" cy="1001769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r>
                    <a:rPr lang="en-US" sz="5400" b="1" spc="50" dirty="0" smtClean="0">
                      <a:ln w="11430"/>
                      <a:solidFill>
                        <a:srgbClr val="731365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দল : 1</a:t>
                  </a:r>
                  <a:endParaRPr lang="en-US" b="1" spc="50" dirty="0">
                    <a:ln w="11430"/>
                    <a:solidFill>
                      <a:srgbClr val="731365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7764439" y="3602181"/>
                  <a:ext cx="1984126" cy="1001769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endParaRPr lang="en-US" sz="5400" b="1" dirty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3268281" y="3602181"/>
                  <a:ext cx="2525726" cy="768022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r>
                    <a:rPr lang="en-US" sz="4000" b="1" dirty="0" smtClean="0">
                      <a:ln w="11430"/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প্রাকৃতিক উৎস </a:t>
                  </a:r>
                  <a:endParaRPr lang="en-US" sz="4000" b="1" dirty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4" name="Group 3"/>
              <p:cNvGrpSpPr/>
              <p:nvPr/>
            </p:nvGrpSpPr>
            <p:grpSpPr>
              <a:xfrm>
                <a:off x="1566160" y="3685310"/>
                <a:ext cx="6292636" cy="1550405"/>
                <a:chOff x="1870960" y="4393196"/>
                <a:chExt cx="6292636" cy="1550405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1870960" y="4393196"/>
                  <a:ext cx="3146318" cy="51680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5013418" y="4393198"/>
                  <a:ext cx="3146318" cy="51680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1870960" y="4909999"/>
                  <a:ext cx="3146318" cy="51680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5017278" y="4909999"/>
                  <a:ext cx="3146318" cy="51680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870960" y="5426800"/>
                  <a:ext cx="3146318" cy="51680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5017278" y="5426799"/>
                  <a:ext cx="3146318" cy="51680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</p:grpSp>
        <p:sp>
          <p:nvSpPr>
            <p:cNvPr id="6" name="Rectangle 5"/>
            <p:cNvSpPr/>
            <p:nvPr/>
          </p:nvSpPr>
          <p:spPr>
            <a:xfrm>
              <a:off x="6505711" y="1974168"/>
              <a:ext cx="3400290" cy="707886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মানুষের তৈরি পানির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319219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Dilruba Khanom\Videos\Fall_Mushrooms_Transparent_PNG_Pic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5383" y="4978368"/>
            <a:ext cx="1349780" cy="187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Dilruba Khanom\Videos\Fall_Mushrooms_Transparent_PNG_Pic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3877" y="4978368"/>
            <a:ext cx="1358123" cy="188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40599" y="2548571"/>
            <a:ext cx="694551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</a:t>
            </a:r>
            <a:r>
              <a:rPr lang="bn-BD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</a:t>
            </a:r>
            <a:r>
              <a:rPr lang="bn-BD" sz="54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54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23 নং </a:t>
            </a:r>
            <a:r>
              <a:rPr lang="en-US" sz="54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পৃষ্ঠায় </a:t>
            </a:r>
            <a:r>
              <a:rPr lang="en-US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আছে আমরা একটু দেখি</a:t>
            </a:r>
          </a:p>
        </p:txBody>
      </p:sp>
      <p:sp>
        <p:nvSpPr>
          <p:cNvPr id="3" name="Rectangle 2"/>
          <p:cNvSpPr/>
          <p:nvPr/>
        </p:nvSpPr>
        <p:spPr>
          <a:xfrm>
            <a:off x="3131127" y="477688"/>
            <a:ext cx="6825908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  <p:pic>
        <p:nvPicPr>
          <p:cNvPr id="6" name="Picture 7" descr="C:\Users\Dilruba Khanom\Videos\Fall_Mushrooms_Transparent_PNG_Pictu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98799"/>
            <a:ext cx="3006437" cy="41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24400"/>
            <a:ext cx="12192000" cy="21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2332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20002" y="2314268"/>
            <a:ext cx="11405744" cy="2390595"/>
            <a:chOff x="1042553" y="2162614"/>
            <a:chExt cx="10339223" cy="2390595"/>
          </a:xfrm>
        </p:grpSpPr>
        <p:sp>
          <p:nvSpPr>
            <p:cNvPr id="4" name="TextBox 3"/>
            <p:cNvSpPr txBox="1"/>
            <p:nvPr/>
          </p:nvSpPr>
          <p:spPr>
            <a:xfrm>
              <a:off x="1042553" y="2162614"/>
              <a:ext cx="86743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571500" lvl="0" indent="-571500">
                <a:buFont typeface="Wingdings" panose="05000000000000000000" pitchFamily="2" charset="2"/>
                <a:buChar char="v"/>
              </a:pPr>
              <a:r>
                <a:rPr lang="en-US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পানির </a:t>
              </a:r>
              <a:r>
                <a:rPr lang="en-US" sz="40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উৎসগুলোকে</a:t>
              </a:r>
              <a:r>
                <a:rPr lang="en-US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-------- ভাগে  ভাগ করা হয় ।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42555" y="3000089"/>
              <a:ext cx="103392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685800" lvl="0" indent="-685800">
                <a:buFont typeface="Wingdings" panose="05000000000000000000" pitchFamily="2" charset="2"/>
                <a:buChar char="v"/>
              </a:pPr>
              <a:r>
                <a:rPr lang="en-US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নদ-নদী, </a:t>
              </a:r>
              <a:r>
                <a:rPr lang="en-US" sz="40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খাল-বিল</a:t>
              </a:r>
              <a:r>
                <a:rPr lang="en-US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ইত্যাদি</a:t>
              </a:r>
              <a:r>
                <a:rPr lang="en-US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পানির </a:t>
              </a:r>
              <a:r>
                <a:rPr lang="en-US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-------------উৎস ।</a:t>
              </a:r>
              <a:endPara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42554" y="3845323"/>
              <a:ext cx="96735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685800" lvl="0" indent="-685800">
                <a:buFont typeface="Wingdings" panose="05000000000000000000" pitchFamily="2" charset="2"/>
                <a:buChar char="v"/>
              </a:pPr>
              <a:r>
                <a:rPr lang="en-US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পানির </a:t>
              </a:r>
              <a:r>
                <a:rPr lang="en-US" sz="40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কল</a:t>
              </a:r>
              <a:r>
                <a:rPr lang="en-US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 নলকূপ পানির ------------------------- </a:t>
              </a:r>
              <a:r>
                <a:rPr lang="en-US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উৎস । </a:t>
              </a:r>
              <a:r>
                <a:rPr lang="en-US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7818" y="251752"/>
            <a:ext cx="3421129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15840"/>
            <a:ext cx="12192000" cy="15421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75018" y="2189577"/>
            <a:ext cx="108159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endParaRPr 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3093" y="3006211"/>
            <a:ext cx="187300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21928" y="3870223"/>
            <a:ext cx="355843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পানির</a:t>
            </a:r>
          </a:p>
        </p:txBody>
      </p:sp>
    </p:spTree>
    <p:extLst>
      <p:ext uri="{BB962C8B-B14F-4D97-AF65-F5344CB8AC3E}">
        <p14:creationId xmlns:p14="http://schemas.microsoft.com/office/powerpoint/2010/main" xmlns="" val="91828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2741" y="3319545"/>
            <a:ext cx="7500859" cy="646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0">
                <a:schemeClr val="bg1"/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571500" lvl="0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 উৎস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ভাগে ভাগ করা যায় 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7732" y="4390149"/>
            <a:ext cx="3703820" cy="646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0">
                <a:schemeClr val="bg1"/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r>
              <a:rPr lang="en-US" sz="36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 </a:t>
            </a:r>
            <a:endParaRPr lang="en-US" sz="36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74926" y="4370628"/>
            <a:ext cx="3533931" cy="646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0">
                <a:schemeClr val="bg1"/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2742" y="5410878"/>
            <a:ext cx="3718810" cy="646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0">
                <a:schemeClr val="bg1"/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bn-BD" sz="36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r>
              <a:rPr lang="en-US" sz="36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                     </a:t>
            </a:r>
            <a:endParaRPr lang="en-US" sz="36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4926" y="5361228"/>
            <a:ext cx="3533931" cy="646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0">
                <a:schemeClr val="bg1"/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6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0966" y="1794595"/>
            <a:ext cx="3703820" cy="769441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accent1">
                  <a:lumMod val="75000"/>
                </a:schemeClr>
              </a:gs>
              <a:gs pos="62000">
                <a:srgbClr val="00B050"/>
              </a:gs>
              <a:gs pos="43000">
                <a:srgbClr val="00B050"/>
              </a:gs>
              <a:gs pos="100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42213" y="1441713"/>
            <a:ext cx="4446067" cy="138499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0">
                <a:schemeClr val="bg1"/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bn-BD" sz="4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6046213"/>
            <a:ext cx="443865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অপশনগুলোতে ক্লিক কর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4926" y="4174704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310552"/>
            <a:ext cx="5045780" cy="707886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বোর্ডে এসে লেখ </a:t>
            </a:r>
            <a:endParaRPr lang="en-US" sz="4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7034" y="310552"/>
            <a:ext cx="2708565" cy="171922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0">
                <a:schemeClr val="bg1"/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353" y="569998"/>
            <a:ext cx="258766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7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7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</a:t>
            </a:r>
            <a:r>
              <a:rPr lang="bn-BD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864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9" grpId="0"/>
      <p:bldP spid="10" grpId="0"/>
      <p:bldP spid="11" grpId="0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1225" y="3268663"/>
            <a:ext cx="5864080" cy="646331"/>
          </a:xfrm>
          <a:prstGeom prst="rect">
            <a:avLst/>
          </a:prstGeom>
          <a:gradFill>
            <a:gsLst>
              <a:gs pos="8000">
                <a:srgbClr val="B2E7FA"/>
              </a:gs>
              <a:gs pos="0">
                <a:schemeClr val="bg1"/>
              </a:gs>
              <a:gs pos="95000">
                <a:srgbClr val="00B0F0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তৈরি</a:t>
            </a:r>
            <a:r>
              <a:rPr lang="en-US" sz="36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উৎস ?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267732" y="4390149"/>
            <a:ext cx="3703820" cy="584775"/>
          </a:xfrm>
          <a:prstGeom prst="rect">
            <a:avLst/>
          </a:prstGeom>
          <a:gradFill>
            <a:gsLst>
              <a:gs pos="69000">
                <a:srgbClr val="00B0F0"/>
              </a:gs>
              <a:gs pos="0">
                <a:schemeClr val="bg1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নলকূপ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6974926" y="4370628"/>
            <a:ext cx="3533931" cy="584775"/>
          </a:xfrm>
          <a:prstGeom prst="rect">
            <a:avLst/>
          </a:prstGeom>
          <a:gradFill>
            <a:gsLst>
              <a:gs pos="69000">
                <a:srgbClr val="00B0F0"/>
              </a:gs>
              <a:gs pos="0">
                <a:schemeClr val="bg1"/>
              </a:gs>
            </a:gsLst>
            <a:lin ang="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2252742" y="5410878"/>
            <a:ext cx="3718810" cy="584775"/>
          </a:xfrm>
          <a:prstGeom prst="rect">
            <a:avLst/>
          </a:prstGeom>
          <a:gradFill>
            <a:gsLst>
              <a:gs pos="69000">
                <a:srgbClr val="00B0F0"/>
              </a:gs>
              <a:gs pos="0">
                <a:schemeClr val="bg1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সাগর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6974926" y="5361228"/>
            <a:ext cx="3533931" cy="584775"/>
          </a:xfrm>
          <a:prstGeom prst="rect">
            <a:avLst/>
          </a:prstGeom>
          <a:gradFill>
            <a:gsLst>
              <a:gs pos="69000">
                <a:srgbClr val="00B0F0"/>
              </a:gs>
              <a:gs pos="0">
                <a:schemeClr val="bg1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বৃষ্টির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পানি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9642" y="1681398"/>
            <a:ext cx="3703820" cy="769441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accent1">
                  <a:lumMod val="75000"/>
                </a:schemeClr>
              </a:gs>
              <a:gs pos="62000">
                <a:srgbClr val="00B050"/>
              </a:gs>
              <a:gs pos="43000">
                <a:srgbClr val="00B050"/>
              </a:gs>
              <a:gs pos="100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8724" y="1385623"/>
            <a:ext cx="4446067" cy="1446550"/>
          </a:xfrm>
          <a:prstGeom prst="rect">
            <a:avLst/>
          </a:prstGeom>
          <a:gradFill>
            <a:gsLst>
              <a:gs pos="100000">
                <a:srgbClr val="00B0F0"/>
              </a:gs>
              <a:gs pos="7000">
                <a:schemeClr val="bg1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নলকূপ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2400" y="6231954"/>
            <a:ext cx="443865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অপশনগুলোতে ক্লিক কর 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599" y="4174704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5431" y="310552"/>
            <a:ext cx="5319749" cy="707886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বোর্ডে এসে লেখ</a:t>
            </a:r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BD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7034" y="310552"/>
            <a:ext cx="2708565" cy="1719223"/>
          </a:xfrm>
          <a:prstGeom prst="ellipse">
            <a:avLst/>
          </a:prstGeom>
          <a:gradFill>
            <a:gsLst>
              <a:gs pos="14000">
                <a:srgbClr val="8FDCF8"/>
              </a:gs>
              <a:gs pos="0">
                <a:schemeClr val="bg1"/>
              </a:gs>
              <a:gs pos="80000">
                <a:srgbClr val="00B0F0"/>
              </a:gs>
            </a:gsLst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353" y="569998"/>
            <a:ext cx="258766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7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7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</a:t>
            </a:r>
            <a:r>
              <a:rPr lang="bn-BD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826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8" grpId="0" animBg="1"/>
      <p:bldP spid="9" grpId="0"/>
      <p:bldP spid="10" grpId="0"/>
      <p:bldP spid="11" grpId="0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218" y="623454"/>
            <a:ext cx="33528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8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8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  </a:t>
            </a:r>
            <a:endParaRPr lang="en-US" sz="80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5965"/>
            <a:ext cx="12192000" cy="2092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26" y="262159"/>
            <a:ext cx="2244438" cy="23247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7126" y="2620927"/>
            <a:ext cx="9476509" cy="24622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lvl="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 ৫টি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নাম লেখ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lvl="0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পানির উৎস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ভাগ করা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কী কী 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346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015" y="542307"/>
            <a:ext cx="6129803" cy="5908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36473"/>
            <a:ext cx="12192000" cy="2521527"/>
          </a:xfrm>
          <a:prstGeom prst="rect">
            <a:avLst/>
          </a:prstGeom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9253" y="533180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5544" y="1458692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1653" y="4093798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0017" y="990380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9907" y="4093798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44507" y="2172997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 w="18000">
                <a:solidFill>
                  <a:srgbClr val="FF0000"/>
                </a:solidFill>
                <a:prstDash val="solid"/>
                <a:miter lim="800000"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0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94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2059" y="147177"/>
            <a:ext cx="3147015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altLang="en-US" sz="80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8000" b="1" dirty="0">
                <a:ln w="11430"/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5" name="Rectangle 4"/>
          <p:cNvSpPr/>
          <p:nvPr/>
        </p:nvSpPr>
        <p:spPr>
          <a:xfrm>
            <a:off x="6814889" y="1724955"/>
            <a:ext cx="5237018" cy="255454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3200" b="1" dirty="0">
                <a:ln w="11430"/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</a:t>
            </a:r>
            <a:r>
              <a:rPr lang="en-US" sz="3200" b="1" dirty="0" smtClean="0">
                <a:ln w="11430"/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 lvl="0" algn="ctr"/>
            <a:r>
              <a:rPr lang="en-US" sz="3200" b="1" dirty="0" smtClean="0">
                <a:ln w="11430"/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তৃতীয়</a:t>
            </a:r>
          </a:p>
          <a:p>
            <a:pPr algn="ctr"/>
            <a:r>
              <a:rPr lang="bn-BD" altLang="en-US" sz="3200" b="1" dirty="0" smtClean="0">
                <a:ln w="11430"/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3200" b="1" dirty="0">
                <a:ln w="11430"/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altLang="en-US" sz="3200" b="1" dirty="0" smtClean="0">
                <a:ln w="11430"/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3200" b="1" dirty="0">
                <a:ln w="11430"/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 (জীবনের জন্য পানি</a:t>
            </a:r>
            <a:r>
              <a:rPr lang="as-IN" altLang="en-US" sz="3200" b="1" dirty="0" smtClean="0">
                <a:ln w="11430"/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b="1" dirty="0" smtClean="0">
              <a:ln w="11430"/>
              <a:solidFill>
                <a:srgbClr val="FF33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as-IN" sz="3200" b="1" dirty="0">
                <a:ln w="11430"/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পাঠ- পানির উৎস</a:t>
            </a:r>
          </a:p>
          <a:p>
            <a:pPr lvl="0" algn="ctr"/>
            <a:r>
              <a:rPr lang="en-US" sz="3200" b="1" dirty="0" err="1" smtClean="0">
                <a:ln w="11430"/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 w="11430"/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>
                <a:ln w="11430"/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 মিনিট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94910"/>
            <a:ext cx="12192000" cy="25630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252" y="976321"/>
            <a:ext cx="2018038" cy="54203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989" y="1848065"/>
            <a:ext cx="4976263" cy="2308324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দীপিকা</a:t>
            </a:r>
            <a:r>
              <a:rPr lang="en-US" sz="3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endParaRPr lang="en-US" sz="3600" dirty="0" smtClean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36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r>
              <a:rPr lang="en-US" sz="36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মশান</a:t>
            </a:r>
            <a:r>
              <a:rPr lang="bn-BD" sz="3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</a:p>
          <a:p>
            <a:r>
              <a:rPr lang="en-US" sz="36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মিরপুর</a:t>
            </a:r>
            <a:r>
              <a:rPr lang="en-US" sz="3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3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233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Dilruba Khanom\Videos\Fall_Mushrooms_Transparent_PNG_Pic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4255" y="5156183"/>
            <a:ext cx="1228145" cy="170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Dilruba Khanom\Videos\Fall_Mushrooms_Transparent_PNG_Pictu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0728" y="5112327"/>
            <a:ext cx="1268138" cy="175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70984" y="986043"/>
            <a:ext cx="69381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cap="all" dirty="0">
                <a:ln w="9000" cmpd="sng">
                  <a:solidFill>
                    <a:schemeClr val="tx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 একটা ভিডিও দেখি । </a:t>
            </a:r>
            <a:endParaRPr lang="en-US" sz="6000" b="1" cap="all" dirty="0">
              <a:ln w="9000" cmpd="sng">
                <a:solidFill>
                  <a:schemeClr val="tx1"/>
                </a:solidFill>
                <a:prstDash val="solid"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7" descr="C:\Users\Dilruba Khanom\Videos\Fall_Mushrooms_Transparent_PNG_Pictur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0581"/>
            <a:ext cx="3006437" cy="41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24400"/>
            <a:ext cx="12192000" cy="2133601"/>
          </a:xfrm>
          <a:prstGeom prst="rect">
            <a:avLst/>
          </a:prstGeom>
        </p:spPr>
      </p:pic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208111"/>
              </p:ext>
            </p:extLst>
          </p:nvPr>
        </p:nvGraphicFramePr>
        <p:xfrm>
          <a:off x="4724400" y="2398799"/>
          <a:ext cx="2050473" cy="1730087"/>
        </p:xfrm>
        <a:graphic>
          <a:graphicData uri="http://schemas.openxmlformats.org/presentationml/2006/ole">
            <p:oleObj spid="_x0000_s4122" name="Packager Shell Object" showAsIcon="1" r:id="rId8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62341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5458233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7" descr="E:\FFOutput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1896" y="2749218"/>
            <a:ext cx="4294104" cy="262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FFOutput\Pictu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3" y="2791188"/>
            <a:ext cx="4044636" cy="258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s1.storage.2banh.vn/image/2014/02/du-xuan-den-binh-dinh-kham-pha-ve-hoang-so-tuyet-dep-tren-bien-hoai-hai-2260-1392106335-52f9db5f762f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3" y="24482"/>
            <a:ext cx="4044636" cy="260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1896" y="-25549"/>
            <a:ext cx="4305300" cy="265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59638" y="5788488"/>
            <a:ext cx="512993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s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নিবিড় ভাবে পর্যবেক্ষন কর</a:t>
            </a:r>
          </a:p>
        </p:txBody>
      </p:sp>
      <p:sp>
        <p:nvSpPr>
          <p:cNvPr id="9" name="Rectangle 8"/>
          <p:cNvSpPr/>
          <p:nvPr/>
        </p:nvSpPr>
        <p:spPr>
          <a:xfrm>
            <a:off x="2379277" y="5780131"/>
            <a:ext cx="7433445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আমরা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পড়ব</a:t>
            </a:r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545" y="803564"/>
            <a:ext cx="139930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ঝর্ণার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পানি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46327" y="895530"/>
            <a:ext cx="152399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সাগরের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পানি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46327" y="3461551"/>
            <a:ext cx="1524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নলকুপের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পানি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545" y="3877050"/>
            <a:ext cx="139930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কূয়ার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পানি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426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7912" y="2815414"/>
            <a:ext cx="5176173" cy="1446550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পানির উৎস</a:t>
            </a:r>
            <a:endParaRPr lang="en-US" sz="9600" b="1" cap="all" dirty="0">
              <a:ln w="9000" cmpd="sng">
                <a:solidFill>
                  <a:schemeClr val="tx1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3495" y="1911928"/>
            <a:ext cx="5998213" cy="369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88094" y="354752"/>
            <a:ext cx="5615812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8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8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8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পড়ব  </a:t>
            </a:r>
            <a:endParaRPr lang="en-US" sz="80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7" descr="C:\Users\Dilruba Khanom\Videos\Fall_Mushrooms_Transparent_PNG_Pictu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4255" y="5156183"/>
            <a:ext cx="1228145" cy="170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Dilruba Khanom\Videos\Fall_Mushrooms_Transparent_PNG_Pictur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0728" y="5112327"/>
            <a:ext cx="1268138" cy="175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Dilruba Khanom\Videos\Fall_Mushrooms_Transparent_PNG_Pictur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983" y="4724400"/>
            <a:ext cx="1503218" cy="208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24400"/>
            <a:ext cx="12192000" cy="21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251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86289" y="360211"/>
            <a:ext cx="3339745" cy="13234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 dirty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kern="0" dirty="0">
              <a:ln w="11430"/>
              <a:gradFill flip="none" rotWithShape="1">
                <a:gsLst>
                  <a:gs pos="16000">
                    <a:schemeClr val="accent6">
                      <a:lumMod val="50000"/>
                    </a:schemeClr>
                  </a:gs>
                  <a:gs pos="85000">
                    <a:srgbClr val="AC1525"/>
                  </a:gs>
                  <a:gs pos="99000">
                    <a:srgbClr val="FF0000"/>
                  </a:gs>
                  <a:gs pos="0">
                    <a:srgbClr val="FFFF00"/>
                  </a:gs>
                  <a:gs pos="42000">
                    <a:schemeClr val="accent5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198" y="146483"/>
            <a:ext cx="2351773" cy="173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88874"/>
            <a:ext cx="12192000" cy="23691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03563" y="3022800"/>
            <a:ext cx="10792691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3.1.1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 উৎসসমুহ  চিহ্নিত  করতে পারবে 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4184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100000">
              <a:srgbClr val="C5DAF8"/>
            </a:gs>
            <a:gs pos="22000">
              <a:srgbClr val="647080"/>
            </a:gs>
            <a:gs pos="5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036" y="5360122"/>
            <a:ext cx="591589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5360122"/>
            <a:ext cx="3810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4445" y="5402351"/>
            <a:ext cx="894311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উপরিভাগের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ভাগই</a:t>
            </a:r>
            <a:r>
              <a:rPr lang="en-US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পানি।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975901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985654" y="5407678"/>
            <a:ext cx="6220691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66800" y="294408"/>
            <a:ext cx="10058400" cy="4721997"/>
            <a:chOff x="1163782" y="294408"/>
            <a:chExt cx="10058400" cy="4721997"/>
          </a:xfrm>
        </p:grpSpPr>
        <p:grpSp>
          <p:nvGrpSpPr>
            <p:cNvPr id="18" name="Group 17"/>
            <p:cNvGrpSpPr/>
            <p:nvPr/>
          </p:nvGrpSpPr>
          <p:grpSpPr>
            <a:xfrm>
              <a:off x="1163782" y="294408"/>
              <a:ext cx="10058400" cy="4721997"/>
              <a:chOff x="1163782" y="294408"/>
              <a:chExt cx="10058400" cy="472199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harpenSoften amount="25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63782" y="294408"/>
                <a:ext cx="10058400" cy="4721997"/>
              </a:xfrm>
              <a:prstGeom prst="rect">
                <a:avLst/>
              </a:prstGeom>
            </p:spPr>
          </p:pic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5989" y="3609109"/>
                <a:ext cx="654194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5553" y="3532909"/>
                <a:ext cx="654194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5989" y="1350818"/>
                <a:ext cx="654194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716" y="1350818"/>
                <a:ext cx="654194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3903" y="3048000"/>
                <a:ext cx="654194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4425" y="1316181"/>
                <a:ext cx="654194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" r="5831" b="50000"/>
              <a:stretch/>
            </p:blipFill>
            <p:spPr bwMode="auto">
              <a:xfrm>
                <a:off x="8162004" y="407385"/>
                <a:ext cx="894810" cy="306893"/>
              </a:xfrm>
              <a:prstGeom prst="rect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5517138" y="4600768"/>
                <a:ext cx="1798062" cy="318655"/>
              </a:xfrm>
              <a:prstGeom prst="rect">
                <a:avLst/>
              </a:prstGeom>
              <a:solidFill>
                <a:srgbClr val="FFFFCC"/>
              </a:solidFill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064328" y="2735759"/>
              <a:ext cx="11707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endPara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15646" y="3452988"/>
              <a:ext cx="11707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endPara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67200" y="1423297"/>
              <a:ext cx="11707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endPara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63837" y="3609109"/>
              <a:ext cx="11707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endPara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506168" y="1885965"/>
              <a:ext cx="11707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endPara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31905" y="118149"/>
            <a:ext cx="1050238" cy="1355945"/>
            <a:chOff x="113544" y="125529"/>
            <a:chExt cx="1050238" cy="1355945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779" y="125529"/>
              <a:ext cx="929768" cy="649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113544" y="712033"/>
              <a:ext cx="105023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endPara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10105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890" y="30316"/>
            <a:ext cx="5978237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একটি দলগত কাজ করবো</a:t>
            </a:r>
            <a:endParaRPr lang="en-US" sz="4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890" y="1052945"/>
            <a:ext cx="784860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প্রশ্ন: পানি আমরা কোন কোন উৎস থেকে পাই ?</a:t>
            </a:r>
            <a:endParaRPr lang="en-US" sz="40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92085" y="2028170"/>
            <a:ext cx="7374083" cy="3419898"/>
            <a:chOff x="1648690" y="2024874"/>
            <a:chExt cx="9310256" cy="4045325"/>
          </a:xfrm>
        </p:grpSpPr>
        <p:grpSp>
          <p:nvGrpSpPr>
            <p:cNvPr id="10" name="Group 9"/>
            <p:cNvGrpSpPr/>
            <p:nvPr/>
          </p:nvGrpSpPr>
          <p:grpSpPr>
            <a:xfrm>
              <a:off x="1648690" y="2024874"/>
              <a:ext cx="9310256" cy="4045325"/>
              <a:chOff x="1745672" y="2530749"/>
              <a:chExt cx="8478388" cy="334271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745672" y="2530749"/>
                <a:ext cx="8478386" cy="76618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745672" y="3806260"/>
                <a:ext cx="8478386" cy="51680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745672" y="3296931"/>
                <a:ext cx="8478386" cy="50932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745672" y="4323063"/>
                <a:ext cx="8478388" cy="51680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745672" y="4839866"/>
                <a:ext cx="8478388" cy="51680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745672" y="5356667"/>
                <a:ext cx="8478388" cy="51680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322617" y="2028772"/>
              <a:ext cx="3732616" cy="10921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54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পানির</a:t>
              </a:r>
              <a:r>
                <a:rPr lang="en-US" sz="54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উৎস</a:t>
              </a:r>
              <a:endPara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16582"/>
            <a:ext cx="12192000" cy="23414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448800" y="64866"/>
            <a:ext cx="2743200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</a:p>
        </p:txBody>
      </p:sp>
    </p:spTree>
    <p:extLst>
      <p:ext uri="{BB962C8B-B14F-4D97-AF65-F5344CB8AC3E}">
        <p14:creationId xmlns:p14="http://schemas.microsoft.com/office/powerpoint/2010/main" xmlns="" val="1694087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1892" y="2729345"/>
            <a:ext cx="3878146" cy="26313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7" descr="http://images.idiva.com/media/content/2015/Jun/6_resize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744" y="59767"/>
            <a:ext cx="3424963" cy="23982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E:\FFOutput\4841475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398" y="59767"/>
            <a:ext cx="3627708" cy="23982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FFOutput\Shangu-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1892" y="99445"/>
            <a:ext cx="3878146" cy="23589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FFOutput\Chalan_Beel_Natore_Bangladesh_(7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743" y="2729345"/>
            <a:ext cx="3424964" cy="26313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E:\FFOutput\Picture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397" y="2729345"/>
            <a:ext cx="3672126" cy="263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0" y="5360673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78604" y="5565899"/>
            <a:ext cx="650572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5480" y="5535771"/>
            <a:ext cx="505361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উৎস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8037" y="5360673"/>
            <a:ext cx="8182123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 উৎসগুলোকে </a:t>
            </a:r>
            <a:r>
              <a:rPr lang="bn-IN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ভাগে ভাগ করা যায়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bn-IN" sz="4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উৎস 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IN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উৎস</a:t>
            </a:r>
            <a:endParaRPr lang="en-US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7503" y="5699227"/>
            <a:ext cx="912486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 এই উৎস গুলোকে কয় ভাগে ভাগ করা যায় ?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733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4" grpId="0"/>
      <p:bldP spid="14" grpId="1"/>
    </p:bldLst>
  </p:timing>
</p:sld>
</file>

<file path=ppt/theme/theme1.xml><?xml version="1.0" encoding="utf-8"?>
<a:theme xmlns:a="http://schemas.openxmlformats.org/drawingml/2006/main" name="TS103431377(1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TS103431377(1)</Template>
  <TotalTime>0</TotalTime>
  <Words>421</Words>
  <Application>Microsoft Office PowerPoint</Application>
  <PresentationFormat>Custom</PresentationFormat>
  <Paragraphs>102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TS103431377(1)</vt:lpstr>
      <vt:lpstr>6_Office Theme</vt:lpstr>
      <vt:lpstr>7_Office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2014-04-16T04:04:54Z</dcterms:created>
  <dcterms:modified xsi:type="dcterms:W3CDTF">2020-03-02T14:58:34Z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