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8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9" r:id="rId3"/>
    <p:sldMasterId id="2147483748" r:id="rId4"/>
    <p:sldMasterId id="2147483772" r:id="rId5"/>
    <p:sldMasterId id="2147483789" r:id="rId6"/>
    <p:sldMasterId id="2147483804" r:id="rId7"/>
    <p:sldMasterId id="2147483819" r:id="rId8"/>
    <p:sldMasterId id="2147483834" r:id="rId9"/>
  </p:sldMasterIdLst>
  <p:notesMasterIdLst>
    <p:notesMasterId r:id="rId43"/>
  </p:notesMasterIdLst>
  <p:sldIdLst>
    <p:sldId id="296" r:id="rId10"/>
    <p:sldId id="298" r:id="rId11"/>
    <p:sldId id="297" r:id="rId12"/>
    <p:sldId id="300" r:id="rId13"/>
    <p:sldId id="311" r:id="rId14"/>
    <p:sldId id="312" r:id="rId15"/>
    <p:sldId id="313" r:id="rId16"/>
    <p:sldId id="314" r:id="rId17"/>
    <p:sldId id="288" r:id="rId18"/>
    <p:sldId id="278" r:id="rId19"/>
    <p:sldId id="315" r:id="rId20"/>
    <p:sldId id="280" r:id="rId21"/>
    <p:sldId id="282" r:id="rId22"/>
    <p:sldId id="283" r:id="rId23"/>
    <p:sldId id="284" r:id="rId24"/>
    <p:sldId id="285" r:id="rId25"/>
    <p:sldId id="286" r:id="rId26"/>
    <p:sldId id="287" r:id="rId27"/>
    <p:sldId id="291" r:id="rId28"/>
    <p:sldId id="292" r:id="rId29"/>
    <p:sldId id="293" r:id="rId30"/>
    <p:sldId id="294" r:id="rId31"/>
    <p:sldId id="301" r:id="rId32"/>
    <p:sldId id="302" r:id="rId33"/>
    <p:sldId id="303" r:id="rId34"/>
    <p:sldId id="304" r:id="rId35"/>
    <p:sldId id="305" r:id="rId36"/>
    <p:sldId id="306" r:id="rId37"/>
    <p:sldId id="276" r:id="rId38"/>
    <p:sldId id="277" r:id="rId39"/>
    <p:sldId id="307" r:id="rId40"/>
    <p:sldId id="308" r:id="rId41"/>
    <p:sldId id="31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D7B9F-9E78-487C-ABDF-7C020C104BFC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A073E-DCA7-4121-96C1-C14A4A1D0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58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A073E-DCA7-4121-96C1-C14A4A1D0DD3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17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কোবটির</a:t>
            </a:r>
            <a:r>
              <a:rPr lang="bn-IN" baseline="0" dirty="0" smtClean="0"/>
              <a:t> গলনাংক বেশি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A073E-DCA7-4121-96C1-C14A4A1D0DD3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715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A073E-DCA7-4121-96C1-C14A4A1D0DD3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397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A073E-DCA7-4121-96C1-C14A4A1D0DD3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343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A073E-DCA7-4121-96C1-C14A4A1D0DD3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11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A073E-DCA7-4121-96C1-C14A4A1D0DD3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1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A073E-DCA7-4121-96C1-C14A4A1D0DD3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254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A073E-DCA7-4121-96C1-C14A4A1D0DD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24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A073E-DCA7-4121-96C1-C14A4A1D0DD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61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D20D-BCE5-493E-93F2-91D5784B5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BB4E-4F64-4B57-A342-157E5293E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115800"/>
      </p:ext>
    </p:extLst>
  </p:cSld>
  <p:clrMapOvr>
    <a:masterClrMapping/>
  </p:clrMapOvr>
  <p:transition spd="slow">
    <p:push dir="u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D20D-BCE5-493E-93F2-91D5784B5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BB4E-4F64-4B57-A342-157E5293E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36566"/>
      </p:ext>
    </p:extLst>
  </p:cSld>
  <p:clrMapOvr>
    <a:masterClrMapping/>
  </p:clrMapOvr>
  <p:transition spd="slow">
    <p:push dir="u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D20D-BCE5-493E-93F2-91D5784B5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BB4E-4F64-4B57-A342-157E5293E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53473"/>
      </p:ext>
    </p:extLst>
  </p:cSld>
  <p:clrMapOvr>
    <a:masterClrMapping/>
  </p:clrMapOvr>
  <p:transition spd="slow">
    <p:push dir="u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D20D-BCE5-493E-93F2-91D5784B5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BB4E-4F64-4B57-A342-157E5293E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274382"/>
      </p:ext>
    </p:extLst>
  </p:cSld>
  <p:clrMapOvr>
    <a:masterClrMapping/>
  </p:clrMapOvr>
  <p:transition spd="slow">
    <p:push dir="u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D20D-BCE5-493E-93F2-91D5784B5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BB4E-4F64-4B57-A342-157E5293E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3816"/>
      </p:ext>
    </p:extLst>
  </p:cSld>
  <p:clrMapOvr>
    <a:masterClrMapping/>
  </p:clrMapOvr>
  <p:transition spd="slow">
    <p:push dir="u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D20D-BCE5-493E-93F2-91D5784B5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BB4E-4F64-4B57-A342-157E5293E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258050"/>
      </p:ext>
    </p:extLst>
  </p:cSld>
  <p:clrMapOvr>
    <a:masterClrMapping/>
  </p:clrMapOvr>
  <p:transition spd="slow">
    <p:push dir="u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D20D-BCE5-493E-93F2-91D5784B5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BB4E-4F64-4B57-A342-157E5293E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043036"/>
      </p:ext>
    </p:extLst>
  </p:cSld>
  <p:clrMapOvr>
    <a:masterClrMapping/>
  </p:clrMapOvr>
  <p:transition spd="slow">
    <p:push dir="u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D20D-BCE5-493E-93F2-91D5784B5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BB4E-4F64-4B57-A342-157E5293E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596997"/>
      </p:ext>
    </p:extLst>
  </p:cSld>
  <p:clrMapOvr>
    <a:masterClrMapping/>
  </p:clrMapOvr>
  <p:transition spd="slow">
    <p:push dir="u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D20D-BCE5-493E-93F2-91D5784B5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BB4E-4F64-4B57-A342-157E5293E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482387"/>
      </p:ext>
    </p:extLst>
  </p:cSld>
  <p:clrMapOvr>
    <a:masterClrMapping/>
  </p:clrMapOvr>
  <p:transition spd="slow">
    <p:push dir="u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D20D-BCE5-493E-93F2-91D5784B5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BB4E-4F64-4B57-A342-157E5293E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37109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D20D-BCE5-493E-93F2-91D5784B5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BB4E-4F64-4B57-A342-157E5293E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296326"/>
      </p:ext>
    </p:extLst>
  </p:cSld>
  <p:clrMapOvr>
    <a:masterClrMapping/>
  </p:clrMapOvr>
  <p:transition spd="slow">
    <p:push dir="u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A9B33-11A3-422B-A878-FF3A5DF24F2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85400"/>
      </p:ext>
    </p:extLst>
  </p:cSld>
  <p:clrMapOvr>
    <a:masterClrMapping/>
  </p:clrMapOvr>
  <p:transition spd="slow">
    <p:push dir="u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6B727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6B727"/>
              </a:solidFill>
            </a:endParaRPr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5D512-BF89-4D72-AB3D-538EE54935BD}" type="slidenum">
              <a:rPr lang="en-US">
                <a:solidFill>
                  <a:srgbClr val="A6B72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637177"/>
      </p:ext>
    </p:extLst>
  </p:cSld>
  <p:clrMapOvr>
    <a:masterClrMapping/>
  </p:clrMapOvr>
  <p:transition spd="slow">
    <p:push dir="u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02C2E-0062-4388-A885-BDC21BE29E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807569"/>
      </p:ext>
    </p:extLst>
  </p:cSld>
  <p:clrMapOvr>
    <a:masterClrMapping/>
  </p:clrMapOvr>
  <p:transition spd="slow">
    <p:push dir="u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D20D-BCE5-493E-93F2-91D5784B5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BB4E-4F64-4B57-A342-157E5293E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14431"/>
      </p:ext>
    </p:extLst>
  </p:cSld>
  <p:clrMapOvr>
    <a:masterClrMapping/>
  </p:clrMapOvr>
  <p:transition spd="slow">
    <p:push dir="u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D20D-BCE5-493E-93F2-91D5784B5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BB4E-4F64-4B57-A342-157E5293E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294492"/>
      </p:ext>
    </p:extLst>
  </p:cSld>
  <p:clrMapOvr>
    <a:masterClrMapping/>
  </p:clrMapOvr>
  <p:transition spd="slow">
    <p:push dir="u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D20D-BCE5-493E-93F2-91D5784B5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BB4E-4F64-4B57-A342-157E5293E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833087"/>
      </p:ext>
    </p:extLst>
  </p:cSld>
  <p:clrMapOvr>
    <a:masterClrMapping/>
  </p:clrMapOvr>
  <p:transition spd="slow">
    <p:push dir="u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D20D-BCE5-493E-93F2-91D5784B5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BB4E-4F64-4B57-A342-157E5293E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122506"/>
      </p:ext>
    </p:extLst>
  </p:cSld>
  <p:clrMapOvr>
    <a:masterClrMapping/>
  </p:clrMapOvr>
  <p:transition spd="slow">
    <p:push dir="u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D20D-BCE5-493E-93F2-91D5784B5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BB4E-4F64-4B57-A342-157E5293E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930958"/>
      </p:ext>
    </p:extLst>
  </p:cSld>
  <p:clrMapOvr>
    <a:masterClrMapping/>
  </p:clrMapOvr>
  <p:transition spd="slow">
    <p:push dir="u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D20D-BCE5-493E-93F2-91D5784B5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BB4E-4F64-4B57-A342-157E5293E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36930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285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D20D-BCE5-493E-93F2-91D5784B5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BB4E-4F64-4B57-A342-157E5293E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59647"/>
      </p:ext>
    </p:extLst>
  </p:cSld>
  <p:clrMapOvr>
    <a:masterClrMapping/>
  </p:clrMapOvr>
  <p:transition spd="slow">
    <p:push dir="u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D20D-BCE5-493E-93F2-91D5784B5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BB4E-4F64-4B57-A342-157E5293E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774776"/>
      </p:ext>
    </p:extLst>
  </p:cSld>
  <p:clrMapOvr>
    <a:masterClrMapping/>
  </p:clrMapOvr>
  <p:transition spd="slow">
    <p:push dir="u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D20D-BCE5-493E-93F2-91D5784B5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BB4E-4F64-4B57-A342-157E5293E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314128"/>
      </p:ext>
    </p:extLst>
  </p:cSld>
  <p:clrMapOvr>
    <a:masterClrMapping/>
  </p:clrMapOvr>
  <p:transition spd="slow">
    <p:push dir="u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D20D-BCE5-493E-93F2-91D5784B5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BB4E-4F64-4B57-A342-157E5293E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82603"/>
      </p:ext>
    </p:extLst>
  </p:cSld>
  <p:clrMapOvr>
    <a:masterClrMapping/>
  </p:clrMapOvr>
  <p:transition spd="slow">
    <p:push dir="u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D20D-BCE5-493E-93F2-91D5784B5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BB4E-4F64-4B57-A342-157E5293E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437309"/>
      </p:ext>
    </p:extLst>
  </p:cSld>
  <p:clrMapOvr>
    <a:masterClrMapping/>
  </p:clrMapOvr>
  <p:transition spd="slow">
    <p:push dir="u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A9B33-11A3-422B-A878-FF3A5DF24F2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788799"/>
      </p:ext>
    </p:extLst>
  </p:cSld>
  <p:clrMapOvr>
    <a:masterClrMapping/>
  </p:clrMapOvr>
  <p:transition spd="slow">
    <p:push dir="u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6B727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6B727"/>
              </a:solidFill>
            </a:endParaRPr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5D512-BF89-4D72-AB3D-538EE54935BD}" type="slidenum">
              <a:rPr lang="en-US">
                <a:solidFill>
                  <a:srgbClr val="A6B72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974195"/>
      </p:ext>
    </p:extLst>
  </p:cSld>
  <p:clrMapOvr>
    <a:masterClrMapping/>
  </p:clrMapOvr>
  <p:transition spd="slow">
    <p:push dir="u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02C2E-0062-4388-A885-BDC21BE29E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717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87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58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19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76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93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61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15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6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0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24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4035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154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6056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40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813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734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80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376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306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26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883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676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995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42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316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346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6915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14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13597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16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379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811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8CC9-D250-4420-8913-B8670F2B4C56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17A1-C62A-464D-A153-A3260FBB098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2277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8CC9-D250-4420-8913-B8670F2B4C56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17A1-C62A-464D-A153-A3260FBB098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603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8CC9-D250-4420-8913-B8670F2B4C56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17A1-C62A-464D-A153-A3260FBB098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1244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8CC9-D250-4420-8913-B8670F2B4C56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17A1-C62A-464D-A153-A3260FBB098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379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8CC9-D250-4420-8913-B8670F2B4C56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17A1-C62A-464D-A153-A3260FBB098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8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8CC9-D250-4420-8913-B8670F2B4C56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17A1-C62A-464D-A153-A3260FBB098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405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8CC9-D250-4420-8913-B8670F2B4C56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17A1-C62A-464D-A153-A3260FBB098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978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8CC9-D250-4420-8913-B8670F2B4C56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17A1-C62A-464D-A153-A3260FBB098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5386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8CC9-D250-4420-8913-B8670F2B4C56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17A1-C62A-464D-A153-A3260FBB098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817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8CC9-D250-4420-8913-B8670F2B4C56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17A1-C62A-464D-A153-A3260FBB098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1885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8CC9-D250-4420-8913-B8670F2B4C56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17A1-C62A-464D-A153-A3260FBB098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315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363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806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362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3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956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128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663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382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806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799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77347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572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92462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08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986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814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D20D-BCE5-493E-93F2-91D5784B5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BB4E-4F64-4B57-A342-157E5293E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047251"/>
      </p:ext>
    </p:extLst>
  </p:cSld>
  <p:clrMapOvr>
    <a:masterClrMapping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D20D-BCE5-493E-93F2-91D5784B5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BB4E-4F64-4B57-A342-157E5293E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15738"/>
      </p:ext>
    </p:extLst>
  </p:cSld>
  <p:clrMapOvr>
    <a:masterClrMapping/>
  </p:clrMapOvr>
  <p:transition spd="slow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D20D-BCE5-493E-93F2-91D5784B5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BB4E-4F64-4B57-A342-157E5293E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93491"/>
      </p:ext>
    </p:extLst>
  </p:cSld>
  <p:clrMapOvr>
    <a:masterClrMapping/>
  </p:clrMapOvr>
  <p:transition spd="slow">
    <p:push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D20D-BCE5-493E-93F2-91D5784B5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BB4E-4F64-4B57-A342-157E5293E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623350"/>
      </p:ext>
    </p:extLst>
  </p:cSld>
  <p:clrMapOvr>
    <a:masterClrMapping/>
  </p:clrMapOvr>
  <p:transition spd="slow">
    <p:push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D20D-BCE5-493E-93F2-91D5784B5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BB4E-4F64-4B57-A342-157E5293E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53764"/>
      </p:ext>
    </p:extLst>
  </p:cSld>
  <p:clrMapOvr>
    <a:masterClrMapping/>
  </p:clrMapOvr>
  <p:transition spd="slow">
    <p:push dir="u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D20D-BCE5-493E-93F2-91D5784B5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BB4E-4F64-4B57-A342-157E5293E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680622"/>
      </p:ext>
    </p:extLst>
  </p:cSld>
  <p:clrMapOvr>
    <a:masterClrMapping/>
  </p:clrMapOvr>
  <p:transition spd="slow">
    <p:push dir="u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D20D-BCE5-493E-93F2-91D5784B5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BB4E-4F64-4B57-A342-157E5293E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9878"/>
      </p:ext>
    </p:extLst>
  </p:cSld>
  <p:clrMapOvr>
    <a:masterClrMapping/>
  </p:clrMapOvr>
  <p:transition spd="slow">
    <p:push dir="u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D20D-BCE5-493E-93F2-91D5784B5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BB4E-4F64-4B57-A342-157E5293E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2978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D20D-BCE5-493E-93F2-91D5784B5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BB4E-4F64-4B57-A342-157E5293E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37940"/>
      </p:ext>
    </p:extLst>
  </p:cSld>
  <p:clrMapOvr>
    <a:masterClrMapping/>
  </p:clrMapOvr>
  <p:transition spd="slow">
    <p:push dir="u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D20D-BCE5-493E-93F2-91D5784B5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BB4E-4F64-4B57-A342-157E5293E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38606"/>
      </p:ext>
    </p:extLst>
  </p:cSld>
  <p:clrMapOvr>
    <a:masterClrMapping/>
  </p:clrMapOvr>
  <p:transition spd="slow">
    <p:push dir="u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D20D-BCE5-493E-93F2-91D5784B5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BB4E-4F64-4B57-A342-157E5293E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66860"/>
      </p:ext>
    </p:extLst>
  </p:cSld>
  <p:clrMapOvr>
    <a:masterClrMapping/>
  </p:clrMapOvr>
  <p:transition spd="slow">
    <p:push dir="u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A9B33-11A3-422B-A878-FF3A5DF24F2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99383"/>
      </p:ext>
    </p:extLst>
  </p:cSld>
  <p:clrMapOvr>
    <a:masterClrMapping/>
  </p:clrMapOvr>
  <p:transition spd="slow">
    <p:push dir="u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6B727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6B727"/>
              </a:solidFill>
            </a:endParaRPr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5D512-BF89-4D72-AB3D-538EE54935BD}" type="slidenum">
              <a:rPr lang="en-US">
                <a:solidFill>
                  <a:srgbClr val="A6B72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69858"/>
      </p:ext>
    </p:extLst>
  </p:cSld>
  <p:clrMapOvr>
    <a:masterClrMapping/>
  </p:clrMapOvr>
  <p:transition spd="slow">
    <p:push dir="u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02C2E-0062-4388-A885-BDC21BE29E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173762"/>
      </p:ext>
    </p:extLst>
  </p:cSld>
  <p:clrMapOvr>
    <a:masterClrMapping/>
  </p:clrMapOvr>
  <p:transition spd="slow">
    <p:push dir="u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D20D-BCE5-493E-93F2-91D5784B5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BB4E-4F64-4B57-A342-157E5293E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73154"/>
      </p:ext>
    </p:extLst>
  </p:cSld>
  <p:clrMapOvr>
    <a:masterClrMapping/>
  </p:clrMapOvr>
  <p:transition spd="slow">
    <p:push dir="u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D20D-BCE5-493E-93F2-91D5784B5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BB4E-4F64-4B57-A342-157E5293E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54804"/>
      </p:ext>
    </p:extLst>
  </p:cSld>
  <p:clrMapOvr>
    <a:masterClrMapping/>
  </p:clrMapOvr>
  <p:transition spd="slow">
    <p:push dir="u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D20D-BCE5-493E-93F2-91D5784B5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BB4E-4F64-4B57-A342-157E5293E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21023"/>
      </p:ext>
    </p:extLst>
  </p:cSld>
  <p:clrMapOvr>
    <a:masterClrMapping/>
  </p:clrMapOvr>
  <p:transition spd="slow">
    <p:push dir="u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D20D-BCE5-493E-93F2-91D5784B5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BB4E-4F64-4B57-A342-157E5293E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21625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D20D-BCE5-493E-93F2-91D5784B5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BB4E-4F64-4B57-A342-157E5293E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30743"/>
      </p:ext>
    </p:extLst>
  </p:cSld>
  <p:clrMapOvr>
    <a:masterClrMapping/>
  </p:clrMapOvr>
  <p:transition spd="slow">
    <p:push dir="u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D20D-BCE5-493E-93F2-91D5784B5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BB4E-4F64-4B57-A342-157E5293E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350894"/>
      </p:ext>
    </p:extLst>
  </p:cSld>
  <p:clrMapOvr>
    <a:masterClrMapping/>
  </p:clrMapOvr>
  <p:transition spd="slow">
    <p:push dir="u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D20D-BCE5-493E-93F2-91D5784B5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BB4E-4F64-4B57-A342-157E5293E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62040"/>
      </p:ext>
    </p:extLst>
  </p:cSld>
  <p:clrMapOvr>
    <a:masterClrMapping/>
  </p:clrMapOvr>
  <p:transition spd="slow">
    <p:push dir="u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D20D-BCE5-493E-93F2-91D5784B5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BB4E-4F64-4B57-A342-157E5293E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033171"/>
      </p:ext>
    </p:extLst>
  </p:cSld>
  <p:clrMapOvr>
    <a:masterClrMapping/>
  </p:clrMapOvr>
  <p:transition spd="slow">
    <p:push dir="u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D20D-BCE5-493E-93F2-91D5784B5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BB4E-4F64-4B57-A342-157E5293E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06773"/>
      </p:ext>
    </p:extLst>
  </p:cSld>
  <p:clrMapOvr>
    <a:masterClrMapping/>
  </p:clrMapOvr>
  <p:transition spd="slow">
    <p:push dir="u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D20D-BCE5-493E-93F2-91D5784B5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BB4E-4F64-4B57-A342-157E5293E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05448"/>
      </p:ext>
    </p:extLst>
  </p:cSld>
  <p:clrMapOvr>
    <a:masterClrMapping/>
  </p:clrMapOvr>
  <p:transition spd="slow">
    <p:push dir="u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D20D-BCE5-493E-93F2-91D5784B5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BB4E-4F64-4B57-A342-157E5293E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89902"/>
      </p:ext>
    </p:extLst>
  </p:cSld>
  <p:clrMapOvr>
    <a:masterClrMapping/>
  </p:clrMapOvr>
  <p:transition spd="slow">
    <p:push dir="u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A9B33-11A3-422B-A878-FF3A5DF24F2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07352"/>
      </p:ext>
    </p:extLst>
  </p:cSld>
  <p:clrMapOvr>
    <a:masterClrMapping/>
  </p:clrMapOvr>
  <p:transition spd="slow">
    <p:push dir="u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6B727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6B727"/>
              </a:solidFill>
            </a:endParaRPr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5D512-BF89-4D72-AB3D-538EE54935BD}" type="slidenum">
              <a:rPr lang="en-US">
                <a:solidFill>
                  <a:srgbClr val="A6B72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851795"/>
      </p:ext>
    </p:extLst>
  </p:cSld>
  <p:clrMapOvr>
    <a:masterClrMapping/>
  </p:clrMapOvr>
  <p:transition spd="slow">
    <p:push dir="u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02C2E-0062-4388-A885-BDC21BE29E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96376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342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8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08CC9-D250-4420-8913-B8670F2B4C56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27/02/2020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017A1-C62A-464D-A153-A3260FBB098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4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6D20D-BCE5-493E-93F2-91D5784B5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8BB4E-4F64-4B57-A342-157E5293E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27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</p:sldLayoutIdLst>
  <p:transition spd="slow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6D20D-BCE5-493E-93F2-91D5784B5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8BB4E-4F64-4B57-A342-157E5293E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81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</p:sldLayoutIdLst>
  <p:transition spd="slow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6D20D-BCE5-493E-93F2-91D5784B5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8BB4E-4F64-4B57-A342-157E5293E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67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</p:sldLayoutIdLst>
  <p:transition spd="slow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6D20D-BCE5-493E-93F2-91D5784B5A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8BB4E-4F64-4B57-A342-157E5293E8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84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</p:sldLayoutIdLst>
  <p:transition spd="slow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7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পরম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করুনাময়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অসীম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দয়ালু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আল্লাহর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নাম</a:t>
            </a:r>
            <a:r>
              <a:rPr lang="en-US" dirty="0" smtClean="0">
                <a:solidFill>
                  <a:srgbClr val="FFC000"/>
                </a:solidFill>
              </a:rPr>
              <a:t>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solidFill>
                  <a:srgbClr val="00B0F0"/>
                </a:solidFill>
              </a:rPr>
              <a:t>স্বরণ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করিয়া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আমি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শুরু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করিলাম</a:t>
            </a:r>
            <a:r>
              <a:rPr lang="en-US" dirty="0" smtClean="0">
                <a:solidFill>
                  <a:srgbClr val="00B050"/>
                </a:solidFill>
              </a:rPr>
              <a:t>।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8382000" cy="4876800"/>
          </a:xfrm>
        </p:spPr>
      </p:pic>
    </p:spTree>
    <p:extLst>
      <p:ext uri="{BB962C8B-B14F-4D97-AF65-F5344CB8AC3E}">
        <p14:creationId xmlns:p14="http://schemas.microsoft.com/office/powerpoint/2010/main" val="3962685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05800" cy="48895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H- bond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120106"/>
            <a:ext cx="7467600" cy="4052094"/>
          </a:xfrm>
        </p:spPr>
      </p:pic>
    </p:spTree>
    <p:extLst>
      <p:ext uri="{BB962C8B-B14F-4D97-AF65-F5344CB8AC3E}">
        <p14:creationId xmlns:p14="http://schemas.microsoft.com/office/powerpoint/2010/main" val="332221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002060"/>
                </a:solidFill>
              </a:rPr>
              <a:t>H-</a:t>
            </a:r>
            <a:r>
              <a:rPr lang="bn-IN" sz="6600" dirty="0">
                <a:solidFill>
                  <a:srgbClr val="002060"/>
                </a:solidFill>
              </a:rPr>
              <a:t> </a:t>
            </a:r>
            <a:r>
              <a:rPr lang="bn-IN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solidFill>
                  <a:srgbClr val="0070C0"/>
                </a:solidFill>
              </a:rPr>
              <a:t>আন্তর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আনবিক</a:t>
            </a:r>
            <a:r>
              <a:rPr lang="en-US" sz="3200" dirty="0">
                <a:solidFill>
                  <a:srgbClr val="0070C0"/>
                </a:solidFill>
              </a:rPr>
              <a:t> H- bond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</a:t>
            </a:r>
            <a:r>
              <a:rPr lang="bn-IN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স্যালিসাইলিক এসিড/</a:t>
            </a:r>
          </a:p>
          <a:p>
            <a:pPr marL="0" indent="0">
              <a:buNone/>
            </a:pPr>
            <a:r>
              <a:rPr lang="bn-IN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অর্থো হাইড্রোক্সি বেনজোয়িক এসিড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অর্থো ক্লোরো ফেনল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অর্থো </a:t>
            </a:r>
            <a:r>
              <a:rPr lang="bn-IN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নাইট্রো ফেনল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স্যালিসালডিহাইড /</a:t>
            </a:r>
            <a:endParaRPr lang="bn-IN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অর্থো হাইড্রোক্সি </a:t>
            </a:r>
            <a:r>
              <a:rPr lang="bn-IN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বেনজালডিহাইড</a:t>
            </a:r>
            <a:endParaRPr lang="bn-IN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bn-IN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bn-IN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bn-IN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solidFill>
                  <a:srgbClr val="00B050"/>
                </a:solidFill>
              </a:rPr>
              <a:t>আন্ত</a:t>
            </a:r>
            <a:r>
              <a:rPr lang="en-US" sz="3200" dirty="0">
                <a:solidFill>
                  <a:srgbClr val="00B050"/>
                </a:solidFill>
              </a:rPr>
              <a:t>: </a:t>
            </a:r>
            <a:r>
              <a:rPr lang="en-US" sz="3200" dirty="0" err="1">
                <a:solidFill>
                  <a:srgbClr val="00B050"/>
                </a:solidFill>
              </a:rPr>
              <a:t>আনবিক</a:t>
            </a:r>
            <a:r>
              <a:rPr lang="en-US" sz="3200" dirty="0">
                <a:solidFill>
                  <a:srgbClr val="00B050"/>
                </a:solidFill>
              </a:rPr>
              <a:t> H- bond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</a:t>
            </a:r>
            <a:r>
              <a:rPr lang="bn-IN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ণঃ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dirty="0" err="1" smtClean="0">
                <a:solidFill>
                  <a:srgbClr val="0070C0"/>
                </a:solidFill>
              </a:rPr>
              <a:t>HF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r>
              <a:rPr lang="en-US" baseline="-25000" dirty="0" smtClean="0">
                <a:solidFill>
                  <a:srgbClr val="0070C0"/>
                </a:solidFill>
              </a:rPr>
              <a:t>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(</a:t>
            </a:r>
            <a:r>
              <a:rPr lang="en-US" dirty="0" smtClean="0">
                <a:solidFill>
                  <a:srgbClr val="00B050"/>
                </a:solidFill>
              </a:rPr>
              <a:t>H</a:t>
            </a:r>
            <a:r>
              <a:rPr lang="en-US" baseline="-25000" dirty="0" smtClean="0">
                <a:solidFill>
                  <a:srgbClr val="00B050"/>
                </a:solidFill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O)</a:t>
            </a:r>
            <a:r>
              <a:rPr lang="en-US" baseline="-25000" dirty="0" smtClean="0">
                <a:solidFill>
                  <a:srgbClr val="00B050"/>
                </a:solidFill>
              </a:rPr>
              <a:t>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(</a:t>
            </a:r>
            <a:r>
              <a:rPr lang="en-US" dirty="0" err="1" smtClean="0">
                <a:solidFill>
                  <a:srgbClr val="7030A0"/>
                </a:solidFill>
              </a:rPr>
              <a:t>NH</a:t>
            </a:r>
            <a:r>
              <a:rPr lang="en-US" baseline="-25000" dirty="0" err="1" smtClean="0">
                <a:solidFill>
                  <a:srgbClr val="7030A0"/>
                </a:solidFill>
              </a:rPr>
              <a:t>3</a:t>
            </a:r>
            <a:r>
              <a:rPr lang="en-US" dirty="0" smtClean="0">
                <a:solidFill>
                  <a:srgbClr val="7030A0"/>
                </a:solidFill>
              </a:rPr>
              <a:t>)</a:t>
            </a:r>
            <a:r>
              <a:rPr lang="en-US" baseline="-25000" dirty="0" smtClean="0">
                <a:solidFill>
                  <a:srgbClr val="7030A0"/>
                </a:solidFill>
              </a:rPr>
              <a:t>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(</a:t>
            </a:r>
            <a:r>
              <a:rPr lang="en-US" dirty="0" err="1" smtClean="0">
                <a:solidFill>
                  <a:srgbClr val="C00000"/>
                </a:solidFill>
              </a:rPr>
              <a:t>ROH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baseline="-25000" dirty="0" smtClean="0">
                <a:solidFill>
                  <a:srgbClr val="C00000"/>
                </a:solidFill>
              </a:rPr>
              <a:t>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(</a:t>
            </a:r>
            <a:r>
              <a:rPr lang="en-US" dirty="0" err="1" smtClean="0"/>
              <a:t>CH</a:t>
            </a:r>
            <a:r>
              <a:rPr lang="en-US" baseline="-25000" dirty="0" err="1" smtClean="0"/>
              <a:t>3</a:t>
            </a:r>
            <a:r>
              <a:rPr lang="en-US" dirty="0" err="1" smtClean="0"/>
              <a:t>COOH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89645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162800" cy="4572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H- bond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76400"/>
            <a:ext cx="7924800" cy="4419600"/>
          </a:xfrm>
        </p:spPr>
      </p:pic>
    </p:spTree>
    <p:extLst>
      <p:ext uri="{BB962C8B-B14F-4D97-AF65-F5344CB8AC3E}">
        <p14:creationId xmlns:p14="http://schemas.microsoft.com/office/powerpoint/2010/main" val="61214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7200" cy="48895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H- bond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200"/>
            <a:ext cx="8077200" cy="4648200"/>
          </a:xfrm>
        </p:spPr>
      </p:pic>
    </p:spTree>
    <p:extLst>
      <p:ext uri="{BB962C8B-B14F-4D97-AF65-F5344CB8AC3E}">
        <p14:creationId xmlns:p14="http://schemas.microsoft.com/office/powerpoint/2010/main" val="229243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86600" cy="91440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en-US" sz="2700" dirty="0">
                <a:solidFill>
                  <a:srgbClr val="00B0F0"/>
                </a:solidFill>
              </a:rPr>
              <a:t>H- </a:t>
            </a:r>
            <a:r>
              <a:rPr lang="en-US" sz="2700" dirty="0" smtClean="0">
                <a:solidFill>
                  <a:srgbClr val="00B0F0"/>
                </a:solidFill>
              </a:rPr>
              <a:t>bond</a:t>
            </a:r>
            <a:r>
              <a:rPr lang="en-US" sz="2700" dirty="0">
                <a:solidFill>
                  <a:srgbClr val="7030A0"/>
                </a:solidFill>
              </a:rPr>
              <a:t/>
            </a:r>
            <a:br>
              <a:rPr lang="en-US" sz="2700" dirty="0">
                <a:solidFill>
                  <a:srgbClr val="7030A0"/>
                </a:solidFill>
              </a:rPr>
            </a:br>
            <a:r>
              <a:rPr lang="en-US" sz="31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</a:t>
            </a:r>
            <a:r>
              <a:rPr lang="bn-IN" sz="31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তেঁ -</a:t>
            </a:r>
            <a:r>
              <a:rPr lang="en-US" sz="31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CuSO</a:t>
            </a:r>
            <a:r>
              <a:rPr lang="en-US" sz="31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1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.5H</a:t>
            </a:r>
            <a:r>
              <a:rPr lang="en-US" sz="31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1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100" dirty="0">
              <a:solidFill>
                <a:srgbClr val="7030A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81200"/>
            <a:ext cx="8153400" cy="4419600"/>
          </a:xfrm>
        </p:spPr>
      </p:pic>
    </p:spTree>
    <p:extLst>
      <p:ext uri="{BB962C8B-B14F-4D97-AF65-F5344CB8AC3E}">
        <p14:creationId xmlns:p14="http://schemas.microsoft.com/office/powerpoint/2010/main" val="839467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553200" cy="869950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B0F0"/>
                </a:solidFill>
              </a:rPr>
              <a:t>H- bond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752600"/>
            <a:ext cx="8181975" cy="4191000"/>
          </a:xfrm>
        </p:spPr>
      </p:pic>
    </p:spTree>
    <p:extLst>
      <p:ext uri="{BB962C8B-B14F-4D97-AF65-F5344CB8AC3E}">
        <p14:creationId xmlns:p14="http://schemas.microsoft.com/office/powerpoint/2010/main" val="344524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162800" cy="86995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</a:rPr>
              <a:t>H- </a:t>
            </a:r>
            <a:r>
              <a:rPr lang="en-US" sz="2400" dirty="0" smtClean="0">
                <a:solidFill>
                  <a:srgbClr val="00B0F0"/>
                </a:solidFill>
              </a:rPr>
              <a:t>bond</a:t>
            </a:r>
            <a:r>
              <a:rPr lang="bn-IN" sz="2400" dirty="0" smtClean="0">
                <a:solidFill>
                  <a:srgbClr val="00B0F0"/>
                </a:solidFill>
              </a:rPr>
              <a:t/>
            </a:r>
            <a:br>
              <a:rPr lang="bn-IN" sz="2400" dirty="0" smtClean="0">
                <a:solidFill>
                  <a:srgbClr val="00B0F0"/>
                </a:solidFill>
              </a:rPr>
            </a:b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63998"/>
            <a:ext cx="8686800" cy="3951002"/>
          </a:xfrm>
        </p:spPr>
      </p:pic>
    </p:spTree>
    <p:extLst>
      <p:ext uri="{BB962C8B-B14F-4D97-AF65-F5344CB8AC3E}">
        <p14:creationId xmlns:p14="http://schemas.microsoft.com/office/powerpoint/2010/main" val="4110249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48600" cy="56515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H- </a:t>
            </a:r>
            <a:r>
              <a:rPr lang="en-US" dirty="0" smtClean="0">
                <a:solidFill>
                  <a:srgbClr val="002060"/>
                </a:solidFill>
              </a:rPr>
              <a:t>bond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O)</a:t>
            </a:r>
            <a:r>
              <a:rPr lang="en-US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baseline="-25000" dirty="0">
              <a:solidFill>
                <a:srgbClr val="00206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8153400" cy="4876800"/>
          </a:xfrm>
        </p:spPr>
      </p:pic>
    </p:spTree>
    <p:extLst>
      <p:ext uri="{BB962C8B-B14F-4D97-AF65-F5344CB8AC3E}">
        <p14:creationId xmlns:p14="http://schemas.microsoft.com/office/powerpoint/2010/main" val="40957470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467600" cy="7937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H- bond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O)</a:t>
            </a:r>
            <a:r>
              <a:rPr lang="en-US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81200"/>
            <a:ext cx="8610600" cy="4267200"/>
          </a:xfrm>
        </p:spPr>
      </p:pic>
    </p:spTree>
    <p:extLst>
      <p:ext uri="{BB962C8B-B14F-4D97-AF65-F5344CB8AC3E}">
        <p14:creationId xmlns:p14="http://schemas.microsoft.com/office/powerpoint/2010/main" val="572382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spc="-300" dirty="0" smtClean="0">
                <a:solidFill>
                  <a:srgbClr val="00B050"/>
                </a:solidFill>
              </a:rPr>
              <a:t>হাইড্রোজেন বন্ধন</a:t>
            </a:r>
            <a:endParaRPr lang="en-US" spc="-300" dirty="0">
              <a:solidFill>
                <a:srgbClr val="00B050"/>
              </a:solidFill>
            </a:endParaRPr>
          </a:p>
        </p:txBody>
      </p:sp>
      <p:pic>
        <p:nvPicPr>
          <p:cNvPr id="4" name="Picture 10" descr="smi75625_03_un05_pg8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2362200"/>
            <a:ext cx="800716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5159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" y="857250"/>
            <a:ext cx="9144000" cy="5143501"/>
          </a:xfrm>
        </p:spPr>
      </p:pic>
      <p:sp>
        <p:nvSpPr>
          <p:cNvPr id="6" name="TextBox 5"/>
          <p:cNvSpPr txBox="1"/>
          <p:nvPr/>
        </p:nvSpPr>
        <p:spPr>
          <a:xfrm>
            <a:off x="10232" y="867483"/>
            <a:ext cx="4043150" cy="14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625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AU" sz="135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393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عنصر نائب لرقم الشريحة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1D2B1E-BE91-4369-812B-0F0AAF00F4BE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كائن 2"/>
          <p:cNvGraphicFramePr>
            <a:graphicFrameLocks noChangeAspect="1"/>
          </p:cNvGraphicFramePr>
          <p:nvPr/>
        </p:nvGraphicFramePr>
        <p:xfrm>
          <a:off x="457200" y="1447800"/>
          <a:ext cx="20716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CS ChemDraw Drawing" r:id="rId3" imgW="812292" imgH="179832" progId="">
                  <p:embed/>
                </p:oleObj>
              </mc:Choice>
              <mc:Fallback>
                <p:oleObj name="CS ChemDraw Drawing" r:id="rId3" imgW="812292" imgH="1798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207168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كائن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813691"/>
              </p:ext>
            </p:extLst>
          </p:nvPr>
        </p:nvGraphicFramePr>
        <p:xfrm>
          <a:off x="3962400" y="1066800"/>
          <a:ext cx="4648200" cy="394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CS ChemDraw Drawing" r:id="rId5" imgW="3497580" imgH="2971800" progId="">
                  <p:embed/>
                </p:oleObj>
              </mc:Choice>
              <mc:Fallback>
                <p:oleObj name="CS ChemDraw Drawing" r:id="rId5" imgW="3497580" imgH="2971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066800"/>
                        <a:ext cx="4648200" cy="394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685800" y="304800"/>
            <a:ext cx="762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prstClr val="black"/>
                </a:solidFill>
              </a:rPr>
              <a:t>Which of the following have high boiling point</a:t>
            </a:r>
            <a:endParaRPr lang="ar-SA" altLang="en-US">
              <a:solidFill>
                <a:prstClr val="black"/>
              </a:solidFill>
            </a:endParaRPr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228600" y="2057400"/>
            <a:ext cx="2667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dirty="0">
                <a:solidFill>
                  <a:prstClr val="black"/>
                </a:solidFill>
              </a:rPr>
              <a:t>Ethane </a:t>
            </a:r>
          </a:p>
          <a:p>
            <a:pPr algn="ctr"/>
            <a:r>
              <a:rPr lang="en-US" altLang="en-US" dirty="0" err="1">
                <a:solidFill>
                  <a:prstClr val="black"/>
                </a:solidFill>
              </a:rPr>
              <a:t>bp.</a:t>
            </a:r>
            <a:r>
              <a:rPr lang="en-US" altLang="en-US" dirty="0">
                <a:solidFill>
                  <a:prstClr val="black"/>
                </a:solidFill>
              </a:rPr>
              <a:t> -88 C</a:t>
            </a:r>
          </a:p>
          <a:p>
            <a:pPr algn="ctr"/>
            <a:r>
              <a:rPr lang="en-US" altLang="en-US" dirty="0" err="1">
                <a:solidFill>
                  <a:prstClr val="black"/>
                </a:solidFill>
              </a:rPr>
              <a:t>mp</a:t>
            </a:r>
            <a:r>
              <a:rPr lang="en-US" altLang="en-US" dirty="0">
                <a:solidFill>
                  <a:prstClr val="black"/>
                </a:solidFill>
              </a:rPr>
              <a:t> - 172</a:t>
            </a:r>
          </a:p>
          <a:p>
            <a:pPr algn="ctr"/>
            <a:r>
              <a:rPr lang="en-US" altLang="en-US" dirty="0">
                <a:solidFill>
                  <a:prstClr val="black"/>
                </a:solidFill>
              </a:rPr>
              <a:t>gas at room temp.</a:t>
            </a:r>
            <a:endParaRPr lang="ar-SA" altLang="en-US" dirty="0">
              <a:solidFill>
                <a:prstClr val="black"/>
              </a:solidFill>
            </a:endParaRPr>
          </a:p>
        </p:txBody>
      </p:sp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5562600" y="4630738"/>
            <a:ext cx="2971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prstClr val="black"/>
                </a:solidFill>
              </a:rPr>
              <a:t>ethanol </a:t>
            </a:r>
          </a:p>
          <a:p>
            <a:pPr algn="ctr"/>
            <a:r>
              <a:rPr lang="en-US" altLang="en-US">
                <a:solidFill>
                  <a:prstClr val="black"/>
                </a:solidFill>
              </a:rPr>
              <a:t>bp. +65 C</a:t>
            </a:r>
          </a:p>
          <a:p>
            <a:pPr algn="ctr"/>
            <a:r>
              <a:rPr lang="en-US" altLang="en-US">
                <a:solidFill>
                  <a:prstClr val="black"/>
                </a:solidFill>
              </a:rPr>
              <a:t>mp - 97</a:t>
            </a:r>
          </a:p>
          <a:p>
            <a:pPr algn="ctr"/>
            <a:r>
              <a:rPr lang="en-US" altLang="en-US">
                <a:solidFill>
                  <a:prstClr val="black"/>
                </a:solidFill>
              </a:rPr>
              <a:t>liquid at room temp.</a:t>
            </a:r>
            <a:endParaRPr lang="ar-SA" altLang="en-US">
              <a:solidFill>
                <a:prstClr val="black"/>
              </a:solidFill>
            </a:endParaRP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609600" y="5830888"/>
            <a:ext cx="4114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prstClr val="black"/>
                </a:solidFill>
              </a:rPr>
              <a:t>Hydrogen bond is an even stronger intermolecular attractive force</a:t>
            </a:r>
            <a:endParaRPr lang="ar-SA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2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l"/>
            <a:r>
              <a:rPr lang="bn-BD" b="1" dirty="0" smtClean="0">
                <a:solidFill>
                  <a:srgbClr val="FF0000"/>
                </a:solidFill>
              </a:rPr>
              <a:t>হাইড্রোজেন বন্ধনের প্রকারভেদঃ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spc="-300" dirty="0">
                <a:solidFill>
                  <a:srgbClr val="00B050"/>
                </a:solidFill>
              </a:rPr>
              <a:t>হাইড্রোজেন </a:t>
            </a:r>
            <a:r>
              <a:rPr lang="bn-BD" spc="-300" dirty="0" smtClean="0">
                <a:solidFill>
                  <a:srgbClr val="00B050"/>
                </a:solidFill>
              </a:rPr>
              <a:t>বন্ধন</a:t>
            </a:r>
            <a:r>
              <a:rPr lang="en-US" spc="-300" dirty="0">
                <a:solidFill>
                  <a:srgbClr val="00B050"/>
                </a:solidFill>
              </a:rPr>
              <a:t> </a:t>
            </a:r>
            <a:r>
              <a:rPr lang="en-US" spc="-300" dirty="0" smtClean="0">
                <a:solidFill>
                  <a:srgbClr val="00B050"/>
                </a:solidFill>
              </a:rPr>
              <a:t>– </a:t>
            </a:r>
            <a:r>
              <a:rPr lang="bn-IN" sz="4000" spc="-3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 প্রকার </a:t>
            </a:r>
            <a:r>
              <a:rPr lang="bn-IN" spc="-3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</a:p>
          <a:p>
            <a:r>
              <a:rPr lang="en-US" dirty="0" smtClean="0"/>
              <a:t>   </a:t>
            </a:r>
            <a:r>
              <a:rPr lang="bn-IN" dirty="0" smtClean="0"/>
              <a:t>ক</a:t>
            </a:r>
            <a:r>
              <a:rPr lang="en-US" dirty="0" smtClean="0"/>
              <a:t>.</a:t>
            </a:r>
            <a:r>
              <a:rPr lang="en-US" dirty="0" err="1" smtClean="0"/>
              <a:t>Intramolecular</a:t>
            </a:r>
            <a:r>
              <a:rPr lang="en-US" dirty="0" smtClean="0"/>
              <a:t> </a:t>
            </a:r>
            <a:r>
              <a:rPr lang="en-US" dirty="0"/>
              <a:t>H- bond</a:t>
            </a:r>
          </a:p>
          <a:p>
            <a:pPr marL="0" indent="0">
              <a:buNone/>
            </a:pPr>
            <a:r>
              <a:rPr lang="en-US" dirty="0" smtClean="0"/>
              <a:t>             (</a:t>
            </a:r>
            <a:r>
              <a:rPr lang="en-US" dirty="0" err="1" smtClean="0"/>
              <a:t>আন্তর</a:t>
            </a:r>
            <a:r>
              <a:rPr lang="en-US" dirty="0" smtClean="0"/>
              <a:t> </a:t>
            </a:r>
            <a:r>
              <a:rPr lang="en-US" dirty="0" err="1"/>
              <a:t>আনবিক</a:t>
            </a:r>
            <a:r>
              <a:rPr lang="en-US" dirty="0"/>
              <a:t> H- </a:t>
            </a:r>
            <a:r>
              <a:rPr lang="en-US" dirty="0" smtClean="0"/>
              <a:t>bond)</a:t>
            </a:r>
          </a:p>
          <a:p>
            <a:r>
              <a:rPr lang="bn-IN" dirty="0"/>
              <a:t> </a:t>
            </a:r>
            <a:r>
              <a:rPr lang="bn-IN" dirty="0" smtClean="0"/>
              <a:t>খ</a:t>
            </a:r>
            <a:r>
              <a:rPr lang="en-US" dirty="0" smtClean="0"/>
              <a:t> . </a:t>
            </a:r>
            <a:r>
              <a:rPr lang="en-US" dirty="0"/>
              <a:t>Intermolecular H- bond</a:t>
            </a:r>
          </a:p>
          <a:p>
            <a:pPr marL="0" indent="0">
              <a:buNone/>
            </a:pPr>
            <a:r>
              <a:rPr lang="en-US" dirty="0" smtClean="0"/>
              <a:t>            (</a:t>
            </a:r>
            <a:r>
              <a:rPr lang="en-US" dirty="0" err="1" smtClean="0"/>
              <a:t>আন্ত</a:t>
            </a:r>
            <a:r>
              <a:rPr lang="en-US" dirty="0" smtClean="0"/>
              <a:t>: </a:t>
            </a:r>
            <a:r>
              <a:rPr lang="en-US" dirty="0" err="1"/>
              <a:t>আনবিক</a:t>
            </a:r>
            <a:r>
              <a:rPr lang="en-US" dirty="0"/>
              <a:t> H- bond)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687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Clasification</a:t>
            </a:r>
            <a:r>
              <a:rPr lang="en-US" dirty="0" smtClean="0"/>
              <a:t> of H- bond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1"/>
            <a:ext cx="3048000" cy="761999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Intramolecular</a:t>
            </a:r>
            <a:r>
              <a:rPr lang="en-US" dirty="0" smtClean="0"/>
              <a:t> </a:t>
            </a:r>
            <a:r>
              <a:rPr lang="en-US" dirty="0"/>
              <a:t>H- </a:t>
            </a:r>
            <a:r>
              <a:rPr lang="en-US" dirty="0" smtClean="0"/>
              <a:t>bond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আন্তর</a:t>
            </a:r>
            <a:r>
              <a:rPr lang="en-US" dirty="0" smtClean="0"/>
              <a:t> </a:t>
            </a:r>
            <a:r>
              <a:rPr lang="en-US" dirty="0" err="1" smtClean="0"/>
              <a:t>আনবিক</a:t>
            </a:r>
            <a:r>
              <a:rPr lang="en-US" dirty="0" smtClean="0"/>
              <a:t> </a:t>
            </a:r>
            <a:r>
              <a:rPr lang="en-US" dirty="0"/>
              <a:t>H- </a:t>
            </a:r>
            <a:r>
              <a:rPr lang="en-US" dirty="0" smtClean="0"/>
              <a:t>bond)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93" y="2292350"/>
            <a:ext cx="4110831" cy="212724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1"/>
            <a:ext cx="3508375" cy="996949"/>
          </a:xfrm>
        </p:spPr>
        <p:txBody>
          <a:bodyPr>
            <a:normAutofit/>
          </a:bodyPr>
          <a:lstStyle/>
          <a:p>
            <a:r>
              <a:rPr lang="en-US" dirty="0" smtClean="0"/>
              <a:t>Intermolecular </a:t>
            </a:r>
            <a:r>
              <a:rPr lang="en-US" dirty="0"/>
              <a:t>H- </a:t>
            </a:r>
            <a:r>
              <a:rPr lang="en-US" dirty="0" smtClean="0"/>
              <a:t>bond</a:t>
            </a:r>
          </a:p>
          <a:p>
            <a:r>
              <a:rPr lang="en-US" dirty="0" smtClean="0"/>
              <a:t>(</a:t>
            </a:r>
            <a:r>
              <a:rPr lang="en-US" dirty="0" err="1"/>
              <a:t>আন্তর</a:t>
            </a:r>
            <a:r>
              <a:rPr lang="en-US" dirty="0"/>
              <a:t> </a:t>
            </a:r>
            <a:r>
              <a:rPr lang="en-US" dirty="0" err="1"/>
              <a:t>আনবিক</a:t>
            </a:r>
            <a:r>
              <a:rPr lang="en-US" dirty="0"/>
              <a:t> H- bond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953000" y="2743201"/>
            <a:ext cx="3886200" cy="3047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047" y="4580980"/>
            <a:ext cx="3243353" cy="189602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034990" y="3347624"/>
            <a:ext cx="2385132" cy="459860"/>
            <a:chOff x="1034990" y="3347624"/>
            <a:chExt cx="2385132" cy="459860"/>
          </a:xfrm>
        </p:grpSpPr>
        <p:sp>
          <p:nvSpPr>
            <p:cNvPr id="10" name="Oval 9"/>
            <p:cNvSpPr/>
            <p:nvPr/>
          </p:nvSpPr>
          <p:spPr>
            <a:xfrm>
              <a:off x="1034990" y="3350284"/>
              <a:ext cx="457200" cy="457200"/>
            </a:xfrm>
            <a:prstGeom prst="ellips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962922" y="3347624"/>
              <a:ext cx="457200" cy="457200"/>
            </a:xfrm>
            <a:prstGeom prst="ellips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8611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ফরমালডিহাইড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1417638"/>
            <a:ext cx="8187134" cy="5059362"/>
          </a:xfrm>
        </p:spPr>
      </p:pic>
    </p:spTree>
    <p:extLst>
      <p:ext uri="{BB962C8B-B14F-4D97-AF65-F5344CB8AC3E}">
        <p14:creationId xmlns:p14="http://schemas.microsoft.com/office/powerpoint/2010/main" val="624606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baseline="-25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CONH</a:t>
            </a:r>
            <a:r>
              <a:rPr lang="en-US" baseline="-25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ডাইমার হিসাবে থাকে কেন </a:t>
            </a:r>
            <a:r>
              <a:rPr lang="b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70038"/>
            <a:ext cx="8006146" cy="4830762"/>
          </a:xfrm>
        </p:spPr>
      </p:pic>
    </p:spTree>
    <p:extLst>
      <p:ext uri="{BB962C8B-B14F-4D97-AF65-F5344CB8AC3E}">
        <p14:creationId xmlns:p14="http://schemas.microsoft.com/office/powerpoint/2010/main" val="213538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HCONH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05000"/>
            <a:ext cx="7169109" cy="4144443"/>
          </a:xfrm>
        </p:spPr>
      </p:pic>
    </p:spTree>
    <p:extLst>
      <p:ext uri="{BB962C8B-B14F-4D97-AF65-F5344CB8AC3E}">
        <p14:creationId xmlns:p14="http://schemas.microsoft.com/office/powerpoint/2010/main" val="299584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HCOOH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ডাইমার </a:t>
            </a:r>
            <a:r>
              <a:rPr lang="b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হিসাবে থাকে কেন 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50" y="533400"/>
            <a:ext cx="7224250" cy="4267200"/>
          </a:xfrm>
        </p:spPr>
      </p:pic>
    </p:spTree>
    <p:extLst>
      <p:ext uri="{BB962C8B-B14F-4D97-AF65-F5344CB8AC3E}">
        <p14:creationId xmlns:p14="http://schemas.microsoft.com/office/powerpoint/2010/main" val="341537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HCOOH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153399" cy="4572000"/>
          </a:xfrm>
        </p:spPr>
      </p:pic>
    </p:spTree>
    <p:extLst>
      <p:ext uri="{BB962C8B-B14F-4D97-AF65-F5344CB8AC3E}">
        <p14:creationId xmlns:p14="http://schemas.microsoft.com/office/powerpoint/2010/main" val="387416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52600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bn-BD" b="1" dirty="0" smtClean="0">
                <a:solidFill>
                  <a:srgbClr val="FFC000"/>
                </a:solidFill>
              </a:rPr>
              <a:t>হাইড্রোজেন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bn-BD" b="1" dirty="0" smtClean="0">
                <a:solidFill>
                  <a:srgbClr val="FFC000"/>
                </a:solidFill>
              </a:rPr>
              <a:t>বন্ধনের গুরুত্বঃ 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bn-IN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*জীব জগতে – কার্বহাইড্রেট , প্রোটিন, </a:t>
            </a:r>
            <a:r>
              <a:rPr lang="en-US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DNA, RNA</a:t>
            </a:r>
            <a:endParaRPr lang="bn-IN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 যৌগে</a:t>
            </a:r>
            <a:r>
              <a:rPr 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bn-IN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বরফ , কঠিন </a:t>
            </a:r>
            <a:r>
              <a:rPr lang="en-US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HF</a:t>
            </a:r>
            <a:r>
              <a:rPr 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কঠিন এসিড, কঠিন লবণ</a:t>
            </a:r>
          </a:p>
          <a:p>
            <a:r>
              <a:rPr lang="bn-IN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*** শিল্পে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bn-IN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IN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গাম, আঠা, গ্লু, রঞ্জক এর আঠালো ক্রিয়া</a:t>
            </a:r>
            <a:endParaRPr lang="en-US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02.</a:t>
            </a:r>
            <a:r>
              <a:rPr lang="bn-IN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সুতা, তন্তু, সিল্ক, সিন্টেটিক তন্তু এর দৃঢ়তা ও শক্তি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24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r>
              <a:rPr lang="bn-BD" spc="-300" dirty="0" smtClean="0">
                <a:solidFill>
                  <a:srgbClr val="00B0F0"/>
                </a:solidFill>
              </a:rPr>
              <a:t>ব্যাখ্যা মূলক প্রশ্নঃ</a:t>
            </a:r>
            <a:endParaRPr lang="en-US" spc="-3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spc="-300" dirty="0" smtClean="0"/>
              <a:t>হাইড্রোজেন ফ্লুরাইড </a:t>
            </a:r>
            <a:r>
              <a:rPr lang="en-US" spc="-300" dirty="0" smtClean="0"/>
              <a:t>19.5</a:t>
            </a:r>
            <a:r>
              <a:rPr lang="en-US" spc="-300" baseline="30000" dirty="0" smtClean="0"/>
              <a:t>0 </a:t>
            </a:r>
            <a:r>
              <a:rPr lang="en-US" spc="-300" baseline="-25000" dirty="0" smtClean="0"/>
              <a:t> </a:t>
            </a:r>
            <a:r>
              <a:rPr lang="en-US" spc="-300" dirty="0" smtClean="0"/>
              <a:t>  C </a:t>
            </a:r>
            <a:r>
              <a:rPr lang="bn-BD" spc="-300" dirty="0" smtClean="0"/>
              <a:t>তাপমাত্রায় তরল হলেও </a:t>
            </a:r>
            <a:r>
              <a:rPr lang="en-US" spc="-300" dirty="0" err="1" smtClean="0"/>
              <a:t>HCl</a:t>
            </a:r>
            <a:r>
              <a:rPr lang="en-US" spc="-300" dirty="0" smtClean="0"/>
              <a:t>, </a:t>
            </a:r>
            <a:r>
              <a:rPr lang="en-US" spc="-300" dirty="0" err="1" smtClean="0"/>
              <a:t>HBr</a:t>
            </a:r>
            <a:r>
              <a:rPr lang="en-US" spc="-300" dirty="0" smtClean="0"/>
              <a:t>, HI </a:t>
            </a:r>
            <a:r>
              <a:rPr lang="bn-BD" spc="-300" dirty="0" smtClean="0"/>
              <a:t>গ্যাসীয় হয় কেন? </a:t>
            </a:r>
          </a:p>
          <a:p>
            <a:r>
              <a:rPr lang="bn-BD" spc="-300" dirty="0" smtClean="0"/>
              <a:t>কক্ষ তাপমাত্রায় পানি তরল কিন্তু হাইড্রোজেন সালফাইড গ্যাসীয় কেন ?</a:t>
            </a:r>
          </a:p>
          <a:p>
            <a:r>
              <a:rPr lang="bn-BD" spc="-300" dirty="0" smtClean="0"/>
              <a:t>অ্যামোনিয়া অপেক্ষা ফসফিন এর  গলনাংক –স্ফুটনাংক কম কেন? </a:t>
            </a:r>
          </a:p>
          <a:p>
            <a:r>
              <a:rPr lang="bn-BD" spc="-300" dirty="0" smtClean="0"/>
              <a:t>ইথানোয়িক এসিড ডাইমার গঠন করে কেন ? </a:t>
            </a:r>
          </a:p>
          <a:p>
            <a:endParaRPr lang="en-US" spc="-3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48600" cy="1162050"/>
          </a:xfrm>
        </p:spPr>
        <p:txBody>
          <a:bodyPr/>
          <a:lstStyle/>
          <a:p>
            <a:pPr algn="ctr"/>
            <a:r>
              <a:rPr lang="en-US" sz="45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385" y="1913963"/>
            <a:ext cx="3334215" cy="402963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314460"/>
            <a:ext cx="5105400" cy="3857740"/>
          </a:xfrm>
        </p:spPr>
        <p:txBody>
          <a:bodyPr>
            <a:noAutofit/>
          </a:bodyPr>
          <a:lstStyle/>
          <a:p>
            <a:pPr algn="ctr"/>
            <a:endParaRPr lang="bn-IN" sz="36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kL</a:t>
            </a:r>
            <a:r>
              <a:rPr lang="en-US" sz="36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gv³v</a:t>
            </a:r>
            <a:r>
              <a:rPr lang="en-US" sz="36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6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36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Avjx</a:t>
            </a:r>
            <a:endParaRPr lang="en-US" sz="36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iv‡qignj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Abvm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©) 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Lyjbv</a:t>
            </a:r>
            <a:endParaRPr lang="en-US" sz="32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gvev</a:t>
            </a:r>
            <a:r>
              <a:rPr lang="bn-IN" sz="24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-</a:t>
            </a:r>
            <a:r>
              <a:rPr lang="bn-IN" sz="24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01717011960</a:t>
            </a:r>
            <a:endParaRPr lang="en-US" sz="2400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bn-I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skmuktaderali@gmail.com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325" y="838200"/>
            <a:ext cx="522492" cy="5012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838200"/>
            <a:ext cx="522492" cy="5012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838200"/>
            <a:ext cx="522492" cy="5012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708" y="762000"/>
            <a:ext cx="522492" cy="5012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108" y="762000"/>
            <a:ext cx="522492" cy="5012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308" y="762000"/>
            <a:ext cx="522492" cy="50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5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sz="1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505936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endParaRPr lang="en-US" b="1" spc="-300" dirty="0" smtClean="0">
              <a:solidFill>
                <a:srgbClr val="0070C0"/>
              </a:solidFill>
            </a:endParaRPr>
          </a:p>
          <a:p>
            <a:r>
              <a:rPr lang="bn-BD" b="1" spc="-300" dirty="0" smtClean="0">
                <a:solidFill>
                  <a:srgbClr val="0070C0"/>
                </a:solidFill>
              </a:rPr>
              <a:t>সম আণবিক ভর বিশিষ্ট ইথারের চেয়ে অ্যালকোহলের স্ফুটনাংক বেশি কেন ? </a:t>
            </a:r>
            <a:endParaRPr lang="en-US" b="1" spc="-300" dirty="0" smtClean="0">
              <a:solidFill>
                <a:srgbClr val="0070C0"/>
              </a:solidFill>
            </a:endParaRPr>
          </a:p>
          <a:p>
            <a:r>
              <a:rPr lang="en-US" b="1" spc="-3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অর্থো</a:t>
            </a:r>
            <a:r>
              <a:rPr lang="en-US" b="1" spc="-3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-3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নাইট্রো</a:t>
            </a:r>
            <a:r>
              <a:rPr lang="en-US" b="1" spc="-3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-3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ফেনল</a:t>
            </a:r>
            <a:r>
              <a:rPr lang="en-US" b="1" spc="-3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="1" spc="-3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b="1" spc="-3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-3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প্যারা</a:t>
            </a:r>
            <a:r>
              <a:rPr lang="en-US" b="1" spc="-3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-3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নাইট্রো</a:t>
            </a:r>
            <a:r>
              <a:rPr lang="en-US" b="1" spc="-3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-3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ফেনল</a:t>
            </a:r>
            <a:r>
              <a:rPr lang="en-US" b="1" spc="-3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-3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-3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b="1" spc="-3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-3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গলনাংক</a:t>
            </a:r>
            <a:r>
              <a:rPr lang="en-US" b="1" spc="-3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-3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endParaRPr lang="en-US" b="1" spc="-3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b="1" spc="-3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b="1" spc="-3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b="1" spc="-3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0" indent="0">
              <a:buNone/>
            </a:pPr>
            <a:endParaRPr lang="en-US" b="1" spc="-3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spc="-3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b="1" spc="-3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spc="-3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sz="10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1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1"/>
            <a:ext cx="7391399" cy="4495800"/>
          </a:xfrm>
        </p:spPr>
      </p:pic>
    </p:spTree>
    <p:extLst>
      <p:ext uri="{BB962C8B-B14F-4D97-AF65-F5344CB8AC3E}">
        <p14:creationId xmlns:p14="http://schemas.microsoft.com/office/powerpoint/2010/main" val="2030239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sz="10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1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8077199" cy="4525963"/>
          </a:xfrm>
        </p:spPr>
      </p:pic>
    </p:spTree>
    <p:extLst>
      <p:ext uri="{BB962C8B-B14F-4D97-AF65-F5344CB8AC3E}">
        <p14:creationId xmlns:p14="http://schemas.microsoft.com/office/powerpoint/2010/main" val="2475596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1" y="1314451"/>
            <a:ext cx="7604636" cy="1016794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txBody>
          <a:bodyPr/>
          <a:lstStyle/>
          <a:p>
            <a:r>
              <a:rPr lang="en-US" sz="45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mn‡hvwMZv</a:t>
            </a:r>
            <a:r>
              <a:rPr lang="en-US" sz="45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5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lang="en-US" sz="45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5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45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5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45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5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45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4500" b="1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1" y="2331244"/>
            <a:ext cx="7604636" cy="33997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91292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46087"/>
            <a:ext cx="7315200" cy="893365"/>
          </a:xfrm>
        </p:spPr>
        <p:txBody>
          <a:bodyPr>
            <a:normAutofit/>
          </a:bodyPr>
          <a:lstStyle/>
          <a:p>
            <a:pPr algn="ctr"/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2133599"/>
            <a:ext cx="3886200" cy="3727449"/>
          </a:xfrm>
        </p:spPr>
        <p:txBody>
          <a:bodyPr>
            <a:normAutofit/>
          </a:bodyPr>
          <a:lstStyle/>
          <a:p>
            <a:pPr algn="ctr"/>
            <a:endParaRPr lang="bn-IN" sz="2400" b="1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IN" sz="3200" b="1" dirty="0" smtClean="0">
                <a:solidFill>
                  <a:srgbClr val="92D050"/>
                </a:solidFill>
                <a:latin typeface="SutonnyMJ" pitchFamily="2" charset="0"/>
                <a:cs typeface="NikoshBAN" pitchFamily="2" charset="0"/>
              </a:rPr>
              <a:t>এক</a:t>
            </a:r>
            <a:r>
              <a:rPr lang="en-US" sz="3200" b="1" dirty="0" err="1" smtClean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v`k</a:t>
            </a:r>
            <a:r>
              <a:rPr lang="en-US" sz="3200" b="1" dirty="0" smtClean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weÁvb</a:t>
            </a:r>
            <a:r>
              <a:rPr lang="en-US" sz="32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2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১ম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৩য়</a:t>
            </a:r>
            <a:endParaRPr lang="bn-IN" sz="24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মৌলের পর্যায়বৃত্ত ধর্ম ও রাসায়নিক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endParaRPr lang="en-US" sz="2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bn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৬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717153"/>
            <a:ext cx="522492" cy="5012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908" y="762000"/>
            <a:ext cx="522492" cy="501253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28800"/>
            <a:ext cx="3499103" cy="4704458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-1385047" y="181536"/>
            <a:ext cx="11914094" cy="6494929"/>
          </a:xfrm>
          <a:prstGeom prst="rect">
            <a:avLst/>
          </a:prstGeom>
          <a:noFill/>
          <a:ln w="571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-1232647" y="333936"/>
            <a:ext cx="11914094" cy="6494929"/>
          </a:xfrm>
          <a:prstGeom prst="rect">
            <a:avLst/>
          </a:prstGeom>
          <a:noFill/>
          <a:ln w="571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89427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কি দেখছো </a:t>
            </a:r>
            <a:endParaRPr lang="en-US" sz="6000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57400"/>
            <a:ext cx="7620000" cy="4419599"/>
          </a:xfrm>
        </p:spPr>
      </p:pic>
    </p:spTree>
    <p:extLst>
      <p:ext uri="{BB962C8B-B14F-4D97-AF65-F5344CB8AC3E}">
        <p14:creationId xmlns:p14="http://schemas.microsoft.com/office/powerpoint/2010/main" val="1885244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bn-BD" sz="495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কি দেখছো </a:t>
            </a:r>
            <a:endParaRPr lang="en-US" sz="49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005" y="2647350"/>
            <a:ext cx="2712493" cy="136253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4167"/>
            <a:ext cx="3886200" cy="3451435"/>
          </a:xfrm>
        </p:spPr>
      </p:pic>
    </p:spTree>
    <p:extLst>
      <p:ext uri="{BB962C8B-B14F-4D97-AF65-F5344CB8AC3E}">
        <p14:creationId xmlns:p14="http://schemas.microsoft.com/office/powerpoint/2010/main" val="233042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01516" y="1325166"/>
            <a:ext cx="4942284" cy="960834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bn-BD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utonnyMJ" pitchFamily="2" charset="0"/>
                <a:cs typeface="SutonnyMJ" pitchFamily="2" charset="0"/>
              </a:rPr>
              <a:t>পাঠ ঘোষণা</a:t>
            </a:r>
            <a:endParaRPr lang="en-US" sz="6000" b="1" dirty="0">
              <a:solidFill>
                <a:schemeClr val="tx1">
                  <a:lumMod val="85000"/>
                  <a:lumOff val="1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600325" y="2457450"/>
            <a:ext cx="5553075" cy="2833688"/>
          </a:xfrm>
        </p:spPr>
        <p:txBody>
          <a:bodyPr rtlCol="0">
            <a:noAutofit/>
          </a:bodyPr>
          <a:lstStyle/>
          <a:p>
            <a:pPr>
              <a:buFont typeface="Wingdings 3" charset="2"/>
              <a:buChar char=""/>
              <a:defRPr/>
            </a:pPr>
            <a:r>
              <a:rPr lang="en-US" sz="8800" dirty="0" smtClean="0">
                <a:solidFill>
                  <a:srgbClr val="00B050"/>
                </a:solidFill>
              </a:rPr>
              <a:t>H-</a:t>
            </a:r>
            <a:r>
              <a:rPr lang="bn-IN" sz="8800" dirty="0" smtClean="0">
                <a:solidFill>
                  <a:srgbClr val="00B050"/>
                </a:solidFill>
              </a:rPr>
              <a:t> </a:t>
            </a:r>
            <a:r>
              <a:rPr lang="bn-IN" sz="8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</a:p>
          <a:p>
            <a:pPr>
              <a:buFont typeface="Wingdings 3" charset="2"/>
              <a:buChar char=""/>
              <a:defRPr/>
            </a:pPr>
            <a:r>
              <a:rPr lang="en-US" sz="8800" dirty="0" smtClean="0">
                <a:solidFill>
                  <a:srgbClr val="00B050"/>
                </a:solidFill>
              </a:rPr>
              <a:t>H- </a:t>
            </a:r>
            <a:r>
              <a:rPr lang="en-US" sz="8800" dirty="0">
                <a:solidFill>
                  <a:srgbClr val="00B050"/>
                </a:solidFill>
              </a:rPr>
              <a:t>bond</a:t>
            </a:r>
            <a:endParaRPr lang="en-US" sz="8000" dirty="0" smtClean="0">
              <a:solidFill>
                <a:schemeClr val="tx1">
                  <a:lumMod val="75000"/>
                  <a:lumOff val="2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159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011555"/>
            <a:ext cx="6172200" cy="797243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000" dirty="0">
                <a:blipFill>
                  <a:blip r:embed="rId3"/>
                  <a:tile tx="0" ty="0" sx="100000" sy="100000" flip="none" algn="tl"/>
                </a:blipFill>
                <a:latin typeface="SutonnyMJ" pitchFamily="2" charset="0"/>
                <a:cs typeface="SutonnyMJ" pitchFamily="2" charset="0"/>
              </a:rPr>
              <a:t/>
            </a:r>
            <a:br>
              <a:rPr lang="en-US" sz="3000" dirty="0">
                <a:blipFill>
                  <a:blip r:embed="rId3"/>
                  <a:tile tx="0" ty="0" sx="100000" sy="100000" flip="none" algn="tl"/>
                </a:blipFill>
                <a:latin typeface="SutonnyMJ" pitchFamily="2" charset="0"/>
                <a:cs typeface="SutonnyMJ" pitchFamily="2" charset="0"/>
              </a:rPr>
            </a:br>
            <a:r>
              <a:rPr lang="en-US" sz="6000" dirty="0">
                <a:blipFill>
                  <a:blip r:embed="rId3"/>
                  <a:tile tx="0" ty="0" sx="100000" sy="100000" flip="none" algn="tl"/>
                </a:blip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6000" dirty="0">
                <a:blipFill>
                  <a:blip r:embed="rId3"/>
                  <a:tile tx="0" ty="0" sx="100000" sy="100000" flip="none" algn="tl"/>
                </a:blipFill>
                <a:latin typeface="SutonnyMJ" pitchFamily="2" charset="0"/>
                <a:cs typeface="SutonnyMJ" pitchFamily="2" charset="0"/>
              </a:rPr>
              <a:t>শিখনফল</a:t>
            </a:r>
            <a:endParaRPr lang="en-US" sz="3000" dirty="0">
              <a:blipFill>
                <a:blip r:embed="rId3"/>
                <a:tile tx="0" ty="0" sx="100000" sy="100000" flip="none" algn="tl"/>
              </a:blip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n-IN" sz="3200" dirty="0" smtClean="0">
                <a:solidFill>
                  <a:srgbClr val="00B050"/>
                </a:solidFill>
              </a:rPr>
              <a:t> </a:t>
            </a: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.................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rgbClr val="00B050"/>
                </a:solidFill>
              </a:rPr>
              <a:t>H-</a:t>
            </a:r>
            <a:r>
              <a:rPr lang="bn-IN" sz="3200" dirty="0" smtClean="0">
                <a:solidFill>
                  <a:srgbClr val="00B050"/>
                </a:solidFill>
              </a:rPr>
              <a:t> 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  </a:t>
            </a:r>
            <a:r>
              <a:rPr lang="bn-BD" sz="3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সম্পর্কে </a:t>
            </a:r>
            <a:r>
              <a:rPr lang="bn-BD" sz="3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বলতে পার</a:t>
            </a:r>
            <a:r>
              <a:rPr lang="en-US" sz="30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বে</a:t>
            </a:r>
            <a:r>
              <a:rPr lang="en-US" sz="3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B050"/>
                </a:solidFill>
              </a:rPr>
              <a:t>H-</a:t>
            </a:r>
            <a:r>
              <a:rPr lang="bn-IN" sz="3200" dirty="0">
                <a:solidFill>
                  <a:srgbClr val="00B050"/>
                </a:solidFill>
              </a:rPr>
              <a:t> 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 </a:t>
            </a:r>
            <a:r>
              <a:rPr lang="bn-BD" sz="3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প্রকারভেদ </a:t>
            </a:r>
            <a:r>
              <a:rPr lang="bn-BD" sz="3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সম্পর্কে জানতে পার</a:t>
            </a:r>
            <a:r>
              <a:rPr lang="en-US" sz="30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বে</a:t>
            </a:r>
            <a:r>
              <a:rPr lang="en-US" sz="3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বন্ধনের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 </a:t>
            </a:r>
            <a:r>
              <a:rPr lang="en-US" sz="30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করতে</a:t>
            </a:r>
            <a:r>
              <a:rPr lang="en-US" sz="30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30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পার</a:t>
            </a:r>
            <a:r>
              <a:rPr lang="en-US" sz="30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বে</a:t>
            </a:r>
            <a:r>
              <a:rPr lang="en-US" sz="30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59445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79" y="575338"/>
            <a:ext cx="1899821" cy="64135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H- bond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13" y="685800"/>
            <a:ext cx="5373687" cy="5867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87" y="1676400"/>
            <a:ext cx="3453544" cy="4691063"/>
          </a:xfrm>
        </p:spPr>
        <p:txBody>
          <a:bodyPr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?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১.তড়িৎ ঋনাত্মক পরমাণু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F , O , N,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Cl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 H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4572000"/>
            <a:ext cx="1066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H- bond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000" y="5105400"/>
            <a:ext cx="1066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H- bond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800600" y="3657600"/>
            <a:ext cx="152400" cy="8382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026306" y="3341132"/>
            <a:ext cx="272988" cy="16764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2"/>
          <p:cNvSpPr txBox="1"/>
          <p:nvPr/>
        </p:nvSpPr>
        <p:spPr>
          <a:xfrm>
            <a:off x="-1295400" y="0"/>
            <a:ext cx="11914094" cy="6494929"/>
          </a:xfrm>
          <a:prstGeom prst="rect">
            <a:avLst/>
          </a:prstGeom>
          <a:noFill/>
          <a:ln w="571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278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446</Words>
  <Application>Microsoft Office PowerPoint</Application>
  <PresentationFormat>On-screen Show (4:3)</PresentationFormat>
  <Paragraphs>117</Paragraphs>
  <Slides>33</Slides>
  <Notes>9</Notes>
  <HiddenSlides>1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55" baseType="lpstr">
      <vt:lpstr>맑은 고딕</vt:lpstr>
      <vt:lpstr>Arial</vt:lpstr>
      <vt:lpstr>Calibri</vt:lpstr>
      <vt:lpstr>Calibri Light</vt:lpstr>
      <vt:lpstr>Century Gothic</vt:lpstr>
      <vt:lpstr>NikoshBAN</vt:lpstr>
      <vt:lpstr>SutonnyMJ</vt:lpstr>
      <vt:lpstr>Times New Roman</vt:lpstr>
      <vt:lpstr>Trebuchet MS</vt:lpstr>
      <vt:lpstr>Vrinda</vt:lpstr>
      <vt:lpstr>Wingdings</vt:lpstr>
      <vt:lpstr>Wingdings 3</vt:lpstr>
      <vt:lpstr>Office Theme</vt:lpstr>
      <vt:lpstr>Slice</vt:lpstr>
      <vt:lpstr>Facet</vt:lpstr>
      <vt:lpstr>1_Office Theme</vt:lpstr>
      <vt:lpstr>1_Wisp</vt:lpstr>
      <vt:lpstr>2_Office Theme</vt:lpstr>
      <vt:lpstr>3_Office Theme</vt:lpstr>
      <vt:lpstr>4_Office Theme</vt:lpstr>
      <vt:lpstr>5_Office Theme</vt:lpstr>
      <vt:lpstr>CS ChemDraw Drawing</vt:lpstr>
      <vt:lpstr>পরম করুনাময় অসীম দয়ালু আল্লাহর নাম, স্বরণ করিয়া আমি শুরু করিলাম।</vt:lpstr>
      <vt:lpstr>PowerPoint Presentation</vt:lpstr>
      <vt:lpstr>পরিচিতি</vt:lpstr>
      <vt:lpstr>পাঠ পরিচিতি</vt:lpstr>
      <vt:lpstr>ছবিতে তোমরা কি দেখছো </vt:lpstr>
      <vt:lpstr>ছবিতে তোমরা কি দেখছো </vt:lpstr>
      <vt:lpstr>পাঠ ঘোষণা</vt:lpstr>
      <vt:lpstr>  শিখনফল</vt:lpstr>
      <vt:lpstr>H- bond</vt:lpstr>
      <vt:lpstr>H- bond</vt:lpstr>
      <vt:lpstr>H- বন্ধন</vt:lpstr>
      <vt:lpstr>H- bond</vt:lpstr>
      <vt:lpstr>H- bond</vt:lpstr>
      <vt:lpstr>H- bond তুতেঁ -CuSO4.5H2O</vt:lpstr>
      <vt:lpstr>H- bond</vt:lpstr>
      <vt:lpstr>H- bond (HF)n</vt:lpstr>
      <vt:lpstr>H- bond (H2O)n</vt:lpstr>
      <vt:lpstr>H- bond (H2O)n</vt:lpstr>
      <vt:lpstr>হাইড্রোজেন বন্ধন</vt:lpstr>
      <vt:lpstr>PowerPoint Presentation</vt:lpstr>
      <vt:lpstr>হাইড্রোজেন বন্ধনের প্রকারভেদঃ </vt:lpstr>
      <vt:lpstr>Clasification of H- bond</vt:lpstr>
      <vt:lpstr>ফরমালডিহাইড - পানি</vt:lpstr>
      <vt:lpstr>CH3CONH2 ডাইমার হিসাবে থাকে কেন ?</vt:lpstr>
      <vt:lpstr>HCONH2- পানি</vt:lpstr>
      <vt:lpstr>HCOOH ডাইমার হিসাবে থাকে কেন ?</vt:lpstr>
      <vt:lpstr>HCOOH- পানি</vt:lpstr>
      <vt:lpstr>হাইড্রোজেন বন্ধনের গুরুত্বঃ </vt:lpstr>
      <vt:lpstr>ব্যাখ্যা মূলক প্রশ্নঃ</vt:lpstr>
      <vt:lpstr> মূল্যায়ন </vt:lpstr>
      <vt:lpstr> মূল্যায়ন </vt:lpstr>
      <vt:lpstr> মূল্যায়ন </vt:lpstr>
      <vt:lpstr>mn‡hvwMZv Kivi Rb¨ mevB‡K ab¨ev`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shakil</dc:creator>
  <cp:lastModifiedBy>Ns</cp:lastModifiedBy>
  <cp:revision>70</cp:revision>
  <dcterms:created xsi:type="dcterms:W3CDTF">2006-08-16T00:00:00Z</dcterms:created>
  <dcterms:modified xsi:type="dcterms:W3CDTF">2020-02-27T11:54:38Z</dcterms:modified>
</cp:coreProperties>
</file>