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tableStyles" Target="tableStyle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6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algn="tl" blurRad="28575" dir="13200000" dist="3175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6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algn="ctr" indent="0" marL="0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3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</a:gra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7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7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b="0" cap="all"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0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algn="l" indent="0" marL="0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6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extBox 13"/>
          <p:cNvSpPr txBox="1"/>
          <p:nvPr/>
        </p:nvSpPr>
        <p:spPr>
          <a:xfrm>
            <a:off x="836612" y="786824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sz="8000" lang="en-US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048725" name="TextBox 14"/>
          <p:cNvSpPr txBox="1"/>
          <p:nvPr/>
        </p:nvSpPr>
        <p:spPr>
          <a:xfrm>
            <a:off x="10437812" y="2743200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048726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b="0" cap="all"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indent="0" marL="0">
              <a:buFontTx/>
              <a:buNone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8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buNone/>
              <a:defRPr sz="2000"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indent="0" lvl="0" marL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7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7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b="0" cap="all"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defRPr sz="2000"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indent="0" lvl="0" marL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extBox 13"/>
          <p:cNvSpPr txBox="1"/>
          <p:nvPr/>
        </p:nvSpPr>
        <p:spPr>
          <a:xfrm>
            <a:off x="836612" y="786824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sz="8000" lang="en-US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048744" name="TextBox 14"/>
          <p:cNvSpPr txBox="1"/>
          <p:nvPr/>
        </p:nvSpPr>
        <p:spPr>
          <a:xfrm>
            <a:off x="10437812" y="2743200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048745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b="0" cap="all" sz="3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4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cap="all" dirty="0" sz="2400" lang="en-US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74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lang="en-US"/>
            </a:lvl1pPr>
          </a:lstStyle>
          <a:p>
            <a:pPr lvl="0" marL="0"/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cap="all" dirty="0" sz="2800" lang="en-US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702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7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5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7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7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3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7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b="0" cap="all" sz="4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7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algn="r" indent="0" marL="0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7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1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02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6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2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8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3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8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5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7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52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5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7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b="0" sz="2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</a:gradFill>
          </a:ln>
          <a:effectLst>
            <a:innerShdw blurRad="57150" dir="1080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9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69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p>
            <a:endParaRPr dirty="0" lang="en-US"/>
          </a:p>
        </p:txBody>
      </p:sp>
      <p:sp>
        <p:nvSpPr>
          <p:cNvPr id="104869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1" sz="900" i="0">
                <a:solidFill>
                  <a:schemeClr val="tx1">
                    <a:lumMod val="75000"/>
                  </a:schemeClr>
                </a:solidFill>
                <a:effectLst>
                  <a:outerShdw algn="tl" blurRad="50800" dir="2700000" dist="38100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dirty="0" lang="en-US"/>
              <a:t>3/20/2020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1" sz="900" i="0">
                <a:solidFill>
                  <a:schemeClr val="tx1">
                    <a:lumMod val="75000"/>
                  </a:schemeClr>
                </a:solidFill>
                <a:effectLst>
                  <a:outerShdw algn="tl" blurRad="50800" dir="2700000" dist="38100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1" sz="900" i="0">
                <a:solidFill>
                  <a:schemeClr val="tx1">
                    <a:lumMod val="75000"/>
                  </a:schemeClr>
                </a:solidFill>
                <a:effectLst>
                  <a:outerShdw algn="tl" blurRad="50800" dir="2700000" dist="38100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457200" eaLnBrk="1" hangingPunct="1" latinLnBrk="0" rtl="0">
        <a:spcBef>
          <a:spcPct val="0"/>
        </a:spcBef>
        <a:buNone/>
        <a:defRPr cap="all" sz="3200" kern="1200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algn="tl" blurRad="28575" dir="14040000" dist="38100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cap="small" sz="2000" kern="120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algn="tl" blurRad="44450" dir="13860000" dist="12700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cap="small" sz="1800" kern="120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algn="tl" blurRad="44450" dir="13860000" dist="12700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cap="small" sz="1600" kern="120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algn="tl" blurRad="44450" dir="13860000" dist="12700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cap="small" sz="1400" kern="120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algn="tl" blurRad="44450" dir="13860000" dist="12700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cap="small" sz="1400" kern="120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algn="tl" blurRad="44450" dir="13860000" dist="12700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cap="small" sz="1200" kern="120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algn="tl" blurRad="44450" dir="13860000" dist="12700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cap="small" sz="1200" kern="120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algn="tl" blurRad="44450" dir="13860000" dist="12700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cap="small" sz="1200" kern="120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algn="tl" blurRad="44450" dir="13860000" dist="12700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cap="small" sz="1200" kern="120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algn="tl" blurRad="44450" dir="13860000" dist="12700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6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0" Type="http://schemas.openxmlformats.org/officeDocument/2006/relationships/image" Target="../media/image33.jpeg"/><Relationship Id="rId11" Type="http://schemas.openxmlformats.org/officeDocument/2006/relationships/image" Target="../media/image34.jpeg"/><Relationship Id="rId1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4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gif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6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8" Type="http://schemas.openxmlformats.org/officeDocument/2006/relationships/image" Target="../media/image46.jpeg"/><Relationship Id="rId9" Type="http://schemas.openxmlformats.org/officeDocument/2006/relationships/image" Target="../media/image47.jpeg"/><Relationship Id="rId10" Type="http://schemas.openxmlformats.org/officeDocument/2006/relationships/image" Target="../media/image48.jpeg"/><Relationship Id="rId11" Type="http://schemas.openxmlformats.org/officeDocument/2006/relationships/image" Target="../media/image49.jpeg"/><Relationship Id="rId12" Type="http://schemas.openxmlformats.org/officeDocument/2006/relationships/image" Target="../media/image50.jpeg"/><Relationship Id="rId13" Type="http://schemas.openxmlformats.org/officeDocument/2006/relationships/image" Target="../media/image6.jpeg"/><Relationship Id="rId14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8" Type="http://schemas.openxmlformats.org/officeDocument/2006/relationships/image" Target="../media/image51.jpeg"/><Relationship Id="rId9" Type="http://schemas.openxmlformats.org/officeDocument/2006/relationships/image" Target="../media/image47.jpeg"/><Relationship Id="rId10" Type="http://schemas.openxmlformats.org/officeDocument/2006/relationships/image" Target="../media/image48.jpeg"/><Relationship Id="rId11" Type="http://schemas.openxmlformats.org/officeDocument/2006/relationships/image" Target="../media/image49.jpeg"/><Relationship Id="rId12" Type="http://schemas.openxmlformats.org/officeDocument/2006/relationships/image" Target="../media/image50.jpeg"/><Relationship Id="rId13" Type="http://schemas.openxmlformats.org/officeDocument/2006/relationships/image" Target="../media/image6.jpeg"/><Relationship Id="rId14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7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6.jpeg"/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7" Type="http://schemas.openxmlformats.org/officeDocument/2006/relationships/image" Target="../media/image61.jpeg"/><Relationship Id="rId8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6.jpe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6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"/>
          </a:schemeClr>
        </a:solidFill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097151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52405" y="1085390"/>
            <a:ext cx="6839189" cy="468722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68" name="Picture 2097152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262422" y="1712706"/>
            <a:ext cx="1258457" cy="1542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48599" name="Rectangle 1048584"/>
          <p:cNvSpPr/>
          <p:nvPr/>
        </p:nvSpPr>
        <p:spPr>
          <a:xfrm>
            <a:off x="0" y="-8405824"/>
            <a:ext cx="9266041" cy="6973441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ectangle 1048625"/>
          <p:cNvSpPr/>
          <p:nvPr/>
        </p:nvSpPr>
        <p:spPr>
          <a:xfrm>
            <a:off x="-674106" y="-394205"/>
            <a:ext cx="10087720" cy="7646411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593" name="TextBox 1048626"/>
          <p:cNvSpPr txBox="1"/>
          <p:nvPr/>
        </p:nvSpPr>
        <p:spPr>
          <a:xfrm>
            <a:off x="2459133" y="1215031"/>
            <a:ext cx="4000000" cy="510540"/>
          </a:xfrm>
          <a:prstGeom prst="rect"/>
          <a:solidFill>
            <a:srgbClr val="CCFECC"/>
          </a:solidFill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000000"/>
                </a:solidFill>
              </a:rPr>
              <a:t>করোনার লক্ষণঃ</a:t>
            </a:r>
          </a:p>
        </p:txBody>
      </p:sp>
      <p:sp>
        <p:nvSpPr>
          <p:cNvPr id="1048594" name="TextBox 1048627"/>
          <p:cNvSpPr txBox="1"/>
          <p:nvPr/>
        </p:nvSpPr>
        <p:spPr>
          <a:xfrm>
            <a:off x="2459134" y="2868108"/>
            <a:ext cx="5724550" cy="2606041"/>
          </a:xfrm>
          <a:prstGeom prst="rect"/>
          <a:noFill/>
          <a:ln>
            <a:noFill/>
            <a:prstDash val="solid"/>
          </a:ln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CCFECC"/>
                </a:solidFill>
              </a:rPr>
              <a:t>১. মাথা ব্যাথা </a:t>
            </a:r>
          </a:p>
          <a:p>
            <a:r>
              <a:rPr b="1" sz="2800" lang="en-US">
                <a:solidFill>
                  <a:srgbClr val="CCFECC"/>
                </a:solidFill>
              </a:rPr>
              <a:t>২.  সর্দি</a:t>
            </a:r>
          </a:p>
          <a:p>
            <a:r>
              <a:rPr b="1" sz="2800" lang="en-US">
                <a:solidFill>
                  <a:srgbClr val="CCFECC"/>
                </a:solidFill>
              </a:rPr>
              <a:t>৩.  শুকনো কাশি</a:t>
            </a:r>
          </a:p>
          <a:p>
            <a:r>
              <a:rPr b="1" sz="2800" lang="en-US">
                <a:solidFill>
                  <a:srgbClr val="CCFECC"/>
                </a:solidFill>
              </a:rPr>
              <a:t>৪.  গায়ে অস্বভাবিক তাপ </a:t>
            </a:r>
          </a:p>
          <a:p>
            <a:r>
              <a:rPr b="1" sz="2800" lang="en-US">
                <a:solidFill>
                  <a:srgbClr val="CCFECC"/>
                </a:solidFill>
              </a:rPr>
              <a:t>৫.  শরীর দূর্বল হয়ে যাওয়া</a:t>
            </a:r>
          </a:p>
          <a:p>
            <a:r>
              <a:rPr b="1" sz="2800" lang="en-US">
                <a:solidFill>
                  <a:srgbClr val="CCFECC"/>
                </a:solidFill>
              </a:rPr>
              <a:t>৬.  শ্বাষ কষ্ট বেড়ে যাওয়া-- ইত্যাদি </a:t>
            </a:r>
          </a:p>
        </p:txBody>
      </p:sp>
      <p:pic>
        <p:nvPicPr>
          <p:cNvPr id="2097160" name="Picture 2097190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 tmFilter="0,0; .5, 1; 1, 1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animBg="1"/>
      <p:bldP spid="10485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ectangle 1048628"/>
          <p:cNvSpPr/>
          <p:nvPr/>
        </p:nvSpPr>
        <p:spPr>
          <a:xfrm>
            <a:off x="-503130" y="-674213"/>
            <a:ext cx="10150259" cy="8206427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589" name="TextBox 1048629"/>
          <p:cNvSpPr txBox="1"/>
          <p:nvPr/>
        </p:nvSpPr>
        <p:spPr>
          <a:xfrm>
            <a:off x="1749344" y="5675281"/>
            <a:ext cx="5501762" cy="492443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600" lang="en-US">
                <a:solidFill>
                  <a:srgbClr val="FFFFFF"/>
                </a:solidFill>
              </a:rPr>
              <a:t>এটি এন্টি ব্যক্টেরিয়াকে নষ্ট করে দেয়। </a:t>
            </a:r>
          </a:p>
        </p:txBody>
      </p:sp>
      <p:pic>
        <p:nvPicPr>
          <p:cNvPr id="2097156" name="Picture 2097192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  <p:pic>
        <p:nvPicPr>
          <p:cNvPr id="2097157" name="Picture 2097273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-220247"/>
            <a:ext cx="9000453" cy="707824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3"/>
                                        <p:tgtEl>
                                          <p:spTgt spid="20971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7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8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9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1048630"/>
          <p:cNvSpPr/>
          <p:nvPr/>
        </p:nvSpPr>
        <p:spPr>
          <a:xfrm>
            <a:off x="-494196" y="-570507"/>
            <a:ext cx="10132391" cy="7999014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52" name="Picture 2097174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69147" y="1819519"/>
            <a:ext cx="6405704" cy="3218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48585" name="TextBox 1048631"/>
          <p:cNvSpPr txBox="1"/>
          <p:nvPr/>
        </p:nvSpPr>
        <p:spPr>
          <a:xfrm>
            <a:off x="1880135" y="5342591"/>
            <a:ext cx="5383728" cy="624840"/>
          </a:xfrm>
          <a:prstGeom prst="rect"/>
        </p:spPr>
        <p:txBody>
          <a:bodyPr rtlCol="0" wrap="square">
            <a:spAutoFit/>
          </a:bodyPr>
          <a:p>
            <a:pPr algn="l"/>
            <a:r>
              <a:rPr b="1" sz="1800" lang="en-US">
                <a:solidFill>
                  <a:srgbClr val="FFFFFF"/>
                </a:solidFill>
              </a:rPr>
              <a:t>এটি দেহের শ্বেত কণিকাকে নষ্ট করে দেয়, তাই দেহে থাকা বিভিন্ন রোগকে বাড়িয়ে দেয়। </a:t>
            </a:r>
          </a:p>
        </p:txBody>
      </p:sp>
      <p:pic>
        <p:nvPicPr>
          <p:cNvPr id="2097153" name="Picture 2097194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1048632"/>
          <p:cNvSpPr/>
          <p:nvPr/>
        </p:nvSpPr>
        <p:spPr>
          <a:xfrm>
            <a:off x="-530356" y="-514922"/>
            <a:ext cx="10204713" cy="7887842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54" name="Picture 2097175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26539" y="1642736"/>
            <a:ext cx="5767718" cy="3572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48587" name="TextBox 1048633"/>
          <p:cNvSpPr txBox="1"/>
          <p:nvPr/>
        </p:nvSpPr>
        <p:spPr>
          <a:xfrm>
            <a:off x="1771983" y="5532307"/>
            <a:ext cx="5422275" cy="599440"/>
          </a:xfrm>
          <a:prstGeom prst="rect"/>
        </p:spPr>
        <p:txBody>
          <a:bodyPr rtlCol="0" wrap="square">
            <a:spAutoFit/>
          </a:bodyPr>
          <a:p>
            <a:pPr algn="l"/>
            <a:r>
              <a:rPr b="1" sz="1700" lang="en-US">
                <a:solidFill>
                  <a:srgbClr val="FFFFFF"/>
                </a:solidFill>
              </a:rPr>
              <a:t>দূর্বল, বৃদ্ধ, শাষ জনিত রোগী ও কিডনির জটিলতায় ভোগা রোগীরা মৃত্যু ঝুঁকিতে থাকে।</a:t>
            </a:r>
          </a:p>
        </p:txBody>
      </p:sp>
      <p:pic>
        <p:nvPicPr>
          <p:cNvPr id="2097155" name="Picture 2097196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1048634"/>
          <p:cNvSpPr/>
          <p:nvPr/>
        </p:nvSpPr>
        <p:spPr>
          <a:xfrm>
            <a:off x="-674106" y="-394205"/>
            <a:ext cx="10087720" cy="7646411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58" name="Picture 2097176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73788" y="2102290"/>
            <a:ext cx="4994319" cy="2653418"/>
          </a:xfrm>
          <a:prstGeom prst="snip2Diag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591" name="TextBox 1048635"/>
          <p:cNvSpPr txBox="1"/>
          <p:nvPr/>
        </p:nvSpPr>
        <p:spPr>
          <a:xfrm>
            <a:off x="1702428" y="5413793"/>
            <a:ext cx="5738864" cy="599440"/>
          </a:xfrm>
          <a:prstGeom prst="rect"/>
        </p:spPr>
        <p:txBody>
          <a:bodyPr rtlCol="0" wrap="square">
            <a:spAutoFit/>
          </a:bodyPr>
          <a:p>
            <a:pPr algn="l"/>
            <a:r>
              <a:rPr b="1" sz="1700" lang="en-US">
                <a:solidFill>
                  <a:srgbClr val="FFFFFF"/>
                </a:solidFill>
              </a:rPr>
              <a:t>এই ভাইরাসে শিশু ও মহিলারা কম আক্রান্ত হয়। পুরুষ বিশেষ করে দূর্বল ও বৃদ্ধরা বেশি আক্রান্ত হয়।  </a:t>
            </a:r>
          </a:p>
        </p:txBody>
      </p:sp>
      <p:pic>
        <p:nvPicPr>
          <p:cNvPr id="2097159" name="Picture 2097198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1048636"/>
          <p:cNvSpPr/>
          <p:nvPr/>
        </p:nvSpPr>
        <p:spPr>
          <a:xfrm>
            <a:off x="-674106" y="-394205"/>
            <a:ext cx="10087720" cy="7646411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61" name="Picture 2097177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60352" y="3272471"/>
            <a:ext cx="3623294" cy="1825461"/>
          </a:xfrm>
          <a:prstGeom prst="rect"/>
          <a:ln>
            <a:noFill/>
          </a:ln>
          <a:effectLst>
            <a:outerShdw algn="br" blurRad="76200" dir="10500000" dist="95250" kx="900000" rotWithShape="0" sx="97000" sy="23000">
              <a:srgbClr val="000000">
                <a:alpha val="20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1048596" name="TextBox 1048637"/>
          <p:cNvSpPr txBox="1"/>
          <p:nvPr/>
        </p:nvSpPr>
        <p:spPr>
          <a:xfrm>
            <a:off x="1781662" y="1751988"/>
            <a:ext cx="5176183" cy="430887"/>
          </a:xfrm>
          <a:prstGeom prst="rect"/>
          <a:noFill/>
          <a:ln>
            <a:noFill/>
            <a:prstDash val="solid"/>
          </a:ln>
        </p:spPr>
        <p:txBody>
          <a:bodyPr rtlCol="0" wrap="square">
            <a:spAutoFit/>
          </a:bodyPr>
          <a:p>
            <a:pPr algn="ctr"/>
            <a:r>
              <a:rPr b="1" sz="2200" lang="en-US">
                <a:solidFill>
                  <a:srgbClr val="FFFFFF"/>
                </a:solidFill>
              </a:rPr>
              <a:t>টাকার মাধ্যমে ভাইরাস ছড়াতে পারে কী? </a:t>
            </a:r>
          </a:p>
        </p:txBody>
      </p:sp>
      <p:pic>
        <p:nvPicPr>
          <p:cNvPr id="2097162" name="Picture 2097178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801759" y="5291511"/>
            <a:ext cx="3658620" cy="337869"/>
          </a:xfrm>
          <a:prstGeom prst="rect"/>
        </p:spPr>
      </p:pic>
      <p:pic>
        <p:nvPicPr>
          <p:cNvPr id="2097163" name="Picture 2097201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1048638"/>
          <p:cNvSpPr/>
          <p:nvPr/>
        </p:nvSpPr>
        <p:spPr>
          <a:xfrm>
            <a:off x="-674106" y="-696229"/>
            <a:ext cx="10659220" cy="8250459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20" name="TextBox 1048639"/>
          <p:cNvSpPr txBox="1"/>
          <p:nvPr/>
        </p:nvSpPr>
        <p:spPr>
          <a:xfrm rot="10800000" flipV="1">
            <a:off x="1317226" y="686296"/>
            <a:ext cx="5584947" cy="430887"/>
          </a:xfrm>
          <a:prstGeom prst="rect"/>
          <a:noFill/>
          <a:ln>
            <a:noFill/>
            <a:prstDash val="solid"/>
          </a:ln>
        </p:spPr>
        <p:txBody>
          <a:bodyPr rtlCol="0" wrap="square">
            <a:spAutoFit/>
          </a:bodyPr>
          <a:p>
            <a:pPr algn="ctr"/>
            <a:r>
              <a:rPr b="1" sz="2200" lang="en-US">
                <a:solidFill>
                  <a:srgbClr val="FFFFFF"/>
                </a:solidFill>
              </a:rPr>
              <a:t>টাকার মাধ্যমে ভাইরাস ছড়াতে পারে কী? </a:t>
            </a:r>
          </a:p>
        </p:txBody>
      </p:sp>
      <p:pic>
        <p:nvPicPr>
          <p:cNvPr id="2097186" name="Picture 2097179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91016" y="2157553"/>
            <a:ext cx="2957476" cy="18137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97187" name="Picture 2097180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891016" y="4135562"/>
            <a:ext cx="2911622" cy="1220362"/>
          </a:xfrm>
          <a:prstGeom prst="rect"/>
        </p:spPr>
      </p:pic>
      <p:pic>
        <p:nvPicPr>
          <p:cNvPr id="2097188" name="Picture 2097204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1048640"/>
          <p:cNvSpPr/>
          <p:nvPr/>
        </p:nvSpPr>
        <p:spPr>
          <a:xfrm>
            <a:off x="-674106" y="-394205"/>
            <a:ext cx="10087720" cy="7646411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89" name="Picture 2097181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123062" y="1779545"/>
            <a:ext cx="5153976" cy="3298908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90" name="Picture 2097206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3" tmFilter="0, 0; .2, .5; .8, .5; 1, 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"/>
                                        <p:tgtEl>
                                          <p:spTgt spid="2097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Rectangle 1048641"/>
          <p:cNvSpPr/>
          <p:nvPr/>
        </p:nvSpPr>
        <p:spPr>
          <a:xfrm>
            <a:off x="-674106" y="-394205"/>
            <a:ext cx="10087720" cy="7646411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23" name="TextBox 1048642"/>
          <p:cNvSpPr txBox="1"/>
          <p:nvPr/>
        </p:nvSpPr>
        <p:spPr>
          <a:xfrm>
            <a:off x="2369753" y="870609"/>
            <a:ext cx="4633824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FFFFFF"/>
                </a:solidFill>
              </a:rPr>
              <a:t>সুস্থ্য থাকার উপায়ঃ</a:t>
            </a:r>
          </a:p>
        </p:txBody>
      </p:sp>
      <p:pic>
        <p:nvPicPr>
          <p:cNvPr id="2097191" name="Picture 2097182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304679" y="2427492"/>
            <a:ext cx="3094940" cy="2003015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24" name="TextBox 1048643"/>
          <p:cNvSpPr txBox="1"/>
          <p:nvPr/>
        </p:nvSpPr>
        <p:spPr>
          <a:xfrm>
            <a:off x="3568690" y="4619101"/>
            <a:ext cx="2977890" cy="574040"/>
          </a:xfrm>
          <a:prstGeom prst="rect"/>
        </p:spPr>
        <p:txBody>
          <a:bodyPr rtlCol="0" wrap="square">
            <a:spAutoFit/>
          </a:bodyPr>
          <a:p>
            <a:r>
              <a:rPr b="1" sz="1600" lang="en-US">
                <a:solidFill>
                  <a:srgbClr val="CCFECC"/>
                </a:solidFill>
              </a:rPr>
              <a:t>ঘন ঘন পরিস্কার পানি ও সাবান বা হ্যান্ড ওয়াশ দিয়ে  হাত ধোয়া। </a:t>
            </a:r>
          </a:p>
        </p:txBody>
      </p:sp>
      <p:pic>
        <p:nvPicPr>
          <p:cNvPr id="2097192" name="Picture 2097208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Picture 2097226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14213" y="1468722"/>
            <a:ext cx="4953544" cy="3206150"/>
          </a:xfrm>
          <a:prstGeom prst="rect"/>
        </p:spPr>
      </p:pic>
      <p:sp>
        <p:nvSpPr>
          <p:cNvPr id="1048625" name="Rectangle 1048650"/>
          <p:cNvSpPr/>
          <p:nvPr/>
        </p:nvSpPr>
        <p:spPr>
          <a:xfrm rot="21557222">
            <a:off x="-721147" y="-1251668"/>
            <a:ext cx="10590101" cy="8833829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26" name="TextBox 1048651"/>
          <p:cNvSpPr txBox="1"/>
          <p:nvPr/>
        </p:nvSpPr>
        <p:spPr>
          <a:xfrm>
            <a:off x="1533063" y="408819"/>
            <a:ext cx="6077875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FFFFFF"/>
                </a:solidFill>
              </a:rPr>
              <a:t>সুস্থ্য থাকার উপায়ঃ</a:t>
            </a:r>
          </a:p>
        </p:txBody>
      </p:sp>
      <p:pic>
        <p:nvPicPr>
          <p:cNvPr id="2097194" name="Picture 2097217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610938" y="586900"/>
            <a:ext cx="1118900" cy="685521"/>
          </a:xfrm>
          <a:prstGeom prst="rect"/>
        </p:spPr>
      </p:pic>
      <p:pic>
        <p:nvPicPr>
          <p:cNvPr id="2097195" name="Picture 2097187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11141">
            <a:off x="2033097" y="1308804"/>
            <a:ext cx="4933176" cy="3175132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96" name="Picture 2097215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867319" y="1372564"/>
            <a:ext cx="5000438" cy="3119358"/>
          </a:xfrm>
          <a:prstGeom prst="rect"/>
        </p:spPr>
      </p:pic>
      <p:pic>
        <p:nvPicPr>
          <p:cNvPr id="2097197" name="Picture 2097217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863816" y="1169787"/>
            <a:ext cx="5003941" cy="3250953"/>
          </a:xfrm>
          <a:prstGeom prst="rect"/>
        </p:spPr>
      </p:pic>
      <p:pic>
        <p:nvPicPr>
          <p:cNvPr id="2097198" name="Picture 2097218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1710176" y="1219168"/>
            <a:ext cx="5157581" cy="3244559"/>
          </a:xfrm>
          <a:prstGeom prst="rect"/>
        </p:spPr>
      </p:pic>
      <p:pic>
        <p:nvPicPr>
          <p:cNvPr id="2097199" name="Picture 2097219"/>
          <p:cNvPicPr>
            <a:picLocks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 rot="21583632">
            <a:off x="1718339" y="1211416"/>
            <a:ext cx="5122779" cy="3441655"/>
          </a:xfrm>
          <a:prstGeom prst="rect"/>
        </p:spPr>
      </p:pic>
      <p:pic>
        <p:nvPicPr>
          <p:cNvPr id="2097200" name="Picture 2097221"/>
          <p:cNvPicPr>
            <a:picLocks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1867318" y="1169786"/>
            <a:ext cx="5214976" cy="3462353"/>
          </a:xfrm>
          <a:prstGeom prst="rect"/>
        </p:spPr>
      </p:pic>
      <p:pic>
        <p:nvPicPr>
          <p:cNvPr id="2097201" name="Picture 2097220"/>
          <p:cNvPicPr>
            <a:picLocks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1705939" y="1175028"/>
            <a:ext cx="5537735" cy="3514430"/>
          </a:xfrm>
          <a:prstGeom prst="rect"/>
        </p:spPr>
      </p:pic>
      <p:pic>
        <p:nvPicPr>
          <p:cNvPr id="2097202" name="Picture 2097191"/>
          <p:cNvPicPr>
            <a:picLocks/>
          </p:cNvPicPr>
          <p:nvPr/>
        </p:nvPicPr>
        <p:blipFill>
          <a:blip xmlns:r="http://schemas.openxmlformats.org/officeDocument/2006/relationships" r:embed="rId9"/>
          <a:stretch>
            <a:fillRect/>
          </a:stretch>
        </p:blipFill>
        <p:spPr>
          <a:xfrm>
            <a:off x="1710176" y="1128844"/>
            <a:ext cx="5592099" cy="3606798"/>
          </a:xfrm>
          <a:prstGeom prst="rect"/>
          <a:ln>
            <a:noFill/>
          </a:ln>
          <a:effectLst/>
        </p:spPr>
      </p:pic>
      <p:pic>
        <p:nvPicPr>
          <p:cNvPr id="2097203" name="Picture 2097222"/>
          <p:cNvPicPr>
            <a:picLocks/>
          </p:cNvPicPr>
          <p:nvPr/>
        </p:nvPicPr>
        <p:blipFill>
          <a:blip xmlns:r="http://schemas.openxmlformats.org/officeDocument/2006/relationships" r:embed="rId10"/>
          <a:stretch>
            <a:fillRect/>
          </a:stretch>
        </p:blipFill>
        <p:spPr>
          <a:xfrm>
            <a:off x="1676674" y="1139014"/>
            <a:ext cx="5596263" cy="3586458"/>
          </a:xfrm>
          <a:prstGeom prst="rect"/>
        </p:spPr>
      </p:pic>
      <p:pic>
        <p:nvPicPr>
          <p:cNvPr id="2097204" name="Picture 2097192"/>
          <p:cNvPicPr>
            <a:picLocks/>
          </p:cNvPicPr>
          <p:nvPr/>
        </p:nvPicPr>
        <p:blipFill>
          <a:blip xmlns:r="http://schemas.openxmlformats.org/officeDocument/2006/relationships" r:embed="rId11"/>
          <a:srcRect t="17234" b="17234"/>
          <a:stretch>
            <a:fillRect/>
          </a:stretch>
        </p:blipFill>
        <p:spPr>
          <a:xfrm rot="25887">
            <a:off x="1721043" y="1191074"/>
            <a:ext cx="5667624" cy="3642376"/>
          </a:xfrm>
          <a:prstGeom prst="rect"/>
          <a:ln>
            <a:noFill/>
          </a:ln>
          <a:effectLst/>
          <a:scene3d>
            <a:camera prst="orthographicFront"/>
            <a:lightRig dir="t" rig="twoP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209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209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209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209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7"/>
                                        <p:tgtEl>
                                          <p:spTgt spid="209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2"/>
                                        <p:tgtEl>
                                          <p:spTgt spid="209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7"/>
                                        <p:tgtEl>
                                          <p:spTgt spid="209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2"/>
                                        <p:tgtEl>
                                          <p:spTgt spid="209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7"/>
                                        <p:tgtEl>
                                          <p:spTgt spid="209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097155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300308" y="2515263"/>
            <a:ext cx="5302299" cy="1576647"/>
          </a:xfrm>
          <a:prstGeom prst="rect"/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097170" name="Picture 2097153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123864" y="2412521"/>
            <a:ext cx="5478743" cy="2032956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71" name="Picture 2097154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14352" y="949407"/>
            <a:ext cx="329083" cy="209126"/>
          </a:xfrm>
          <a:prstGeom prst="rect"/>
        </p:spPr>
      </p:pic>
      <p:pic>
        <p:nvPicPr>
          <p:cNvPr id="2097172" name="Picture 2097155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2495328" y="1705742"/>
            <a:ext cx="4735814" cy="254647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3"/>
                                        <p:tgtEl>
                                          <p:spTgt spid="209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4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28"/>
                                        <p:tgtEl>
                                          <p:spTgt spid="209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2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3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34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44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5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6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9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1000" id="47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Rectangle 1048752"/>
          <p:cNvSpPr/>
          <p:nvPr/>
        </p:nvSpPr>
        <p:spPr>
          <a:xfrm>
            <a:off x="-501766" y="-276572"/>
            <a:ext cx="10147532" cy="7442364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28" name="TextBox 1048754"/>
          <p:cNvSpPr txBox="1"/>
          <p:nvPr/>
        </p:nvSpPr>
        <p:spPr>
          <a:xfrm>
            <a:off x="2369753" y="1085425"/>
            <a:ext cx="4633824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FFFFFF"/>
                </a:solidFill>
              </a:rPr>
              <a:t>সুস্থ্য থাকার উপায়ঃ</a:t>
            </a:r>
          </a:p>
        </p:txBody>
      </p:sp>
      <p:pic>
        <p:nvPicPr>
          <p:cNvPr id="2097205" name="Picture 2097217"/>
          <p:cNvPicPr>
            <a:picLocks/>
          </p:cNvPicPr>
          <p:nvPr/>
        </p:nvPicPr>
        <p:blipFill>
          <a:blip xmlns:r="http://schemas.openxmlformats.org/officeDocument/2006/relationships" r:embed="rId1"/>
          <a:srcRect l="15710" r="15710"/>
          <a:stretch>
            <a:fillRect/>
          </a:stretch>
        </p:blipFill>
        <p:spPr>
          <a:xfrm>
            <a:off x="2640344" y="1955981"/>
            <a:ext cx="3863310" cy="3037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48629" name="TextBox 1048755"/>
          <p:cNvSpPr txBox="1"/>
          <p:nvPr/>
        </p:nvSpPr>
        <p:spPr>
          <a:xfrm>
            <a:off x="2686665" y="5580968"/>
            <a:ext cx="4000000" cy="4089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100" lang="en-US">
                <a:solidFill>
                  <a:srgbClr val="FFFFFF"/>
                </a:solidFill>
              </a:rPr>
              <a:t>ভিড় এড়িয়ে চলতে হবে। </a:t>
            </a:r>
          </a:p>
        </p:txBody>
      </p:sp>
      <p:pic>
        <p:nvPicPr>
          <p:cNvPr id="2097206" name="Picture 2097225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/>
      <p:bldP spid="10486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1048658"/>
          <p:cNvSpPr/>
          <p:nvPr/>
        </p:nvSpPr>
        <p:spPr>
          <a:xfrm>
            <a:off x="-469348" y="-273860"/>
            <a:ext cx="10350693" cy="7758042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31" name="TextBox 1048659"/>
          <p:cNvSpPr txBox="1"/>
          <p:nvPr/>
        </p:nvSpPr>
        <p:spPr>
          <a:xfrm>
            <a:off x="1961956" y="1212872"/>
            <a:ext cx="4633824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FFFFFF"/>
                </a:solidFill>
              </a:rPr>
              <a:t>সুস্থ্য থাকার উপায়ঃ</a:t>
            </a:r>
          </a:p>
        </p:txBody>
      </p:sp>
      <p:pic>
        <p:nvPicPr>
          <p:cNvPr id="2097207" name="Picture 2097191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70793" y="2160382"/>
            <a:ext cx="4355755" cy="2928083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208" name="Picture 2097227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  <p:pic>
        <p:nvPicPr>
          <p:cNvPr id="2097209" name="Picture 2097192"/>
          <p:cNvPicPr>
            <a:picLocks/>
          </p:cNvPicPr>
          <p:nvPr/>
        </p:nvPicPr>
        <p:blipFill>
          <a:blip xmlns:r="http://schemas.openxmlformats.org/officeDocument/2006/relationships" r:embed="rId3"/>
          <a:srcRect t="17234" b="17234"/>
          <a:stretch>
            <a:fillRect/>
          </a:stretch>
        </p:blipFill>
        <p:spPr>
          <a:xfrm>
            <a:off x="2651453" y="4566807"/>
            <a:ext cx="4813890" cy="2917375"/>
          </a:xfrm>
          <a:prstGeom prst="rect"/>
          <a:ln>
            <a:noFill/>
          </a:ln>
          <a:effectLst>
            <a:outerShdw algn="br" blurRad="76200" dir="10500000" dist="95250" kx="900000" rotWithShape="0" sx="97000" sy="23000">
              <a:srgbClr val="000000">
                <a:alpha val="20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209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Rectangle 1048662"/>
          <p:cNvSpPr/>
          <p:nvPr/>
        </p:nvSpPr>
        <p:spPr>
          <a:xfrm>
            <a:off x="-666210" y="-514242"/>
            <a:ext cx="10407278" cy="8274686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33" name="TextBox 1048663"/>
          <p:cNvSpPr txBox="1"/>
          <p:nvPr/>
        </p:nvSpPr>
        <p:spPr>
          <a:xfrm>
            <a:off x="2255088" y="1184491"/>
            <a:ext cx="4633824" cy="510539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b="1" sz="2800" lang="en-GB">
                <a:solidFill>
                  <a:srgbClr val="FFFFFF"/>
                </a:solidFill>
              </a:rPr>
              <a:t>জরুরী</a:t>
            </a:r>
            <a:r>
              <a:rPr altLang="en-US" b="1" sz="2800" lang="en-US">
                <a:solidFill>
                  <a:srgbClr val="FFFFFF"/>
                </a:solidFill>
              </a:rPr>
              <a:t> </a:t>
            </a:r>
            <a:r>
              <a:rPr altLang="en-US" b="1" sz="2800" lang="en-GB">
                <a:solidFill>
                  <a:srgbClr val="FFFFFF"/>
                </a:solidFill>
              </a:rPr>
              <a:t>প্রয়োজনেঃ</a:t>
            </a:r>
            <a:endParaRPr altLang="en-US" lang="zh-CN"/>
          </a:p>
        </p:txBody>
      </p:sp>
      <p:pic>
        <p:nvPicPr>
          <p:cNvPr id="2097210" name="Picture 2097193"/>
          <p:cNvPicPr>
            <a:picLocks/>
          </p:cNvPicPr>
          <p:nvPr/>
        </p:nvPicPr>
        <p:blipFill>
          <a:blip xmlns:r="http://schemas.openxmlformats.org/officeDocument/2006/relationships" r:embed="rId1"/>
          <a:srcRect t="16613" b="16613"/>
          <a:stretch>
            <a:fillRect/>
          </a:stretch>
        </p:blipFill>
        <p:spPr>
          <a:xfrm>
            <a:off x="2870793" y="2160382"/>
            <a:ext cx="3402414" cy="2928083"/>
          </a:xfrm>
          <a:prstGeom prst="rect"/>
          <a:ln>
            <a:noFill/>
          </a:ln>
          <a:effectLst>
            <a:outerShdw algn="br" blurRad="76200" dir="10500000" dist="95250" kx="900000" rotWithShape="0" sx="97000" sy="23000">
              <a:srgbClr val="000000">
                <a:alpha val="20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1048634" name="TextBox 1048664"/>
          <p:cNvSpPr txBox="1"/>
          <p:nvPr/>
        </p:nvSpPr>
        <p:spPr>
          <a:xfrm>
            <a:off x="2572000" y="5235390"/>
            <a:ext cx="4000000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65FF65"/>
                </a:solidFill>
              </a:rPr>
              <a:t>১৬২৬৩ </a:t>
            </a:r>
            <a:r>
              <a:rPr b="1" sz="2800" lang="en-US">
                <a:solidFill>
                  <a:srgbClr val="FFFFFF"/>
                </a:solidFill>
              </a:rPr>
              <a:t>নাম্বারে কল দিন।</a:t>
            </a:r>
            <a:endParaRPr b="1" sz="2800" lang="en-US">
              <a:solidFill>
                <a:srgbClr val="65FF65"/>
              </a:solidFill>
            </a:endParaRPr>
          </a:p>
        </p:txBody>
      </p:sp>
      <p:pic>
        <p:nvPicPr>
          <p:cNvPr id="2097211" name="Picture 2097231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/>
      <p:bldP spid="10486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Rectangle 1048665"/>
          <p:cNvSpPr/>
          <p:nvPr/>
        </p:nvSpPr>
        <p:spPr>
          <a:xfrm>
            <a:off x="-255787" y="-508284"/>
            <a:ext cx="9957401" cy="7874567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36" name="TextBox 1048666"/>
          <p:cNvSpPr txBox="1"/>
          <p:nvPr/>
        </p:nvSpPr>
        <p:spPr>
          <a:xfrm>
            <a:off x="2255088" y="1184491"/>
            <a:ext cx="4633824" cy="510539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b="1" sz="2800" lang="en-GB">
                <a:solidFill>
                  <a:srgbClr val="FFFFFF"/>
                </a:solidFill>
              </a:rPr>
              <a:t>জরুরী</a:t>
            </a:r>
            <a:r>
              <a:rPr altLang="en-US" b="1" sz="2800" lang="en-US">
                <a:solidFill>
                  <a:srgbClr val="FFFFFF"/>
                </a:solidFill>
              </a:rPr>
              <a:t> </a:t>
            </a:r>
            <a:r>
              <a:rPr altLang="en-US" b="1" sz="2800" lang="en-GB">
                <a:solidFill>
                  <a:srgbClr val="FFFFFF"/>
                </a:solidFill>
              </a:rPr>
              <a:t>প্রয়োজনেঃ</a:t>
            </a:r>
            <a:endParaRPr altLang="en-US" lang="zh-CN"/>
          </a:p>
        </p:txBody>
      </p:sp>
      <p:sp>
        <p:nvSpPr>
          <p:cNvPr id="1048637" name="TextBox 1048667"/>
          <p:cNvSpPr txBox="1"/>
          <p:nvPr/>
        </p:nvSpPr>
        <p:spPr>
          <a:xfrm>
            <a:off x="3131844" y="4841249"/>
            <a:ext cx="2860286" cy="396240"/>
          </a:xfrm>
          <a:prstGeom prst="rect"/>
          <a:solidFill>
            <a:srgbClr val="FFFFFF"/>
          </a:solidFill>
        </p:spPr>
        <p:txBody>
          <a:bodyPr rtlCol="0" wrap="square">
            <a:spAutoFit/>
          </a:bodyPr>
          <a:p>
            <a:pPr algn="ctr"/>
            <a:r>
              <a:rPr b="1" sz="2100" lang="en-US">
                <a:solidFill>
                  <a:srgbClr val="000000"/>
                </a:solidFill>
              </a:rPr>
              <a:t>১৬২৬৩ নাম্বারে কল দিন।</a:t>
            </a:r>
          </a:p>
        </p:txBody>
      </p:sp>
      <p:pic>
        <p:nvPicPr>
          <p:cNvPr id="2097212" name="Picture 2097194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131844" y="2227559"/>
            <a:ext cx="2880312" cy="2402881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213" name="Picture 2097233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/>
      <p:bldP spid="10486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Rectangle 1048668"/>
          <p:cNvSpPr/>
          <p:nvPr/>
        </p:nvSpPr>
        <p:spPr>
          <a:xfrm>
            <a:off x="-674106" y="-394205"/>
            <a:ext cx="10087720" cy="7646411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214" name="Picture 2097195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332487" y="2516020"/>
            <a:ext cx="4617601" cy="2739728"/>
          </a:xfrm>
          <a:prstGeom prst="rect"/>
        </p:spPr>
      </p:pic>
      <p:pic>
        <p:nvPicPr>
          <p:cNvPr id="2097215" name="Picture 2097235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  <p:sp>
        <p:nvSpPr>
          <p:cNvPr id="1048639" name="TextBox 1048788"/>
          <p:cNvSpPr txBox="1"/>
          <p:nvPr/>
        </p:nvSpPr>
        <p:spPr>
          <a:xfrm>
            <a:off x="2534734" y="1809486"/>
            <a:ext cx="4074532" cy="408941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b="1" sz="2100" lang="en-GB">
                <a:solidFill>
                  <a:srgbClr val="FFFFFF"/>
                </a:solidFill>
              </a:rPr>
              <a:t>জরুরী</a:t>
            </a:r>
            <a:r>
              <a:rPr altLang="en-US" b="1" sz="2100" lang="en-US">
                <a:solidFill>
                  <a:srgbClr val="FFFFFF"/>
                </a:solidFill>
              </a:rPr>
              <a:t> </a:t>
            </a:r>
            <a:r>
              <a:rPr altLang="en-US" b="1" sz="2100" lang="en-GB">
                <a:solidFill>
                  <a:srgbClr val="FFFFFF"/>
                </a:solidFill>
              </a:rPr>
              <a:t>প্রয়োজনেঃ</a:t>
            </a:r>
            <a:endParaRPr b="1" sz="2100"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7"/>
                                        <p:tgtEl>
                                          <p:spTgt spid="209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1048669"/>
          <p:cNvSpPr/>
          <p:nvPr/>
        </p:nvSpPr>
        <p:spPr>
          <a:xfrm>
            <a:off x="-707593" y="-1163862"/>
            <a:ext cx="10581903" cy="9185723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41" name="TextBox 1048670"/>
          <p:cNvSpPr txBox="1"/>
          <p:nvPr/>
        </p:nvSpPr>
        <p:spPr>
          <a:xfrm>
            <a:off x="0" y="609288"/>
            <a:ext cx="9380127" cy="538609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900" lang="en-US">
                <a:solidFill>
                  <a:srgbClr val="FFFFFF"/>
                </a:solidFill>
              </a:rPr>
              <a:t>করোনাকে এড়িয়ে চলতে কিছু খাদ্যাভাস গড়ে তুলতে হবেঃ  </a:t>
            </a:r>
          </a:p>
        </p:txBody>
      </p:sp>
      <p:pic>
        <p:nvPicPr>
          <p:cNvPr id="2097216" name="Picture 2097196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4142" y="1677468"/>
            <a:ext cx="1345125" cy="1103155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17" name="Picture 2097197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601277" y="1695029"/>
            <a:ext cx="1477598" cy="1085593"/>
          </a:xfrm>
          <a:prstGeom prst="rect"/>
          <a:ln>
            <a:noFill/>
          </a:ln>
          <a:effectLst>
            <a:outerShdw algn="br" blurRad="76200" dir="10500000" dist="95250" kx="900000" rotWithShape="0" sx="97000" sy="23000">
              <a:srgbClr val="000000">
                <a:alpha val="20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  <p:pic>
        <p:nvPicPr>
          <p:cNvPr id="2097218" name="Picture 2097198"/>
          <p:cNvPicPr>
            <a:picLocks/>
          </p:cNvPicPr>
          <p:nvPr/>
        </p:nvPicPr>
        <p:blipFill>
          <a:blip xmlns:r="http://schemas.openxmlformats.org/officeDocument/2006/relationships" r:embed="rId3"/>
          <a:srcRect l="9925" r="9925"/>
          <a:stretch>
            <a:fillRect/>
          </a:stretch>
        </p:blipFill>
        <p:spPr>
          <a:xfrm>
            <a:off x="3190884" y="1686249"/>
            <a:ext cx="1477598" cy="1085593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19" name="Picture 2097199"/>
          <p:cNvPicPr>
            <a:picLocks/>
          </p:cNvPicPr>
          <p:nvPr/>
        </p:nvPicPr>
        <p:blipFill>
          <a:blip xmlns:r="http://schemas.openxmlformats.org/officeDocument/2006/relationships" r:embed="rId4"/>
          <a:srcRect l="10377" r="10377"/>
          <a:stretch>
            <a:fillRect/>
          </a:stretch>
        </p:blipFill>
        <p:spPr>
          <a:xfrm>
            <a:off x="144142" y="2780622"/>
            <a:ext cx="1477598" cy="1085593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20" name="Picture 2097200"/>
          <p:cNvPicPr>
            <a:picLocks/>
          </p:cNvPicPr>
          <p:nvPr/>
        </p:nvPicPr>
        <p:blipFill>
          <a:blip xmlns:r="http://schemas.openxmlformats.org/officeDocument/2006/relationships" r:embed="rId5"/>
          <a:srcRect l="11742" r="11742"/>
          <a:stretch>
            <a:fillRect/>
          </a:stretch>
        </p:blipFill>
        <p:spPr>
          <a:xfrm>
            <a:off x="1713285" y="2780621"/>
            <a:ext cx="1477598" cy="1085593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21" name="Picture 2097201"/>
          <p:cNvPicPr>
            <a:picLocks/>
          </p:cNvPicPr>
          <p:nvPr/>
        </p:nvPicPr>
        <p:blipFill>
          <a:blip xmlns:r="http://schemas.openxmlformats.org/officeDocument/2006/relationships" r:embed="rId6"/>
          <a:srcRect l="12022" r="12022"/>
          <a:stretch>
            <a:fillRect/>
          </a:stretch>
        </p:blipFill>
        <p:spPr>
          <a:xfrm>
            <a:off x="3190883" y="2780621"/>
            <a:ext cx="1477598" cy="1085593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22" name="Picture 2097202"/>
          <p:cNvPicPr>
            <a:picLocks/>
          </p:cNvPicPr>
          <p:nvPr/>
        </p:nvPicPr>
        <p:blipFill>
          <a:blip xmlns:r="http://schemas.openxmlformats.org/officeDocument/2006/relationships" r:embed="rId7"/>
          <a:srcRect l="9944" r="9944"/>
          <a:stretch>
            <a:fillRect/>
          </a:stretch>
        </p:blipFill>
        <p:spPr>
          <a:xfrm>
            <a:off x="77904" y="3866215"/>
            <a:ext cx="1477598" cy="1085593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23" name="Picture 2097203"/>
          <p:cNvPicPr>
            <a:picLocks/>
          </p:cNvPicPr>
          <p:nvPr/>
        </p:nvPicPr>
        <p:blipFill>
          <a:blip xmlns:r="http://schemas.openxmlformats.org/officeDocument/2006/relationships" r:embed="rId8"/>
          <a:srcRect l="10504" r="10504"/>
          <a:stretch>
            <a:fillRect/>
          </a:stretch>
        </p:blipFill>
        <p:spPr>
          <a:xfrm>
            <a:off x="1621739" y="3866213"/>
            <a:ext cx="1477598" cy="1069467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24" name="Picture 2097204"/>
          <p:cNvPicPr>
            <a:picLocks/>
          </p:cNvPicPr>
          <p:nvPr/>
        </p:nvPicPr>
        <p:blipFill>
          <a:blip xmlns:r="http://schemas.openxmlformats.org/officeDocument/2006/relationships" r:embed="rId9"/>
          <a:srcRect l="8864" r="8864"/>
          <a:stretch>
            <a:fillRect/>
          </a:stretch>
        </p:blipFill>
        <p:spPr>
          <a:xfrm>
            <a:off x="3165574" y="3866215"/>
            <a:ext cx="1477598" cy="1106954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25" name="Picture 2097205"/>
          <p:cNvPicPr>
            <a:picLocks/>
          </p:cNvPicPr>
          <p:nvPr/>
        </p:nvPicPr>
        <p:blipFill>
          <a:blip xmlns:r="http://schemas.openxmlformats.org/officeDocument/2006/relationships" r:embed="rId10"/>
          <a:srcRect l="13688" r="13688"/>
          <a:stretch>
            <a:fillRect/>
          </a:stretch>
        </p:blipFill>
        <p:spPr>
          <a:xfrm>
            <a:off x="77903" y="4951808"/>
            <a:ext cx="1464456" cy="1103155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26" name="Picture 2097206"/>
          <p:cNvPicPr>
            <a:picLocks/>
          </p:cNvPicPr>
          <p:nvPr/>
        </p:nvPicPr>
        <p:blipFill>
          <a:blip xmlns:r="http://schemas.openxmlformats.org/officeDocument/2006/relationships" r:embed="rId11"/>
          <a:srcRect l="14687" r="14687"/>
          <a:stretch>
            <a:fillRect/>
          </a:stretch>
        </p:blipFill>
        <p:spPr>
          <a:xfrm>
            <a:off x="1601276" y="4973169"/>
            <a:ext cx="1571648" cy="1155365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27" name="Picture 2097207"/>
          <p:cNvPicPr>
            <a:picLocks/>
          </p:cNvPicPr>
          <p:nvPr/>
        </p:nvPicPr>
        <p:blipFill>
          <a:blip xmlns:r="http://schemas.openxmlformats.org/officeDocument/2006/relationships" r:embed="rId12"/>
          <a:srcRect l="14190" r="14190"/>
          <a:stretch>
            <a:fillRect/>
          </a:stretch>
        </p:blipFill>
        <p:spPr>
          <a:xfrm>
            <a:off x="3190883" y="5042941"/>
            <a:ext cx="1477598" cy="1085593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sp>
        <p:nvSpPr>
          <p:cNvPr id="1048642" name="TextBox 1048671"/>
          <p:cNvSpPr txBox="1"/>
          <p:nvPr/>
        </p:nvSpPr>
        <p:spPr>
          <a:xfrm>
            <a:off x="5044755" y="1677469"/>
            <a:ext cx="3845245" cy="4663440"/>
          </a:xfrm>
          <a:prstGeom prst="rect"/>
        </p:spPr>
        <p:txBody>
          <a:bodyPr rtlCol="0" wrap="square">
            <a:spAutoFit/>
          </a:bodyPr>
          <a:p>
            <a:r>
              <a:rPr b="1" sz="2600" lang="en-US">
                <a:solidFill>
                  <a:srgbClr val="FFFFFF"/>
                </a:solidFill>
              </a:rPr>
              <a:t>১. আপেল।</a:t>
            </a:r>
          </a:p>
          <a:p>
            <a:r>
              <a:rPr b="1" sz="2600" lang="en-US">
                <a:solidFill>
                  <a:srgbClr val="FFFFFF"/>
                </a:solidFill>
              </a:rPr>
              <a:t>২.  </a:t>
            </a:r>
            <a:r>
              <a:rPr b="1" sz="2600" lang="en-US">
                <a:solidFill>
                  <a:srgbClr val="CCFECC"/>
                </a:solidFill>
              </a:rPr>
              <a:t>কমলা।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৩.  </a:t>
            </a:r>
            <a:r>
              <a:rPr b="1" sz="2600" lang="en-US">
                <a:solidFill>
                  <a:srgbClr val="FFCC99"/>
                </a:solidFill>
              </a:rPr>
              <a:t>পেপে।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৪.  </a:t>
            </a:r>
            <a:r>
              <a:rPr b="1" sz="2600" lang="en-US">
                <a:solidFill>
                  <a:srgbClr val="800000"/>
                </a:solidFill>
              </a:rPr>
              <a:t>ডালিম।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৫. </a:t>
            </a:r>
            <a:r>
              <a:rPr b="1" sz="2600" lang="en-US">
                <a:solidFill>
                  <a:srgbClr val="92D050"/>
                </a:solidFill>
              </a:rPr>
              <a:t>সবুজ সব্জি।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৬. </a:t>
            </a:r>
            <a:r>
              <a:rPr b="1" sz="2600" lang="en-US">
                <a:solidFill>
                  <a:srgbClr val="FF9900"/>
                </a:solidFill>
              </a:rPr>
              <a:t>মিষ্টি কুমড়া।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৭. </a:t>
            </a:r>
            <a:r>
              <a:rPr b="1" sz="2600" lang="en-US">
                <a:solidFill>
                  <a:srgbClr val="FFFF00"/>
                </a:solidFill>
              </a:rPr>
              <a:t>লেবু।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৮. </a:t>
            </a:r>
            <a:r>
              <a:rPr b="1" sz="2600" lang="en-US">
                <a:solidFill>
                  <a:srgbClr val="FF0000"/>
                </a:solidFill>
              </a:rPr>
              <a:t>স্টব্যারি।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৯. </a:t>
            </a:r>
            <a:r>
              <a:rPr b="1" sz="2600" lang="en-US">
                <a:solidFill>
                  <a:srgbClr val="FFE5E5"/>
                </a:solidFill>
              </a:rPr>
              <a:t>দই।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১০.</a:t>
            </a:r>
            <a:r>
              <a:rPr b="1" sz="2600" lang="en-US">
                <a:solidFill>
                  <a:srgbClr val="FFCB00"/>
                </a:solidFill>
              </a:rPr>
              <a:t>হলুদ।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১১.</a:t>
            </a:r>
            <a:r>
              <a:rPr b="1" sz="2600" lang="en-US">
                <a:solidFill>
                  <a:srgbClr val="98CC00"/>
                </a:solidFill>
              </a:rPr>
              <a:t>তাজা ফল।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১২.</a:t>
            </a:r>
            <a:r>
              <a:rPr b="1" sz="2600" lang="en-US">
                <a:solidFill>
                  <a:srgbClr val="00B0F0"/>
                </a:solidFill>
              </a:rPr>
              <a:t>মধু ও কালোজিরা। </a:t>
            </a:r>
            <a:endParaRPr b="1" sz="2600" lang="en-US">
              <a:solidFill>
                <a:srgbClr val="FFFFFF"/>
              </a:solidFill>
            </a:endParaRPr>
          </a:p>
        </p:txBody>
      </p:sp>
      <p:sp>
        <p:nvSpPr>
          <p:cNvPr id="1048643" name="TextBox 1048672"/>
          <p:cNvSpPr txBox="1"/>
          <p:nvPr/>
        </p:nvSpPr>
        <p:spPr>
          <a:xfrm>
            <a:off x="375587" y="6217160"/>
            <a:ext cx="4524339" cy="523220"/>
          </a:xfrm>
          <a:prstGeom prst="rect"/>
        </p:spPr>
        <p:txBody>
          <a:bodyPr rtlCol="0" wrap="square">
            <a:spAutoFit/>
          </a:bodyPr>
          <a:p>
            <a:r>
              <a:rPr b="1" sz="1400" lang="en-US">
                <a:solidFill>
                  <a:srgbClr val="FFFFFF"/>
                </a:solidFill>
              </a:rPr>
              <a:t>বিভিন্ন ধরনের টাটকা ফল-মূল ও সব্জী ভাল ভাবে ধুয়ে খেতে হবে। রান্নাতে অনেক সময় নিয়ে রান্না করতে হবে।</a:t>
            </a:r>
          </a:p>
        </p:txBody>
      </p:sp>
      <p:pic>
        <p:nvPicPr>
          <p:cNvPr id="2097228" name="Picture 2097248"/>
          <p:cNvPicPr>
            <a:picLocks/>
          </p:cNvPicPr>
          <p:nvPr/>
        </p:nvPicPr>
        <p:blipFill>
          <a:blip xmlns:r="http://schemas.openxmlformats.org/officeDocument/2006/relationships" r:embed="rId13"/>
          <a:stretch>
            <a:fillRect/>
          </a:stretch>
        </p:blipFill>
        <p:spPr>
          <a:xfrm>
            <a:off x="7166290" y="1543524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209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209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209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209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7"/>
                                        <p:tgtEl>
                                          <p:spTgt spid="209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2"/>
                                        <p:tgtEl>
                                          <p:spTgt spid="209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7"/>
                                        <p:tgtEl>
                                          <p:spTgt spid="209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2"/>
                                        <p:tgtEl>
                                          <p:spTgt spid="209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7"/>
                                        <p:tgtEl>
                                          <p:spTgt spid="209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2"/>
                                        <p:tgtEl>
                                          <p:spTgt spid="209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7"/>
                                        <p:tgtEl>
                                          <p:spTgt spid="209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2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7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/>
      <p:bldP spid="1048642" grpId="0"/>
      <p:bldP spid="10486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Rectangle 1048669"/>
          <p:cNvSpPr/>
          <p:nvPr/>
        </p:nvSpPr>
        <p:spPr>
          <a:xfrm>
            <a:off x="-600888" y="-1269443"/>
            <a:ext cx="10581903" cy="9185723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771" name="TextBox 1048670"/>
          <p:cNvSpPr txBox="1"/>
          <p:nvPr/>
        </p:nvSpPr>
        <p:spPr>
          <a:xfrm>
            <a:off x="0" y="609288"/>
            <a:ext cx="9380127" cy="538609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900" lang="en-US">
                <a:solidFill>
                  <a:srgbClr val="FFFFFF"/>
                </a:solidFill>
              </a:rPr>
              <a:t>করোনাকে এড়িয়ে চলতে কিছু খাদ্যাভাস গড়ে তুলতে হবেঃ  </a:t>
            </a:r>
          </a:p>
        </p:txBody>
      </p:sp>
      <p:pic>
        <p:nvPicPr>
          <p:cNvPr id="2097253" name="Picture 2097196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4142" y="1677468"/>
            <a:ext cx="1345125" cy="1103155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55" name="Picture 2097197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601277" y="1695029"/>
            <a:ext cx="1477598" cy="1085593"/>
          </a:xfrm>
          <a:prstGeom prst="rect"/>
          <a:ln>
            <a:noFill/>
          </a:ln>
          <a:effectLst>
            <a:outerShdw algn="br" blurRad="76200" dir="10500000" dist="95250" kx="900000" rotWithShape="0" sx="97000" sy="23000">
              <a:srgbClr val="000000">
                <a:alpha val="20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  <p:pic>
        <p:nvPicPr>
          <p:cNvPr id="2097257" name="Picture 2097198"/>
          <p:cNvPicPr>
            <a:picLocks/>
          </p:cNvPicPr>
          <p:nvPr/>
        </p:nvPicPr>
        <p:blipFill>
          <a:blip xmlns:r="http://schemas.openxmlformats.org/officeDocument/2006/relationships" r:embed="rId3"/>
          <a:srcRect l="9925" r="9925"/>
          <a:stretch>
            <a:fillRect/>
          </a:stretch>
        </p:blipFill>
        <p:spPr>
          <a:xfrm>
            <a:off x="3190884" y="1686249"/>
            <a:ext cx="1477598" cy="1085593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59" name="Picture 2097199"/>
          <p:cNvPicPr>
            <a:picLocks/>
          </p:cNvPicPr>
          <p:nvPr/>
        </p:nvPicPr>
        <p:blipFill>
          <a:blip xmlns:r="http://schemas.openxmlformats.org/officeDocument/2006/relationships" r:embed="rId4"/>
          <a:srcRect l="10377" r="10377"/>
          <a:stretch>
            <a:fillRect/>
          </a:stretch>
        </p:blipFill>
        <p:spPr>
          <a:xfrm>
            <a:off x="144142" y="2780622"/>
            <a:ext cx="1477598" cy="1085593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61" name="Picture 2097200"/>
          <p:cNvPicPr>
            <a:picLocks/>
          </p:cNvPicPr>
          <p:nvPr/>
        </p:nvPicPr>
        <p:blipFill>
          <a:blip xmlns:r="http://schemas.openxmlformats.org/officeDocument/2006/relationships" r:embed="rId5"/>
          <a:srcRect l="11742" r="11742"/>
          <a:stretch>
            <a:fillRect/>
          </a:stretch>
        </p:blipFill>
        <p:spPr>
          <a:xfrm>
            <a:off x="1713285" y="2780621"/>
            <a:ext cx="1477598" cy="1085593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63" name="Picture 2097201"/>
          <p:cNvPicPr>
            <a:picLocks/>
          </p:cNvPicPr>
          <p:nvPr/>
        </p:nvPicPr>
        <p:blipFill>
          <a:blip xmlns:r="http://schemas.openxmlformats.org/officeDocument/2006/relationships" r:embed="rId6"/>
          <a:srcRect l="12022" r="12022"/>
          <a:stretch>
            <a:fillRect/>
          </a:stretch>
        </p:blipFill>
        <p:spPr>
          <a:xfrm>
            <a:off x="3190883" y="2780621"/>
            <a:ext cx="1477598" cy="1085593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65" name="Picture 2097202"/>
          <p:cNvPicPr>
            <a:picLocks/>
          </p:cNvPicPr>
          <p:nvPr/>
        </p:nvPicPr>
        <p:blipFill>
          <a:blip xmlns:r="http://schemas.openxmlformats.org/officeDocument/2006/relationships" r:embed="rId7"/>
          <a:srcRect l="9944" r="9944"/>
          <a:stretch>
            <a:fillRect/>
          </a:stretch>
        </p:blipFill>
        <p:spPr>
          <a:xfrm>
            <a:off x="77904" y="3866215"/>
            <a:ext cx="1477598" cy="1085593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67" name="Picture 2097203"/>
          <p:cNvPicPr>
            <a:picLocks/>
          </p:cNvPicPr>
          <p:nvPr/>
        </p:nvPicPr>
        <p:blipFill>
          <a:blip xmlns:r="http://schemas.openxmlformats.org/officeDocument/2006/relationships" r:embed="rId8"/>
          <a:srcRect t="14204" b="14204"/>
          <a:stretch>
            <a:fillRect/>
          </a:stretch>
        </p:blipFill>
        <p:spPr>
          <a:xfrm>
            <a:off x="1621739" y="3866213"/>
            <a:ext cx="1477598" cy="1069467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69" name="Picture 2097204"/>
          <p:cNvPicPr>
            <a:picLocks/>
          </p:cNvPicPr>
          <p:nvPr/>
        </p:nvPicPr>
        <p:blipFill>
          <a:blip xmlns:r="http://schemas.openxmlformats.org/officeDocument/2006/relationships" r:embed="rId9"/>
          <a:srcRect l="8864" r="8864"/>
          <a:stretch>
            <a:fillRect/>
          </a:stretch>
        </p:blipFill>
        <p:spPr>
          <a:xfrm>
            <a:off x="3165574" y="3866215"/>
            <a:ext cx="1477598" cy="1106954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71" name="Picture 2097205"/>
          <p:cNvPicPr>
            <a:picLocks/>
          </p:cNvPicPr>
          <p:nvPr/>
        </p:nvPicPr>
        <p:blipFill>
          <a:blip xmlns:r="http://schemas.openxmlformats.org/officeDocument/2006/relationships" r:embed="rId10"/>
          <a:srcRect l="13688" r="13688"/>
          <a:stretch>
            <a:fillRect/>
          </a:stretch>
        </p:blipFill>
        <p:spPr>
          <a:xfrm>
            <a:off x="77903" y="4951808"/>
            <a:ext cx="1464456" cy="1103155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73" name="Picture 2097206"/>
          <p:cNvPicPr>
            <a:picLocks/>
          </p:cNvPicPr>
          <p:nvPr/>
        </p:nvPicPr>
        <p:blipFill>
          <a:blip xmlns:r="http://schemas.openxmlformats.org/officeDocument/2006/relationships" r:embed="rId11"/>
          <a:srcRect l="14687" r="14687"/>
          <a:stretch>
            <a:fillRect/>
          </a:stretch>
        </p:blipFill>
        <p:spPr>
          <a:xfrm>
            <a:off x="1601276" y="4973169"/>
            <a:ext cx="1571648" cy="1155365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2097275" name="Picture 2097207"/>
          <p:cNvPicPr>
            <a:picLocks/>
          </p:cNvPicPr>
          <p:nvPr/>
        </p:nvPicPr>
        <p:blipFill>
          <a:blip xmlns:r="http://schemas.openxmlformats.org/officeDocument/2006/relationships" r:embed="rId12"/>
          <a:srcRect l="14190" r="14190"/>
          <a:stretch>
            <a:fillRect/>
          </a:stretch>
        </p:blipFill>
        <p:spPr>
          <a:xfrm>
            <a:off x="3190883" y="5042941"/>
            <a:ext cx="1477598" cy="1085593"/>
          </a:xfrm>
          <a:prstGeom prst="rect"/>
          <a:ln w="127000" cap="sq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sp>
        <p:nvSpPr>
          <p:cNvPr id="1048773" name="TextBox 1048671"/>
          <p:cNvSpPr txBox="1"/>
          <p:nvPr/>
        </p:nvSpPr>
        <p:spPr>
          <a:xfrm>
            <a:off x="5044755" y="1677469"/>
            <a:ext cx="3845245" cy="4663440"/>
          </a:xfrm>
          <a:prstGeom prst="rect"/>
        </p:spPr>
        <p:txBody>
          <a:bodyPr rtlCol="0" wrap="square">
            <a:spAutoFit/>
          </a:bodyPr>
          <a:p>
            <a:r>
              <a:rPr b="1" sz="2600" lang="en-US">
                <a:solidFill>
                  <a:srgbClr val="FFFFFF"/>
                </a:solidFill>
              </a:rPr>
              <a:t>১. আপেল।</a:t>
            </a:r>
          </a:p>
          <a:p>
            <a:r>
              <a:rPr b="1" sz="2600" lang="en-US">
                <a:solidFill>
                  <a:srgbClr val="FFFFFF"/>
                </a:solidFill>
              </a:rPr>
              <a:t>২.  </a:t>
            </a:r>
            <a:r>
              <a:rPr b="1" sz="2600" lang="en-US">
                <a:solidFill>
                  <a:srgbClr val="CCFECC"/>
                </a:solidFill>
              </a:rPr>
              <a:t>কমলা।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৩.  </a:t>
            </a:r>
            <a:r>
              <a:rPr b="1" sz="2600" lang="en-US">
                <a:solidFill>
                  <a:srgbClr val="FFCC99"/>
                </a:solidFill>
              </a:rPr>
              <a:t>পেপে।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৪.  </a:t>
            </a:r>
            <a:r>
              <a:rPr b="1" sz="2600" lang="en-US">
                <a:solidFill>
                  <a:srgbClr val="800000"/>
                </a:solidFill>
              </a:rPr>
              <a:t>ডালিম।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৫. </a:t>
            </a:r>
            <a:r>
              <a:rPr b="1" sz="2600" lang="en-US">
                <a:solidFill>
                  <a:srgbClr val="92D050"/>
                </a:solidFill>
              </a:rPr>
              <a:t>সবুজ সব্জি।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৬. </a:t>
            </a:r>
            <a:r>
              <a:rPr b="1" sz="2600" lang="en-US">
                <a:solidFill>
                  <a:srgbClr val="FF9900"/>
                </a:solidFill>
              </a:rPr>
              <a:t>মিষ্টি কুমড়া।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৭. </a:t>
            </a:r>
            <a:r>
              <a:rPr b="1" sz="2600" lang="en-US">
                <a:solidFill>
                  <a:srgbClr val="FFFF00"/>
                </a:solidFill>
              </a:rPr>
              <a:t>লেবু।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৮. </a:t>
            </a:r>
            <a:r>
              <a:rPr b="1" sz="2600" lang="en-US">
                <a:solidFill>
                  <a:srgbClr val="FFC000"/>
                </a:solidFill>
              </a:rPr>
              <a:t>ম</a:t>
            </a:r>
            <a:r>
              <a:rPr b="1" sz="2600" lang="en-US">
                <a:solidFill>
                  <a:srgbClr val="FFC000"/>
                </a:solidFill>
              </a:rPr>
              <a:t>া</a:t>
            </a:r>
            <a:r>
              <a:rPr b="1" sz="2600" lang="en-US">
                <a:solidFill>
                  <a:srgbClr val="FFC000"/>
                </a:solidFill>
              </a:rPr>
              <a:t>শ</a:t>
            </a:r>
            <a:r>
              <a:rPr b="1" sz="2600" lang="en-US">
                <a:solidFill>
                  <a:srgbClr val="FFC000"/>
                </a:solidFill>
              </a:rPr>
              <a:t>র</a:t>
            </a:r>
            <a:r>
              <a:rPr b="1" sz="2600" lang="en-US">
                <a:solidFill>
                  <a:srgbClr val="FFC000"/>
                </a:solidFill>
              </a:rPr>
              <a:t>ু</a:t>
            </a:r>
            <a:r>
              <a:rPr b="1" sz="2600" lang="en-US">
                <a:solidFill>
                  <a:srgbClr val="FFC000"/>
                </a:solidFill>
              </a:rPr>
              <a:t>ম</a:t>
            </a:r>
            <a:r>
              <a:rPr b="1" sz="2600" lang="en-US">
                <a:solidFill>
                  <a:srgbClr val="FFC000"/>
                </a:solidFill>
              </a:rPr>
              <a:t>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৯. </a:t>
            </a:r>
            <a:r>
              <a:rPr b="1" sz="2600" lang="en-US">
                <a:solidFill>
                  <a:srgbClr val="FFE5E5"/>
                </a:solidFill>
              </a:rPr>
              <a:t>দই।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১০.</a:t>
            </a:r>
            <a:r>
              <a:rPr b="1" sz="2600" lang="en-US">
                <a:solidFill>
                  <a:srgbClr val="FFCB00"/>
                </a:solidFill>
              </a:rPr>
              <a:t>হলুদ।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১১.</a:t>
            </a:r>
            <a:r>
              <a:rPr b="1" sz="2600" lang="en-US">
                <a:solidFill>
                  <a:srgbClr val="98CC00"/>
                </a:solidFill>
              </a:rPr>
              <a:t>তাজা ফল।</a:t>
            </a:r>
            <a:endParaRPr b="1" sz="2600" lang="en-US">
              <a:solidFill>
                <a:srgbClr val="FFFFFF"/>
              </a:solidFill>
            </a:endParaRPr>
          </a:p>
          <a:p>
            <a:r>
              <a:rPr b="1" sz="2600" lang="en-US">
                <a:solidFill>
                  <a:srgbClr val="FFFFFF"/>
                </a:solidFill>
              </a:rPr>
              <a:t>১২.</a:t>
            </a:r>
            <a:r>
              <a:rPr b="1" sz="2600" lang="en-US">
                <a:solidFill>
                  <a:srgbClr val="00B0F0"/>
                </a:solidFill>
              </a:rPr>
              <a:t>মধু ও কালোজিরা। </a:t>
            </a:r>
            <a:endParaRPr b="1" sz="2600" lang="en-US">
              <a:solidFill>
                <a:srgbClr val="FFFFFF"/>
              </a:solidFill>
            </a:endParaRPr>
          </a:p>
        </p:txBody>
      </p:sp>
      <p:sp>
        <p:nvSpPr>
          <p:cNvPr id="1048775" name="TextBox 1048672"/>
          <p:cNvSpPr txBox="1"/>
          <p:nvPr/>
        </p:nvSpPr>
        <p:spPr>
          <a:xfrm>
            <a:off x="375587" y="6217160"/>
            <a:ext cx="4524339" cy="523220"/>
          </a:xfrm>
          <a:prstGeom prst="rect"/>
        </p:spPr>
        <p:txBody>
          <a:bodyPr rtlCol="0" wrap="square">
            <a:spAutoFit/>
          </a:bodyPr>
          <a:p>
            <a:r>
              <a:rPr b="1" sz="1400" lang="en-US">
                <a:solidFill>
                  <a:srgbClr val="FFFFFF"/>
                </a:solidFill>
              </a:rPr>
              <a:t>বিভিন্ন ধরনের টাটকা ফল-মূল ও সব্জী ভাল ভাবে ধুয়ে খেতে হবে। রান্নাতে অনেক সময় নিয়ে রান্না করতে হবে।</a:t>
            </a:r>
          </a:p>
        </p:txBody>
      </p:sp>
      <p:pic>
        <p:nvPicPr>
          <p:cNvPr id="2097277" name="Picture 2097248"/>
          <p:cNvPicPr>
            <a:picLocks/>
          </p:cNvPicPr>
          <p:nvPr/>
        </p:nvPicPr>
        <p:blipFill>
          <a:blip xmlns:r="http://schemas.openxmlformats.org/officeDocument/2006/relationships" r:embed="rId13"/>
          <a:stretch>
            <a:fillRect/>
          </a:stretch>
        </p:blipFill>
        <p:spPr>
          <a:xfrm>
            <a:off x="7166290" y="1543524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209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209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209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209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7"/>
                                        <p:tgtEl>
                                          <p:spTgt spid="209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2"/>
                                        <p:tgtEl>
                                          <p:spTgt spid="209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7"/>
                                        <p:tgtEl>
                                          <p:spTgt spid="209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2"/>
                                        <p:tgtEl>
                                          <p:spTgt spid="209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7"/>
                                        <p:tgtEl>
                                          <p:spTgt spid="209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2"/>
                                        <p:tgtEl>
                                          <p:spTgt spid="209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7"/>
                                        <p:tgtEl>
                                          <p:spTgt spid="209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2"/>
                                        <p:tgtEl>
                                          <p:spTgt spid="104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7"/>
                                        <p:tgtEl>
                                          <p:spTgt spid="104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Rectangle 1048673"/>
          <p:cNvSpPr/>
          <p:nvPr/>
        </p:nvSpPr>
        <p:spPr>
          <a:xfrm>
            <a:off x="-674107" y="-394205"/>
            <a:ext cx="10761899" cy="7646411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45" name="TextBox 1048674"/>
          <p:cNvSpPr txBox="1"/>
          <p:nvPr/>
        </p:nvSpPr>
        <p:spPr>
          <a:xfrm>
            <a:off x="-273513" y="847887"/>
            <a:ext cx="9417513" cy="5359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900" lang="en-US">
                <a:solidFill>
                  <a:srgbClr val="FFFFFF"/>
                </a:solidFill>
              </a:rPr>
              <a:t>করোনাকে এড়িয়ে চলতে কিছু খাদ্যাভাস গড়ে তুলতে হবেঃ  </a:t>
            </a:r>
          </a:p>
        </p:txBody>
      </p:sp>
      <p:pic>
        <p:nvPicPr>
          <p:cNvPr id="2097229" name="Picture 2097208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71806" y="1873676"/>
            <a:ext cx="3704183" cy="2758121"/>
          </a:xfrm>
          <a:prstGeom prst="rect"/>
        </p:spPr>
      </p:pic>
      <p:pic>
        <p:nvPicPr>
          <p:cNvPr id="2097230" name="Picture 2097209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971989" y="1873675"/>
            <a:ext cx="3702960" cy="2785181"/>
          </a:xfrm>
          <a:prstGeom prst="rect"/>
        </p:spPr>
      </p:pic>
      <p:sp>
        <p:nvSpPr>
          <p:cNvPr id="1048646" name="TextBox 1048675"/>
          <p:cNvSpPr txBox="1"/>
          <p:nvPr/>
        </p:nvSpPr>
        <p:spPr>
          <a:xfrm>
            <a:off x="1398758" y="4879075"/>
            <a:ext cx="6954461" cy="586741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3200" lang="en-US">
                <a:solidFill>
                  <a:srgbClr val="CCFECC"/>
                </a:solidFill>
              </a:rPr>
              <a:t>প্রচুর পরিমাণ পানি পান করতে হবে। </a:t>
            </a:r>
          </a:p>
        </p:txBody>
      </p:sp>
      <p:pic>
        <p:nvPicPr>
          <p:cNvPr id="2097231" name="Picture 2097251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234319" y="0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209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/>
      <p:bldP spid="10486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1048676"/>
          <p:cNvSpPr/>
          <p:nvPr/>
        </p:nvSpPr>
        <p:spPr>
          <a:xfrm>
            <a:off x="-674106" y="-394205"/>
            <a:ext cx="10789150" cy="7646411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232" name="Picture 2097210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369754" y="1968458"/>
            <a:ext cx="5273492" cy="2921081"/>
          </a:xfrm>
          <a:prstGeom prst="rect"/>
        </p:spPr>
      </p:pic>
      <p:sp>
        <p:nvSpPr>
          <p:cNvPr id="1048648" name="TextBox 1048677"/>
          <p:cNvSpPr txBox="1"/>
          <p:nvPr/>
        </p:nvSpPr>
        <p:spPr>
          <a:xfrm>
            <a:off x="2231998" y="1041574"/>
            <a:ext cx="5411248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FFFFFF"/>
                </a:solidFill>
              </a:rPr>
              <a:t>যে সকল খাবার এড়িয়ে চলবোঃ</a:t>
            </a:r>
          </a:p>
        </p:txBody>
      </p:sp>
      <p:sp>
        <p:nvSpPr>
          <p:cNvPr id="1048649" name="TextBox 1048678"/>
          <p:cNvSpPr txBox="1"/>
          <p:nvPr/>
        </p:nvSpPr>
        <p:spPr>
          <a:xfrm>
            <a:off x="2720469" y="5134584"/>
            <a:ext cx="4000000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CCFECC"/>
                </a:solidFill>
              </a:rPr>
              <a:t>ব্রয়লার মুরগী </a:t>
            </a:r>
          </a:p>
        </p:txBody>
      </p:sp>
      <p:pic>
        <p:nvPicPr>
          <p:cNvPr id="2097233" name="Picture 2097253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H="1">
            <a:off x="8127104" y="237535"/>
            <a:ext cx="1157342" cy="91108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/>
      <p:bldP spid="10486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1048679"/>
          <p:cNvSpPr/>
          <p:nvPr/>
        </p:nvSpPr>
        <p:spPr>
          <a:xfrm>
            <a:off x="-674106" y="-394205"/>
            <a:ext cx="10666482" cy="7646411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234" name="Picture 2097211"/>
          <p:cNvPicPr>
            <a:picLocks/>
          </p:cNvPicPr>
          <p:nvPr/>
        </p:nvPicPr>
        <p:blipFill>
          <a:blip xmlns:r="http://schemas.openxmlformats.org/officeDocument/2006/relationships" r:embed="rId1"/>
          <a:srcRect l="5170" r="5170"/>
          <a:stretch>
            <a:fillRect/>
          </a:stretch>
        </p:blipFill>
        <p:spPr>
          <a:xfrm>
            <a:off x="1725312" y="1646013"/>
            <a:ext cx="5693374" cy="3565973"/>
          </a:xfrm>
          <a:prstGeom prst="rect"/>
        </p:spPr>
      </p:pic>
      <p:sp>
        <p:nvSpPr>
          <p:cNvPr id="1048651" name="TextBox 1048680"/>
          <p:cNvSpPr txBox="1"/>
          <p:nvPr/>
        </p:nvSpPr>
        <p:spPr>
          <a:xfrm>
            <a:off x="1866374" y="693078"/>
            <a:ext cx="5411248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FFFFFF"/>
                </a:solidFill>
              </a:rPr>
              <a:t>যে সকল খাবার এড়িয়ে চলবোঃ</a:t>
            </a:r>
          </a:p>
        </p:txBody>
      </p:sp>
      <p:sp>
        <p:nvSpPr>
          <p:cNvPr id="1048652" name="TextBox 1048681"/>
          <p:cNvSpPr txBox="1"/>
          <p:nvPr/>
        </p:nvSpPr>
        <p:spPr>
          <a:xfrm>
            <a:off x="2369754" y="5389856"/>
            <a:ext cx="4000000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CCFECC"/>
                </a:solidFill>
              </a:rPr>
              <a:t>আধা-সিদ্ধ ডিম </a:t>
            </a:r>
          </a:p>
        </p:txBody>
      </p:sp>
      <p:pic>
        <p:nvPicPr>
          <p:cNvPr id="2097235" name="Picture 2097255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108909" y="350317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/>
      <p:bldP spid="10486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extBox 1048594"/>
          <p:cNvSpPr txBox="1"/>
          <p:nvPr/>
        </p:nvSpPr>
        <p:spPr>
          <a:xfrm>
            <a:off x="1997505" y="5286847"/>
            <a:ext cx="5148991" cy="5994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1700" lang="en-US">
                <a:solidFill>
                  <a:srgbClr val="FFFFFF"/>
                </a:solidFill>
              </a:rPr>
              <a:t>ভাইরাস টি দেখতে ক্রাউন বা তাজের মতঃ তাই এটি করোনা ভাইরাস নামে অধিক পরিচিত</a:t>
            </a:r>
          </a:p>
        </p:txBody>
      </p:sp>
      <p:pic>
        <p:nvPicPr>
          <p:cNvPr id="2097173" name="Picture 2097158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  <p:pic>
        <p:nvPicPr>
          <p:cNvPr id="2097174" name="Picture 2097159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225517">
            <a:off x="1936324" y="1810187"/>
            <a:ext cx="4905210" cy="291796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4"/>
                                        <p:tgtEl>
                                          <p:spTgt spid="209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9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 id="23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4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5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1048679"/>
          <p:cNvSpPr/>
          <p:nvPr/>
        </p:nvSpPr>
        <p:spPr>
          <a:xfrm>
            <a:off x="-1376510" y="-565970"/>
            <a:ext cx="12342410" cy="8568614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236" name="Picture 2097211"/>
          <p:cNvPicPr>
            <a:picLocks/>
          </p:cNvPicPr>
          <p:nvPr/>
        </p:nvPicPr>
        <p:blipFill>
          <a:blip xmlns:r="http://schemas.openxmlformats.org/officeDocument/2006/relationships" r:embed="rId1"/>
          <a:srcRect t="4839" b="4839"/>
          <a:stretch>
            <a:fillRect/>
          </a:stretch>
        </p:blipFill>
        <p:spPr>
          <a:xfrm>
            <a:off x="269800" y="1468142"/>
            <a:ext cx="2842604" cy="1680869"/>
          </a:xfrm>
          <a:prstGeom prst="rect"/>
        </p:spPr>
      </p:pic>
      <p:sp>
        <p:nvSpPr>
          <p:cNvPr id="1048654" name="TextBox 1048680"/>
          <p:cNvSpPr txBox="1"/>
          <p:nvPr/>
        </p:nvSpPr>
        <p:spPr>
          <a:xfrm>
            <a:off x="1866374" y="693078"/>
            <a:ext cx="5411248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FFFFFF"/>
                </a:solidFill>
              </a:rPr>
              <a:t>যে সকল খাবার এড়িয়ে চলবোঃ</a:t>
            </a:r>
          </a:p>
        </p:txBody>
      </p:sp>
      <p:sp>
        <p:nvSpPr>
          <p:cNvPr id="1048655" name="TextBox 1048681"/>
          <p:cNvSpPr txBox="1"/>
          <p:nvPr/>
        </p:nvSpPr>
        <p:spPr>
          <a:xfrm flipH="1">
            <a:off x="435243" y="3249930"/>
            <a:ext cx="1920365" cy="2946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b="1" sz="1300" lang="en-GB">
                <a:solidFill>
                  <a:srgbClr val="CCFECC"/>
                </a:solidFill>
              </a:rPr>
              <a:t>রাস্তার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altLang="en-US" b="1" sz="1300" lang="en-GB">
                <a:solidFill>
                  <a:srgbClr val="CCFECC"/>
                </a:solidFill>
              </a:rPr>
              <a:t>ফুচকা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b="1" sz="1300" lang="en-US">
                <a:solidFill>
                  <a:srgbClr val="CCFECC"/>
                </a:solidFill>
              </a:rPr>
              <a:t> </a:t>
            </a:r>
            <a:endParaRPr altLang="en-US" sz="1300" lang="zh-CN"/>
          </a:p>
        </p:txBody>
      </p:sp>
      <p:pic>
        <p:nvPicPr>
          <p:cNvPr id="2097237" name="Picture 2097255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614796" y="518096"/>
            <a:ext cx="1118900" cy="685521"/>
          </a:xfrm>
          <a:prstGeom prst="rect"/>
        </p:spPr>
      </p:pic>
      <p:pic>
        <p:nvPicPr>
          <p:cNvPr id="2097238" name="Picture 2097211"/>
          <p:cNvPicPr>
            <a:picLocks/>
          </p:cNvPicPr>
          <p:nvPr/>
        </p:nvPicPr>
        <p:blipFill>
          <a:blip xmlns:r="http://schemas.openxmlformats.org/officeDocument/2006/relationships" r:embed="rId3"/>
          <a:srcRect l="5694" r="5694"/>
          <a:stretch>
            <a:fillRect/>
          </a:stretch>
        </p:blipFill>
        <p:spPr>
          <a:xfrm>
            <a:off x="5742458" y="1553297"/>
            <a:ext cx="2677162" cy="1696632"/>
          </a:xfrm>
          <a:prstGeom prst="rect"/>
        </p:spPr>
      </p:pic>
      <p:pic>
        <p:nvPicPr>
          <p:cNvPr id="2097239" name="Picture 2097211"/>
          <p:cNvPicPr>
            <a:picLocks/>
          </p:cNvPicPr>
          <p:nvPr/>
        </p:nvPicPr>
        <p:blipFill>
          <a:blip xmlns:r="http://schemas.openxmlformats.org/officeDocument/2006/relationships" r:embed="rId4"/>
          <a:srcRect l="5694" r="5694"/>
          <a:stretch>
            <a:fillRect/>
          </a:stretch>
        </p:blipFill>
        <p:spPr>
          <a:xfrm>
            <a:off x="282385" y="3695955"/>
            <a:ext cx="2677162" cy="1696632"/>
          </a:xfrm>
          <a:prstGeom prst="rect"/>
        </p:spPr>
      </p:pic>
      <p:pic>
        <p:nvPicPr>
          <p:cNvPr id="2097240" name="Picture 2097211"/>
          <p:cNvPicPr>
            <a:picLocks/>
          </p:cNvPicPr>
          <p:nvPr/>
        </p:nvPicPr>
        <p:blipFill>
          <a:blip xmlns:r="http://schemas.openxmlformats.org/officeDocument/2006/relationships" r:embed="rId5"/>
          <a:srcRect l="7721" r="7721"/>
          <a:stretch>
            <a:fillRect/>
          </a:stretch>
        </p:blipFill>
        <p:spPr>
          <a:xfrm>
            <a:off x="5722625" y="3718337"/>
            <a:ext cx="2670192" cy="1696632"/>
          </a:xfrm>
          <a:prstGeom prst="rect"/>
        </p:spPr>
      </p:pic>
      <p:pic>
        <p:nvPicPr>
          <p:cNvPr id="2097241" name="Picture 2097211"/>
          <p:cNvPicPr>
            <a:picLocks/>
          </p:cNvPicPr>
          <p:nvPr/>
        </p:nvPicPr>
        <p:blipFill>
          <a:blip xmlns:r="http://schemas.openxmlformats.org/officeDocument/2006/relationships" r:embed="rId6"/>
          <a:srcRect t="8143" b="8143"/>
          <a:stretch>
            <a:fillRect/>
          </a:stretch>
        </p:blipFill>
        <p:spPr>
          <a:xfrm>
            <a:off x="3210720" y="1483906"/>
            <a:ext cx="2531738" cy="1718560"/>
          </a:xfrm>
          <a:prstGeom prst="rect"/>
        </p:spPr>
      </p:pic>
      <p:pic>
        <p:nvPicPr>
          <p:cNvPr id="2097242" name="Picture 2097211"/>
          <p:cNvPicPr>
            <a:picLocks/>
          </p:cNvPicPr>
          <p:nvPr/>
        </p:nvPicPr>
        <p:blipFill>
          <a:blip xmlns:r="http://schemas.openxmlformats.org/officeDocument/2006/relationships" r:embed="rId7"/>
          <a:srcRect t="2911" b="2911"/>
          <a:stretch>
            <a:fillRect/>
          </a:stretch>
        </p:blipFill>
        <p:spPr>
          <a:xfrm>
            <a:off x="2965907" y="3695955"/>
            <a:ext cx="2677162" cy="1680869"/>
          </a:xfrm>
          <a:prstGeom prst="rect"/>
        </p:spPr>
      </p:pic>
      <p:sp>
        <p:nvSpPr>
          <p:cNvPr id="1048656" name="TextBox 1048681"/>
          <p:cNvSpPr txBox="1"/>
          <p:nvPr/>
        </p:nvSpPr>
        <p:spPr>
          <a:xfrm flipH="1">
            <a:off x="3344937" y="3281679"/>
            <a:ext cx="1751193" cy="2946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b="1" sz="1300" lang="en-GB">
                <a:solidFill>
                  <a:srgbClr val="CCFECC"/>
                </a:solidFill>
              </a:rPr>
              <a:t>রাস্তার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altLang="en-US" b="1" sz="1300" lang="en-GB">
                <a:solidFill>
                  <a:srgbClr val="CCFECC"/>
                </a:solidFill>
              </a:rPr>
              <a:t>খোলা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altLang="en-US" b="1" sz="1300" lang="en-GB">
                <a:solidFill>
                  <a:srgbClr val="CCFECC"/>
                </a:solidFill>
              </a:rPr>
              <a:t>খাবার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b="1" sz="1300" lang="en-US">
                <a:solidFill>
                  <a:srgbClr val="CCFECC"/>
                </a:solidFill>
              </a:rPr>
              <a:t> </a:t>
            </a:r>
            <a:endParaRPr altLang="en-US" sz="1300" lang="zh-CN"/>
          </a:p>
        </p:txBody>
      </p:sp>
      <p:sp>
        <p:nvSpPr>
          <p:cNvPr id="1048657" name="TextBox 1048681"/>
          <p:cNvSpPr txBox="1"/>
          <p:nvPr/>
        </p:nvSpPr>
        <p:spPr>
          <a:xfrm flipH="1">
            <a:off x="6082118" y="3281679"/>
            <a:ext cx="2170288" cy="2946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b="1" sz="1300" lang="en-GB">
                <a:solidFill>
                  <a:srgbClr val="CCFECC"/>
                </a:solidFill>
              </a:rPr>
              <a:t>রাস্তার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altLang="en-US" b="1" sz="1300" lang="en-GB">
                <a:solidFill>
                  <a:srgbClr val="CCFECC"/>
                </a:solidFill>
              </a:rPr>
              <a:t>খোলা</a:t>
            </a:r>
            <a:r>
              <a:rPr altLang="en-US" b="1" sz="1300" lang="en-US">
                <a:solidFill>
                  <a:srgbClr val="CCFECC"/>
                </a:solidFill>
              </a:rPr>
              <a:t>  </a:t>
            </a:r>
            <a:r>
              <a:rPr altLang="en-US" b="1" sz="1300" lang="en-GB">
                <a:solidFill>
                  <a:srgbClr val="CCFECC"/>
                </a:solidFill>
              </a:rPr>
              <a:t>ঝালম</a:t>
            </a:r>
            <a:r>
              <a:rPr altLang="en-US" b="1" sz="1300" lang="en-US">
                <a:solidFill>
                  <a:srgbClr val="CCFECC"/>
                </a:solidFill>
              </a:rPr>
              <a:t>-</a:t>
            </a:r>
            <a:r>
              <a:rPr altLang="en-US" b="1" sz="1300" lang="en-GB">
                <a:solidFill>
                  <a:srgbClr val="CCFECC"/>
                </a:solidFill>
              </a:rPr>
              <a:t>মুড়ি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b="1" sz="1300" lang="en-US">
                <a:solidFill>
                  <a:srgbClr val="CCFECC"/>
                </a:solidFill>
              </a:rPr>
              <a:t> </a:t>
            </a:r>
            <a:endParaRPr altLang="en-US" sz="1300" lang="zh-CN"/>
          </a:p>
        </p:txBody>
      </p:sp>
      <p:sp>
        <p:nvSpPr>
          <p:cNvPr id="1048658" name="TextBox 1048681"/>
          <p:cNvSpPr txBox="1"/>
          <p:nvPr/>
        </p:nvSpPr>
        <p:spPr>
          <a:xfrm flipH="1">
            <a:off x="282385" y="5543973"/>
            <a:ext cx="2226080" cy="2946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b="1" sz="1300" lang="en-GB">
                <a:solidFill>
                  <a:srgbClr val="CCFECC"/>
                </a:solidFill>
              </a:rPr>
              <a:t>রাস্তার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altLang="en-US" b="1" sz="1300" lang="en-GB">
                <a:solidFill>
                  <a:srgbClr val="CCFECC"/>
                </a:solidFill>
              </a:rPr>
              <a:t>অপরিস্কার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altLang="en-US" b="1" sz="1300" lang="en-GB">
                <a:solidFill>
                  <a:srgbClr val="CCFECC"/>
                </a:solidFill>
              </a:rPr>
              <a:t>খাবার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b="1" sz="1300" lang="en-US">
                <a:solidFill>
                  <a:srgbClr val="CCFECC"/>
                </a:solidFill>
              </a:rPr>
              <a:t> </a:t>
            </a:r>
            <a:endParaRPr altLang="en-US" sz="1300" lang="zh-CN"/>
          </a:p>
        </p:txBody>
      </p:sp>
      <p:sp>
        <p:nvSpPr>
          <p:cNvPr id="1048659" name="TextBox 1048681"/>
          <p:cNvSpPr txBox="1"/>
          <p:nvPr/>
        </p:nvSpPr>
        <p:spPr>
          <a:xfrm flipH="1">
            <a:off x="3344937" y="5556673"/>
            <a:ext cx="1919103" cy="2819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b="1" sz="1300" lang="en-GB">
                <a:solidFill>
                  <a:srgbClr val="CCFECC"/>
                </a:solidFill>
              </a:rPr>
              <a:t>রাস্তার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altLang="en-US" b="1" sz="1300" lang="en-GB">
                <a:solidFill>
                  <a:srgbClr val="CCFECC"/>
                </a:solidFill>
              </a:rPr>
              <a:t>খোলা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altLang="en-US" b="1" sz="1300" lang="en-GB">
                <a:solidFill>
                  <a:srgbClr val="CCFECC"/>
                </a:solidFill>
              </a:rPr>
              <a:t>বিরিয়ানি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b="1" sz="1300" lang="en-US">
                <a:solidFill>
                  <a:srgbClr val="CCFECC"/>
                </a:solidFill>
              </a:rPr>
              <a:t> </a:t>
            </a:r>
            <a:endParaRPr altLang="en-US" sz="1300" lang="zh-CN"/>
          </a:p>
        </p:txBody>
      </p:sp>
      <p:sp>
        <p:nvSpPr>
          <p:cNvPr id="1048660" name="TextBox 1048681"/>
          <p:cNvSpPr txBox="1"/>
          <p:nvPr/>
        </p:nvSpPr>
        <p:spPr>
          <a:xfrm flipH="1">
            <a:off x="5948166" y="5543973"/>
            <a:ext cx="2226080" cy="2946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b="1" sz="1300" lang="en-GB">
                <a:solidFill>
                  <a:srgbClr val="CCFECC"/>
                </a:solidFill>
              </a:rPr>
              <a:t>রাস্তার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altLang="en-US" b="1" sz="1300" lang="en-GB">
                <a:solidFill>
                  <a:srgbClr val="CCFECC"/>
                </a:solidFill>
              </a:rPr>
              <a:t>খোলা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altLang="en-US" b="1" sz="1300" lang="en-GB">
                <a:solidFill>
                  <a:srgbClr val="CCFECC"/>
                </a:solidFill>
              </a:rPr>
              <a:t>খাবার</a:t>
            </a:r>
            <a:r>
              <a:rPr altLang="en-US" b="1" sz="1300" lang="en-US">
                <a:solidFill>
                  <a:srgbClr val="CCFECC"/>
                </a:solidFill>
              </a:rPr>
              <a:t> </a:t>
            </a:r>
            <a:r>
              <a:rPr b="1" sz="1300" lang="en-US">
                <a:solidFill>
                  <a:srgbClr val="CCFECC"/>
                </a:solidFill>
              </a:rPr>
              <a:t> </a:t>
            </a:r>
            <a:endParaRPr altLang="en-US" sz="1300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209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209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7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2"/>
                                        <p:tgtEl>
                                          <p:spTgt spid="209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7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2"/>
                                        <p:tgtEl>
                                          <p:spTgt spid="209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7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2"/>
                                        <p:tgtEl>
                                          <p:spTgt spid="209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7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4" grpId="0"/>
      <p:bldP spid="1048655" grpId="0"/>
      <p:bldP spid="1048656" grpId="0"/>
      <p:bldP spid="1048657" grpId="0"/>
      <p:bldP spid="1048658" grpId="0"/>
      <p:bldP spid="1048659" grpId="0"/>
      <p:bldP spid="10486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1048682"/>
          <p:cNvSpPr/>
          <p:nvPr/>
        </p:nvSpPr>
        <p:spPr>
          <a:xfrm>
            <a:off x="-674107" y="-394205"/>
            <a:ext cx="10337149" cy="7646411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243" name="Picture 2097212"/>
          <p:cNvPicPr>
            <a:picLocks/>
          </p:cNvPicPr>
          <p:nvPr/>
        </p:nvPicPr>
        <p:blipFill>
          <a:blip xmlns:r="http://schemas.openxmlformats.org/officeDocument/2006/relationships" r:embed="rId1"/>
          <a:srcRect l="3047" r="3047"/>
          <a:stretch>
            <a:fillRect/>
          </a:stretch>
        </p:blipFill>
        <p:spPr>
          <a:xfrm>
            <a:off x="1725312" y="1646013"/>
            <a:ext cx="5693374" cy="3565973"/>
          </a:xfrm>
          <a:prstGeom prst="rect"/>
        </p:spPr>
      </p:pic>
      <p:sp>
        <p:nvSpPr>
          <p:cNvPr id="1048662" name="TextBox 1048683"/>
          <p:cNvSpPr txBox="1"/>
          <p:nvPr/>
        </p:nvSpPr>
        <p:spPr>
          <a:xfrm>
            <a:off x="1866374" y="693078"/>
            <a:ext cx="5411248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FFFFFF"/>
                </a:solidFill>
              </a:rPr>
              <a:t>যে সকল খাবার এড়িয়ে চলবোঃ</a:t>
            </a:r>
          </a:p>
        </p:txBody>
      </p:sp>
      <p:sp>
        <p:nvSpPr>
          <p:cNvPr id="1048663" name="TextBox 1048684"/>
          <p:cNvSpPr txBox="1"/>
          <p:nvPr/>
        </p:nvSpPr>
        <p:spPr>
          <a:xfrm>
            <a:off x="2369754" y="5654380"/>
            <a:ext cx="4000000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CCFECC"/>
                </a:solidFill>
              </a:rPr>
              <a:t>ফাষ্ট ফুড </a:t>
            </a:r>
          </a:p>
        </p:txBody>
      </p:sp>
      <p:pic>
        <p:nvPicPr>
          <p:cNvPr id="2097244" name="Picture 2097257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2" grpId="0"/>
      <p:bldP spid="10486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1048685"/>
          <p:cNvSpPr/>
          <p:nvPr/>
        </p:nvSpPr>
        <p:spPr>
          <a:xfrm>
            <a:off x="-674107" y="-394205"/>
            <a:ext cx="10703265" cy="7646411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245" name="Picture 2097213"/>
          <p:cNvPicPr>
            <a:picLocks/>
          </p:cNvPicPr>
          <p:nvPr/>
        </p:nvPicPr>
        <p:blipFill>
          <a:blip xmlns:r="http://schemas.openxmlformats.org/officeDocument/2006/relationships" r:embed="rId1"/>
          <a:srcRect l="4236" r="4236"/>
          <a:stretch>
            <a:fillRect/>
          </a:stretch>
        </p:blipFill>
        <p:spPr>
          <a:xfrm>
            <a:off x="1725312" y="1646013"/>
            <a:ext cx="5693374" cy="3565973"/>
          </a:xfrm>
          <a:prstGeom prst="rect"/>
        </p:spPr>
      </p:pic>
      <p:sp>
        <p:nvSpPr>
          <p:cNvPr id="1048665" name="TextBox 1048686"/>
          <p:cNvSpPr txBox="1"/>
          <p:nvPr/>
        </p:nvSpPr>
        <p:spPr>
          <a:xfrm>
            <a:off x="1866374" y="693078"/>
            <a:ext cx="5411248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FFFFFF"/>
                </a:solidFill>
              </a:rPr>
              <a:t>যে সকল খাবার এড়িয়ে চলবোঃ</a:t>
            </a:r>
          </a:p>
        </p:txBody>
      </p:sp>
      <p:sp>
        <p:nvSpPr>
          <p:cNvPr id="1048666" name="TextBox 1048687"/>
          <p:cNvSpPr txBox="1"/>
          <p:nvPr/>
        </p:nvSpPr>
        <p:spPr>
          <a:xfrm>
            <a:off x="2369754" y="5654380"/>
            <a:ext cx="4000000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CCFECC"/>
                </a:solidFill>
              </a:rPr>
              <a:t>রেডি-ফুড </a:t>
            </a:r>
          </a:p>
        </p:txBody>
      </p:sp>
      <p:pic>
        <p:nvPicPr>
          <p:cNvPr id="2097246" name="Picture 2097259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5" grpId="0"/>
      <p:bldP spid="10486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1048688"/>
          <p:cNvSpPr/>
          <p:nvPr/>
        </p:nvSpPr>
        <p:spPr>
          <a:xfrm>
            <a:off x="-674106" y="-394205"/>
            <a:ext cx="10541214" cy="7646411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247" name="Picture 2097214"/>
          <p:cNvPicPr>
            <a:picLocks/>
          </p:cNvPicPr>
          <p:nvPr/>
        </p:nvPicPr>
        <p:blipFill>
          <a:blip xmlns:r="http://schemas.openxmlformats.org/officeDocument/2006/relationships" r:embed="rId1"/>
          <a:srcRect l="3762" r="3762"/>
          <a:stretch>
            <a:fillRect/>
          </a:stretch>
        </p:blipFill>
        <p:spPr>
          <a:xfrm>
            <a:off x="1725312" y="1646013"/>
            <a:ext cx="5693374" cy="3565973"/>
          </a:xfrm>
          <a:prstGeom prst="rect"/>
        </p:spPr>
      </p:pic>
      <p:sp>
        <p:nvSpPr>
          <p:cNvPr id="1048668" name="TextBox 1048689"/>
          <p:cNvSpPr txBox="1"/>
          <p:nvPr/>
        </p:nvSpPr>
        <p:spPr>
          <a:xfrm>
            <a:off x="1866374" y="693078"/>
            <a:ext cx="5411248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FFFFFF"/>
                </a:solidFill>
              </a:rPr>
              <a:t>যে সকল খাবার এড়িয়ে চলবোঃ</a:t>
            </a:r>
          </a:p>
        </p:txBody>
      </p:sp>
      <p:sp>
        <p:nvSpPr>
          <p:cNvPr id="1048669" name="TextBox 1048690"/>
          <p:cNvSpPr txBox="1"/>
          <p:nvPr/>
        </p:nvSpPr>
        <p:spPr>
          <a:xfrm>
            <a:off x="2369754" y="5654380"/>
            <a:ext cx="4000000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CCFECC"/>
                </a:solidFill>
              </a:rPr>
              <a:t>ফরেন-ফুড </a:t>
            </a:r>
          </a:p>
        </p:txBody>
      </p:sp>
      <p:pic>
        <p:nvPicPr>
          <p:cNvPr id="2097248" name="Picture 2097261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8" grpId="0"/>
      <p:bldP spid="10486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Rectangle 1048691"/>
          <p:cNvSpPr/>
          <p:nvPr/>
        </p:nvSpPr>
        <p:spPr>
          <a:xfrm>
            <a:off x="-674107" y="-394205"/>
            <a:ext cx="11156783" cy="7646411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249" name="Picture 2097215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18193" y="294332"/>
            <a:ext cx="8307614" cy="6269337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71" name="TextBox 1048692"/>
          <p:cNvSpPr txBox="1"/>
          <p:nvPr/>
        </p:nvSpPr>
        <p:spPr>
          <a:xfrm>
            <a:off x="2572000" y="39062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CCFECC"/>
                </a:solidFill>
              </a:rPr>
              <a:t>সুস্থ্য থাকুন। ভাল থাকুন। </a:t>
            </a:r>
          </a:p>
        </p:txBody>
      </p:sp>
      <p:sp>
        <p:nvSpPr>
          <p:cNvPr id="1048672" name="TextBox 1048693"/>
          <p:cNvSpPr txBox="1"/>
          <p:nvPr/>
        </p:nvSpPr>
        <p:spPr>
          <a:xfrm>
            <a:off x="2572000" y="549602"/>
            <a:ext cx="4000000" cy="929640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FFFFFF"/>
                </a:solidFill>
              </a:rPr>
              <a:t>সবার জন্য পৃথিবী হোক সুন্দর </a:t>
            </a:r>
            <a:endParaRPr b="1" sz="2800" lang="en-US">
              <a:solidFill>
                <a:srgbClr val="000000"/>
              </a:solidFill>
            </a:endParaRPr>
          </a:p>
        </p:txBody>
      </p:sp>
      <p:pic>
        <p:nvPicPr>
          <p:cNvPr id="2097250" name="Picture 2097263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209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1" grpId="0"/>
      <p:bldP spid="10486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Rectangle 1048694"/>
          <p:cNvSpPr/>
          <p:nvPr/>
        </p:nvSpPr>
        <p:spPr>
          <a:xfrm>
            <a:off x="-674107" y="-394205"/>
            <a:ext cx="10708805" cy="7646411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74" name="TextBox 1048695"/>
          <p:cNvSpPr txBox="1"/>
          <p:nvPr/>
        </p:nvSpPr>
        <p:spPr>
          <a:xfrm>
            <a:off x="2779817" y="1695095"/>
            <a:ext cx="4000000" cy="2186940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FFFFFF"/>
                </a:solidFill>
              </a:rPr>
              <a:t>এই মহামারিতে যারা নিহত হলেন আল্লাহ যেন তাদেরকে মাফ করে দেন এবং জান্নাত দান করেন আমিন....</a:t>
            </a:r>
          </a:p>
        </p:txBody>
      </p:sp>
      <p:pic>
        <p:nvPicPr>
          <p:cNvPr id="2097251" name="Picture 2097264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ectangle 1048595"/>
          <p:cNvSpPr/>
          <p:nvPr/>
        </p:nvSpPr>
        <p:spPr>
          <a:xfrm>
            <a:off x="-567260" y="-418036"/>
            <a:ext cx="10172926" cy="8199742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08" name="TextBox 1048596"/>
          <p:cNvSpPr txBox="1"/>
          <p:nvPr/>
        </p:nvSpPr>
        <p:spPr>
          <a:xfrm>
            <a:off x="1962827" y="5376649"/>
            <a:ext cx="5400680" cy="6756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100" lang="en-US">
                <a:solidFill>
                  <a:srgbClr val="FFFFFF"/>
                </a:solidFill>
              </a:rPr>
              <a:t>এটি দেখতে যত সুন্দর  ই হোক না কেন মানব দেহে  এর পরিনাম খুব ভয়াবহ।  </a:t>
            </a:r>
            <a:endParaRPr b="1" sz="2100" lang="en-US">
              <a:solidFill>
                <a:srgbClr val="000000"/>
              </a:solidFill>
            </a:endParaRPr>
          </a:p>
        </p:txBody>
      </p:sp>
      <p:pic>
        <p:nvPicPr>
          <p:cNvPr id="2097175" name="Picture 2097160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  <p:pic>
        <p:nvPicPr>
          <p:cNvPr id="2097176" name="Picture 2097161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7647294">
            <a:off x="2514416" y="1309768"/>
            <a:ext cx="4327182" cy="380657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8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xit" presetID="45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2000" id="22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id="23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.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.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id="24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ectangle 1048597"/>
          <p:cNvSpPr/>
          <p:nvPr/>
        </p:nvSpPr>
        <p:spPr>
          <a:xfrm>
            <a:off x="-637143" y="-397128"/>
            <a:ext cx="10418287" cy="7435476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77" name="Picture 2097158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05363" y="1603823"/>
            <a:ext cx="5784429" cy="3302121"/>
          </a:xfrm>
          <a:prstGeom prst="rect"/>
        </p:spPr>
      </p:pic>
      <p:sp>
        <p:nvSpPr>
          <p:cNvPr id="1048610" name="TextBox 1048598"/>
          <p:cNvSpPr txBox="1"/>
          <p:nvPr/>
        </p:nvSpPr>
        <p:spPr>
          <a:xfrm>
            <a:off x="1896873" y="5195843"/>
            <a:ext cx="5116414" cy="624839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1800" lang="en-US">
                <a:solidFill>
                  <a:srgbClr val="FFFFFF"/>
                </a:solidFill>
              </a:rPr>
              <a:t>এটি একটি RNA ভাইরাস , যার ফলে খনে খনে মানব দেহে এর রুপ পাল্টাতে পারে। </a:t>
            </a:r>
          </a:p>
        </p:txBody>
      </p:sp>
      <p:pic>
        <p:nvPicPr>
          <p:cNvPr id="2097178" name="Picture 2097162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7" tmFilter="0,0; .5, 1; 1, 1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Rectangle 1048605"/>
          <p:cNvSpPr/>
          <p:nvPr/>
        </p:nvSpPr>
        <p:spPr>
          <a:xfrm>
            <a:off x="-503131" y="-529693"/>
            <a:ext cx="10150260" cy="7917386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79" name="Picture 2097162"/>
          <p:cNvPicPr>
            <a:picLocks/>
          </p:cNvPicPr>
          <p:nvPr/>
        </p:nvPicPr>
        <p:blipFill>
          <a:blip xmlns:r="http://schemas.openxmlformats.org/officeDocument/2006/relationships" r:embed="rId1"/>
          <a:srcRect l="10947" r="10947"/>
          <a:stretch>
            <a:fillRect/>
          </a:stretch>
        </p:blipFill>
        <p:spPr>
          <a:xfrm>
            <a:off x="1985588" y="430313"/>
            <a:ext cx="6455192" cy="3914656"/>
          </a:xfrm>
          <a:prstGeom prst="rect"/>
        </p:spPr>
      </p:pic>
      <p:sp>
        <p:nvSpPr>
          <p:cNvPr id="1048612" name="TextBox 1048606"/>
          <p:cNvSpPr txBox="1"/>
          <p:nvPr/>
        </p:nvSpPr>
        <p:spPr>
          <a:xfrm>
            <a:off x="2498899" y="4842347"/>
            <a:ext cx="4301032" cy="599441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1700" lang="en-US">
                <a:solidFill>
                  <a:srgbClr val="FFFFFF"/>
                </a:solidFill>
              </a:rPr>
              <a:t>নতুন রুপে আরেক মানব দেহের RNA তে বিস্তার লাভের জন্য পরিপক্ক হয়।  </a:t>
            </a:r>
          </a:p>
        </p:txBody>
      </p:sp>
      <p:pic>
        <p:nvPicPr>
          <p:cNvPr id="2097180" name="Picture 2097170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  <p:sp>
        <p:nvSpPr>
          <p:cNvPr id="1048613" name="TextBox 1048600"/>
          <p:cNvSpPr txBox="1"/>
          <p:nvPr/>
        </p:nvSpPr>
        <p:spPr>
          <a:xfrm>
            <a:off x="2281819" y="5458408"/>
            <a:ext cx="5061439" cy="4089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200" lang="en-US">
                <a:solidFill>
                  <a:srgbClr val="FFFFFF"/>
                </a:solidFill>
              </a:rPr>
              <a:t>এটি অনেকটা HIV এর মত দেখতে </a:t>
            </a:r>
          </a:p>
        </p:txBody>
      </p:sp>
      <p:sp>
        <p:nvSpPr>
          <p:cNvPr id="1048614" name="TextBox 1048604"/>
          <p:cNvSpPr txBox="1"/>
          <p:nvPr/>
        </p:nvSpPr>
        <p:spPr>
          <a:xfrm>
            <a:off x="2328217" y="5785949"/>
            <a:ext cx="5178615" cy="646331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1800" lang="en-US">
                <a:solidFill>
                  <a:srgbClr val="FFFFFF"/>
                </a:solidFill>
              </a:rPr>
              <a:t>দুই সপ্তাহের মধ্যেই আক্রান্ত ব্যক্তি বিভিন্ন রোগে ভোগলেও ভাইরাস ছড়াতে পারে প্রথম সপ্তাহ থেকে।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6"/>
                                        <p:tgtEl>
                                          <p:spTgt spid="2097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9" nodeType="clickEffect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dur="500" id="2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6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9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0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1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32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8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/>
      <p:bldP spid="1048612" grpId="1"/>
      <p:bldP spid="1048613" grpId="0"/>
      <p:bldP spid="1048614" grpId="0"/>
      <p:bldP spid="10486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Rectangle 1048607"/>
          <p:cNvSpPr/>
          <p:nvPr/>
        </p:nvSpPr>
        <p:spPr>
          <a:xfrm>
            <a:off x="-467392" y="-417809"/>
            <a:ext cx="10078785" cy="7693619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81" name="Picture 2097163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51996" y="2613549"/>
            <a:ext cx="3789169" cy="2490335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616" name="TextBox 1048608"/>
          <p:cNvSpPr txBox="1"/>
          <p:nvPr/>
        </p:nvSpPr>
        <p:spPr>
          <a:xfrm>
            <a:off x="1161312" y="5558015"/>
            <a:ext cx="6570536" cy="461665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400" lang="en-US">
                <a:solidFill>
                  <a:srgbClr val="FFFFFF"/>
                </a:solidFill>
              </a:rPr>
              <a:t>এই ভাইরাসের নামকরণ করা হয়ঃ কডিভ-১৯ নামে </a:t>
            </a:r>
          </a:p>
        </p:txBody>
      </p:sp>
      <p:pic>
        <p:nvPicPr>
          <p:cNvPr id="2097182" name="Picture 2097173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  <p:pic>
        <p:nvPicPr>
          <p:cNvPr id="2097183" name="Picture 2097174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16200000">
            <a:off x="3367897" y="1781085"/>
            <a:ext cx="2408205" cy="407313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1048613"/>
          <p:cNvSpPr/>
          <p:nvPr/>
        </p:nvSpPr>
        <p:spPr>
          <a:xfrm>
            <a:off x="-674106" y="-394205"/>
            <a:ext cx="10087720" cy="7646411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84" name="Picture 2097167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77599" y="1355236"/>
            <a:ext cx="6988803" cy="4147528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618" name="TextBox 1048614"/>
          <p:cNvSpPr txBox="1"/>
          <p:nvPr/>
        </p:nvSpPr>
        <p:spPr>
          <a:xfrm>
            <a:off x="1077598" y="5502763"/>
            <a:ext cx="6538965" cy="472440"/>
          </a:xfrm>
          <a:prstGeom prst="rect"/>
        </p:spPr>
        <p:txBody>
          <a:bodyPr rtlCol="0" wrap="square">
            <a:spAutoFit/>
          </a:bodyPr>
          <a:p>
            <a:pPr algn="l"/>
            <a:r>
              <a:rPr b="1" sz="1300" lang="en-US">
                <a:solidFill>
                  <a:srgbClr val="FFFFFF"/>
                </a:solidFill>
              </a:rPr>
              <a:t>চিনে উহান প্রদেশ এর একটি সীফুট মার্কেট হতে এই ভাইরাস ছড়িয়ে পরে। এখন পর্যন্ত চিনে প্রায় ১.৫ লক্ষ লোক এই ভাইরাসে আক্রান্ত হয়েছে এবং প্রায় ৫ হাজারেরও বেশি লোক মারা যায়।  </a:t>
            </a:r>
          </a:p>
        </p:txBody>
      </p:sp>
      <p:pic>
        <p:nvPicPr>
          <p:cNvPr id="2097185" name="Picture 2097179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2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Rectangle 1048615"/>
          <p:cNvSpPr/>
          <p:nvPr/>
        </p:nvSpPr>
        <p:spPr>
          <a:xfrm>
            <a:off x="-417649" y="-527209"/>
            <a:ext cx="9992591" cy="7912419"/>
          </a:xfrm>
          <a:prstGeom prst="rec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64" name="Picture 2097168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99701" y="1638312"/>
            <a:ext cx="6544593" cy="3581374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598" name="TextBox 1048616"/>
          <p:cNvSpPr txBox="1"/>
          <p:nvPr/>
        </p:nvSpPr>
        <p:spPr>
          <a:xfrm>
            <a:off x="1299702" y="5282745"/>
            <a:ext cx="6241212" cy="548641"/>
          </a:xfrm>
          <a:prstGeom prst="rect"/>
        </p:spPr>
        <p:txBody>
          <a:bodyPr rtlCol="0" wrap="square">
            <a:spAutoFit/>
          </a:bodyPr>
          <a:p>
            <a:pPr algn="l"/>
            <a:r>
              <a:rPr b="1" sz="1500" lang="en-US">
                <a:solidFill>
                  <a:srgbClr val="FFFFFF"/>
                </a:solidFill>
              </a:rPr>
              <a:t>বশ্বের প্রায় ১৭৩ টি দেশ করোনার ঝুঁকিতে রয়েছে। ইতি মধ্যে ১৩৮ টিরও বেশি দেশে এই ভাইরাস মহামারি আকার ধারণ করেছে। </a:t>
            </a:r>
          </a:p>
        </p:txBody>
      </p:sp>
      <p:pic>
        <p:nvPicPr>
          <p:cNvPr id="2097165" name="Picture 2097181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61784" y="782622"/>
            <a:ext cx="1118900" cy="685521"/>
          </a:xfrm>
          <a:prstGeom prst="rect"/>
        </p:spPr>
      </p:pic>
      <p:pic>
        <p:nvPicPr>
          <p:cNvPr id="2097166" name="Picture 2097272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21182072">
            <a:off x="1273460" y="1401492"/>
            <a:ext cx="6363233" cy="381102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8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3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 id="17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18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9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lastClr="000000" val="windowText"/>
      </a:dk1>
      <a:lt1>
        <a:sysClr lastClr="FFFFFF" val="window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r="13500000" dist="25400">
              <a:srgbClr val="000000">
                <a:alpha val="55000"/>
              </a:srgbClr>
            </a:innerShdw>
          </a:effectLst>
        </a:effectStyle>
        <a:effectStyle>
          <a:effectLst>
            <a:outerShdw blurRad="50800" dir="5400000" dist="381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hp</dc:creator>
  <cp:lastModifiedBy>Mamun ur Rashid</cp:lastModifiedBy>
  <dcterms:created xsi:type="dcterms:W3CDTF">2006-07-29T12:00:00Z</dcterms:created>
  <dcterms:modified xsi:type="dcterms:W3CDTF">2020-03-20T11:50:42Z</dcterms:modified>
</cp:coreProperties>
</file>