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6" r:id="rId3"/>
    <p:sldId id="280" r:id="rId4"/>
    <p:sldId id="281" r:id="rId5"/>
    <p:sldId id="282" r:id="rId6"/>
    <p:sldId id="257" r:id="rId7"/>
    <p:sldId id="279" r:id="rId8"/>
    <p:sldId id="268" r:id="rId9"/>
    <p:sldId id="284" r:id="rId10"/>
    <p:sldId id="283" r:id="rId11"/>
    <p:sldId id="276" r:id="rId12"/>
    <p:sldId id="285" r:id="rId13"/>
    <p:sldId id="287" r:id="rId14"/>
    <p:sldId id="288" r:id="rId15"/>
    <p:sldId id="289" r:id="rId16"/>
    <p:sldId id="275" r:id="rId17"/>
  </p:sldIdLst>
  <p:sldSz cx="12801600" cy="7315200"/>
  <p:notesSz cx="9144000" cy="6858000"/>
  <p:defaultTextStyle>
    <a:defPPr>
      <a:defRPr lang="en-US"/>
    </a:defPPr>
    <a:lvl1pPr marL="0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2" y="149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C1594-6FEE-482C-91A4-509A15A59BD5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0925" y="514350"/>
            <a:ext cx="45021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EA15B-6D72-49AD-9F67-776AB392F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2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বিভিন্ন প্রশ্ন জিজ্ঞাসা করে পাঠের শিরোনাম ঘোষনা করব।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A15B-6D72-49AD-9F67-776AB392FA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বিভিন্ন প্রশ্ন জিজ্ঞাসা করব।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A15B-6D72-49AD-9F67-776AB392FA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0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0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0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0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0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50"/>
            <a:ext cx="28803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50"/>
            <a:ext cx="84277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700694"/>
            <a:ext cx="10881360" cy="1452880"/>
          </a:xfrm>
        </p:spPr>
        <p:txBody>
          <a:bodyPr anchor="t"/>
          <a:lstStyle>
            <a:lvl1pPr algn="l">
              <a:defRPr sz="393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3100495"/>
            <a:ext cx="10881360" cy="1600199"/>
          </a:xfrm>
        </p:spPr>
        <p:txBody>
          <a:bodyPr anchor="b"/>
          <a:lstStyle>
            <a:lvl1pPr marL="0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1pPr>
            <a:lvl2pPr marL="45006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90013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50203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4pPr>
            <a:lvl5pPr marL="1800271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5pPr>
            <a:lvl6pPr marL="2250338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6pPr>
            <a:lvl7pPr marL="2700406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7pPr>
            <a:lvl8pPr marL="3150474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8pPr>
            <a:lvl9pPr marL="3600541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1" y="1706880"/>
            <a:ext cx="5654040" cy="4827694"/>
          </a:xfrm>
        </p:spPr>
        <p:txBody>
          <a:bodyPr/>
          <a:lstStyle>
            <a:lvl1pPr>
              <a:defRPr sz="2756"/>
            </a:lvl1pPr>
            <a:lvl2pPr>
              <a:defRPr sz="2363"/>
            </a:lvl2pPr>
            <a:lvl3pPr>
              <a:defRPr sz="1969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0"/>
            <a:ext cx="5654040" cy="4827694"/>
          </a:xfrm>
        </p:spPr>
        <p:txBody>
          <a:bodyPr/>
          <a:lstStyle>
            <a:lvl1pPr>
              <a:defRPr sz="2756"/>
            </a:lvl1pPr>
            <a:lvl2pPr>
              <a:defRPr sz="2363"/>
            </a:lvl2pPr>
            <a:lvl3pPr>
              <a:defRPr sz="1969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2" y="1637456"/>
            <a:ext cx="5656263" cy="682413"/>
          </a:xfrm>
        </p:spPr>
        <p:txBody>
          <a:bodyPr anchor="b"/>
          <a:lstStyle>
            <a:lvl1pPr marL="0" indent="0">
              <a:buNone/>
              <a:defRPr sz="2363" b="1"/>
            </a:lvl1pPr>
            <a:lvl2pPr marL="450068" indent="0">
              <a:buNone/>
              <a:defRPr sz="1969" b="1"/>
            </a:lvl2pPr>
            <a:lvl3pPr marL="900135" indent="0">
              <a:buNone/>
              <a:defRPr sz="1772" b="1"/>
            </a:lvl3pPr>
            <a:lvl4pPr marL="1350203" indent="0">
              <a:buNone/>
              <a:defRPr sz="1575" b="1"/>
            </a:lvl4pPr>
            <a:lvl5pPr marL="1800271" indent="0">
              <a:buNone/>
              <a:defRPr sz="1575" b="1"/>
            </a:lvl5pPr>
            <a:lvl6pPr marL="2250338" indent="0">
              <a:buNone/>
              <a:defRPr sz="1575" b="1"/>
            </a:lvl6pPr>
            <a:lvl7pPr marL="2700406" indent="0">
              <a:buNone/>
              <a:defRPr sz="1575" b="1"/>
            </a:lvl7pPr>
            <a:lvl8pPr marL="3150474" indent="0">
              <a:buNone/>
              <a:defRPr sz="1575" b="1"/>
            </a:lvl8pPr>
            <a:lvl9pPr marL="3600541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2" y="2319869"/>
            <a:ext cx="5656263" cy="4214707"/>
          </a:xfrm>
        </p:spPr>
        <p:txBody>
          <a:bodyPr/>
          <a:lstStyle>
            <a:lvl1pPr>
              <a:defRPr sz="2363"/>
            </a:lvl1pPr>
            <a:lvl2pPr>
              <a:defRPr sz="1969"/>
            </a:lvl2pPr>
            <a:lvl3pPr>
              <a:defRPr sz="1772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637456"/>
            <a:ext cx="5658485" cy="682413"/>
          </a:xfrm>
        </p:spPr>
        <p:txBody>
          <a:bodyPr anchor="b"/>
          <a:lstStyle>
            <a:lvl1pPr marL="0" indent="0">
              <a:buNone/>
              <a:defRPr sz="2363" b="1"/>
            </a:lvl1pPr>
            <a:lvl2pPr marL="450068" indent="0">
              <a:buNone/>
              <a:defRPr sz="1969" b="1"/>
            </a:lvl2pPr>
            <a:lvl3pPr marL="900135" indent="0">
              <a:buNone/>
              <a:defRPr sz="1772" b="1"/>
            </a:lvl3pPr>
            <a:lvl4pPr marL="1350203" indent="0">
              <a:buNone/>
              <a:defRPr sz="1575" b="1"/>
            </a:lvl4pPr>
            <a:lvl5pPr marL="1800271" indent="0">
              <a:buNone/>
              <a:defRPr sz="1575" b="1"/>
            </a:lvl5pPr>
            <a:lvl6pPr marL="2250338" indent="0">
              <a:buNone/>
              <a:defRPr sz="1575" b="1"/>
            </a:lvl6pPr>
            <a:lvl7pPr marL="2700406" indent="0">
              <a:buNone/>
              <a:defRPr sz="1575" b="1"/>
            </a:lvl7pPr>
            <a:lvl8pPr marL="3150474" indent="0">
              <a:buNone/>
              <a:defRPr sz="1575" b="1"/>
            </a:lvl8pPr>
            <a:lvl9pPr marL="3600541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319869"/>
            <a:ext cx="5658485" cy="4214707"/>
          </a:xfrm>
        </p:spPr>
        <p:txBody>
          <a:bodyPr/>
          <a:lstStyle>
            <a:lvl1pPr>
              <a:defRPr sz="2363"/>
            </a:lvl1pPr>
            <a:lvl2pPr>
              <a:defRPr sz="1969"/>
            </a:lvl2pPr>
            <a:lvl3pPr>
              <a:defRPr sz="1772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9" cy="1239520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1"/>
          </a:xfrm>
        </p:spPr>
        <p:txBody>
          <a:bodyPr/>
          <a:lstStyle>
            <a:lvl1pPr>
              <a:defRPr sz="3150"/>
            </a:lvl1pPr>
            <a:lvl2pPr>
              <a:defRPr sz="2756"/>
            </a:lvl2pPr>
            <a:lvl3pPr>
              <a:defRPr sz="2363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9" cy="5003801"/>
          </a:xfrm>
        </p:spPr>
        <p:txBody>
          <a:bodyPr/>
          <a:lstStyle>
            <a:lvl1pPr marL="0" indent="0">
              <a:buNone/>
              <a:defRPr sz="1378"/>
            </a:lvl1pPr>
            <a:lvl2pPr marL="450068" indent="0">
              <a:buNone/>
              <a:defRPr sz="1181"/>
            </a:lvl2pPr>
            <a:lvl3pPr marL="900135" indent="0">
              <a:buNone/>
              <a:defRPr sz="984"/>
            </a:lvl3pPr>
            <a:lvl4pPr marL="1350203" indent="0">
              <a:buNone/>
              <a:defRPr sz="886"/>
            </a:lvl4pPr>
            <a:lvl5pPr marL="1800271" indent="0">
              <a:buNone/>
              <a:defRPr sz="886"/>
            </a:lvl5pPr>
            <a:lvl6pPr marL="2250338" indent="0">
              <a:buNone/>
              <a:defRPr sz="886"/>
            </a:lvl6pPr>
            <a:lvl7pPr marL="2700406" indent="0">
              <a:buNone/>
              <a:defRPr sz="886"/>
            </a:lvl7pPr>
            <a:lvl8pPr marL="3150474" indent="0">
              <a:buNone/>
              <a:defRPr sz="886"/>
            </a:lvl8pPr>
            <a:lvl9pPr marL="3600541" indent="0">
              <a:buNone/>
              <a:defRPr sz="8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2"/>
            <a:ext cx="7680960" cy="604521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150"/>
            </a:lvl1pPr>
            <a:lvl2pPr marL="450068" indent="0">
              <a:buNone/>
              <a:defRPr sz="2756"/>
            </a:lvl2pPr>
            <a:lvl3pPr marL="900135" indent="0">
              <a:buNone/>
              <a:defRPr sz="2363"/>
            </a:lvl3pPr>
            <a:lvl4pPr marL="1350203" indent="0">
              <a:buNone/>
              <a:defRPr sz="1969"/>
            </a:lvl4pPr>
            <a:lvl5pPr marL="1800271" indent="0">
              <a:buNone/>
              <a:defRPr sz="1969"/>
            </a:lvl5pPr>
            <a:lvl6pPr marL="2250338" indent="0">
              <a:buNone/>
              <a:defRPr sz="1969"/>
            </a:lvl6pPr>
            <a:lvl7pPr marL="2700406" indent="0">
              <a:buNone/>
              <a:defRPr sz="1969"/>
            </a:lvl7pPr>
            <a:lvl8pPr marL="3150474" indent="0">
              <a:buNone/>
              <a:defRPr sz="1969"/>
            </a:lvl8pPr>
            <a:lvl9pPr marL="3600541" indent="0">
              <a:buNone/>
              <a:defRPr sz="196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3"/>
            <a:ext cx="7680960" cy="858519"/>
          </a:xfrm>
        </p:spPr>
        <p:txBody>
          <a:bodyPr/>
          <a:lstStyle>
            <a:lvl1pPr marL="0" indent="0">
              <a:buNone/>
              <a:defRPr sz="1378"/>
            </a:lvl1pPr>
            <a:lvl2pPr marL="450068" indent="0">
              <a:buNone/>
              <a:defRPr sz="1181"/>
            </a:lvl2pPr>
            <a:lvl3pPr marL="900135" indent="0">
              <a:buNone/>
              <a:defRPr sz="984"/>
            </a:lvl3pPr>
            <a:lvl4pPr marL="1350203" indent="0">
              <a:buNone/>
              <a:defRPr sz="886"/>
            </a:lvl4pPr>
            <a:lvl5pPr marL="1800271" indent="0">
              <a:buNone/>
              <a:defRPr sz="886"/>
            </a:lvl5pPr>
            <a:lvl6pPr marL="2250338" indent="0">
              <a:buNone/>
              <a:defRPr sz="886"/>
            </a:lvl6pPr>
            <a:lvl7pPr marL="2700406" indent="0">
              <a:buNone/>
              <a:defRPr sz="886"/>
            </a:lvl7pPr>
            <a:lvl8pPr marL="3150474" indent="0">
              <a:buNone/>
              <a:defRPr sz="886"/>
            </a:lvl8pPr>
            <a:lvl9pPr marL="3600541" indent="0">
              <a:buNone/>
              <a:defRPr sz="8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1" y="6780109"/>
            <a:ext cx="4053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1" y="6780109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00135" rtl="0" eaLnBrk="1" latinLnBrk="0" hangingPunct="1">
        <a:spcBef>
          <a:spcPct val="0"/>
        </a:spcBef>
        <a:buNone/>
        <a:defRPr sz="43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51" indent="-337551" algn="l" defTabSz="900135" rtl="0" eaLnBrk="1" latinLnBrk="0" hangingPunct="1">
        <a:spcBef>
          <a:spcPct val="20000"/>
        </a:spcBef>
        <a:buFont typeface="Arial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31360" indent="-281292" algn="l" defTabSz="900135" rtl="0" eaLnBrk="1" latinLnBrk="0" hangingPunct="1">
        <a:spcBef>
          <a:spcPct val="20000"/>
        </a:spcBef>
        <a:buFont typeface="Arial" pitchFamily="34" charset="0"/>
        <a:buChar char="–"/>
        <a:defRPr sz="2756" kern="1200">
          <a:solidFill>
            <a:schemeClr val="tx1"/>
          </a:solidFill>
          <a:latin typeface="+mn-lt"/>
          <a:ea typeface="+mn-ea"/>
          <a:cs typeface="+mn-cs"/>
        </a:defRPr>
      </a:lvl2pPr>
      <a:lvl3pPr marL="1125169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1575237" indent="-225034" algn="l" defTabSz="900135" rtl="0" eaLnBrk="1" latinLnBrk="0" hangingPunct="1">
        <a:spcBef>
          <a:spcPct val="20000"/>
        </a:spcBef>
        <a:buFont typeface="Arial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25305" indent="-225034" algn="l" defTabSz="900135" rtl="0" eaLnBrk="1" latinLnBrk="0" hangingPunct="1">
        <a:spcBef>
          <a:spcPct val="20000"/>
        </a:spcBef>
        <a:buFont typeface="Arial" pitchFamily="34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475372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25440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375508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25575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50068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900135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50203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800271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50338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700406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50474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600541" algn="l" defTabSz="900135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829800" y="4038600"/>
            <a:ext cx="2438400" cy="2438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2" name="Rectangle 1"/>
          <p:cNvSpPr/>
          <p:nvPr/>
        </p:nvSpPr>
        <p:spPr>
          <a:xfrm>
            <a:off x="100012" y="123371"/>
            <a:ext cx="12701588" cy="71918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5" name="TextBox 4"/>
          <p:cNvSpPr txBox="1"/>
          <p:nvPr/>
        </p:nvSpPr>
        <p:spPr>
          <a:xfrm>
            <a:off x="3276600" y="2743200"/>
            <a:ext cx="6450806" cy="22098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945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945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945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945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945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838200"/>
            <a:ext cx="6553200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28575">
                  <a:solidFill>
                    <a:srgbClr val="FFFF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সকলকে</a:t>
            </a:r>
            <a:endParaRPr lang="en-US" sz="4000" b="1" dirty="0">
              <a:ln w="28575">
                <a:solidFill>
                  <a:srgbClr val="FFFF00"/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27176" y="4209288"/>
            <a:ext cx="2438400" cy="2438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514600" y="5943600"/>
            <a:ext cx="8326041" cy="975122"/>
            <a:chOff x="2214563" y="267136"/>
            <a:chExt cx="8326041" cy="975122"/>
          </a:xfrm>
        </p:grpSpPr>
        <p:sp>
          <p:nvSpPr>
            <p:cNvPr id="17" name="Horizontal Scroll 16"/>
            <p:cNvSpPr/>
            <p:nvPr/>
          </p:nvSpPr>
          <p:spPr>
            <a:xfrm>
              <a:off x="2214563" y="267136"/>
              <a:ext cx="8326041" cy="975122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3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0" y="469104"/>
              <a:ext cx="6710363" cy="63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44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</a:t>
              </a:r>
              <a:r>
                <a:rPr lang="bn-BD" sz="3544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2756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চালানের উপর ভিত্তি করে </a:t>
              </a:r>
              <a:r>
                <a:rPr lang="bn-BD" sz="2756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ক্রয় </a:t>
              </a:r>
              <a:r>
                <a:rPr lang="bn-BD" sz="2756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জাবেদা প্রস্তুর করা হয়।</a:t>
              </a:r>
              <a:endParaRPr lang="en-US" sz="2756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34000" y="457200"/>
            <a:ext cx="2325291" cy="63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44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150" b="1" dirty="0">
                <a:latin typeface="NikoshBAN" pitchFamily="2" charset="0"/>
                <a:cs typeface="NikoshBAN" pitchFamily="2" charset="0"/>
              </a:rPr>
              <a:t>চালানের নমুনা</a:t>
            </a:r>
            <a:endParaRPr lang="en-US" sz="2756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82541" y="2929089"/>
          <a:ext cx="7200901" cy="18259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0113"/>
                <a:gridCol w="1980248"/>
                <a:gridCol w="1440180"/>
                <a:gridCol w="1440180"/>
                <a:gridCol w="1440180"/>
              </a:tblGrid>
              <a:tr h="586346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মালের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বিবরণ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দর (টাকা)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পরিমাণ (টাকা)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নাজির শাইল চাল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বাদঃ কারবারি বাট্রা (৫%)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১০০০ কেজি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৪০০০০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২০০০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73741" y="4148288"/>
          <a:ext cx="1425178" cy="638652"/>
        </p:xfrm>
        <a:graphic>
          <a:graphicData uri="http://schemas.openxmlformats.org/drawingml/2006/table">
            <a:tbl>
              <a:tblPr/>
              <a:tblGrid>
                <a:gridCol w="1425178"/>
              </a:tblGrid>
              <a:tr h="630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      ৩৮০০০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dirty="0"/>
                    </a:p>
                  </a:txBody>
                  <a:tcPr marL="90011" marR="90011" marT="45006" marB="4500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0012" y="123371"/>
            <a:ext cx="12526566" cy="701039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grpSp>
        <p:nvGrpSpPr>
          <p:cNvPr id="21" name="Group 20"/>
          <p:cNvGrpSpPr/>
          <p:nvPr/>
        </p:nvGrpSpPr>
        <p:grpSpPr>
          <a:xfrm>
            <a:off x="2344341" y="1328888"/>
            <a:ext cx="8476059" cy="4843312"/>
            <a:chOff x="2275285" y="2438400"/>
            <a:chExt cx="8476059" cy="4843312"/>
          </a:xfrm>
        </p:grpSpPr>
        <p:sp>
          <p:nvSpPr>
            <p:cNvPr id="7" name="TextBox 6"/>
            <p:cNvSpPr txBox="1"/>
            <p:nvPr/>
          </p:nvSpPr>
          <p:spPr>
            <a:xfrm>
              <a:off x="2438400" y="2667000"/>
              <a:ext cx="1800225" cy="76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চালান নং ১৬৫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1600" y="2514600"/>
              <a:ext cx="2713893" cy="16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756" dirty="0">
                  <a:latin typeface="NikoshBAN" pitchFamily="2" charset="0"/>
                  <a:cs typeface="NikoshBAN" pitchFamily="2" charset="0"/>
                </a:rPr>
                <a:t>সওদাগর এজেন্সি</a:t>
              </a:r>
            </a:p>
            <a:p>
              <a:pPr algn="ctr"/>
              <a:r>
                <a:rPr lang="bn-BD" sz="2430" dirty="0">
                  <a:latin typeface="NikoshBAN" pitchFamily="2" charset="0"/>
                  <a:cs typeface="NikoshBAN" pitchFamily="2" charset="0"/>
                </a:rPr>
                <a:t>৫১/৩, বাদামতলি, সদরঘাট,ঢাকা</a:t>
              </a:r>
              <a:endParaRPr lang="en-US" sz="2430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3657600"/>
              <a:ext cx="990601" cy="82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363" dirty="0">
                  <a:latin typeface="NikoshBAN" pitchFamily="2" charset="0"/>
                  <a:cs typeface="NikoshBAN" pitchFamily="2" charset="0"/>
                </a:rPr>
                <a:t>চালান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63000" y="2667000"/>
              <a:ext cx="1800225" cy="76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69" dirty="0" smtClean="0">
                  <a:latin typeface="NikoshBAN" pitchFamily="2" charset="0"/>
                  <a:cs typeface="NikoshBAN" pitchFamily="2" charset="0"/>
                </a:rPr>
                <a:t>তারিখ : 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২ মে ২০১৭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5303" y="3189471"/>
              <a:ext cx="3190159" cy="1070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ক্রেতার </a:t>
              </a:r>
              <a:r>
                <a:rPr lang="bn-BD" sz="1969" dirty="0" smtClean="0">
                  <a:latin typeface="NikoshBAN" pitchFamily="2" charset="0"/>
                  <a:cs typeface="NikoshBAN" pitchFamily="2" charset="0"/>
                </a:rPr>
                <a:t>নাম : 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রাহা ট্রেডার্স</a:t>
              </a:r>
            </a:p>
            <a:p>
              <a:r>
                <a:rPr lang="bn-BD" sz="1969" dirty="0" smtClean="0">
                  <a:latin typeface="NikoshBAN" pitchFamily="2" charset="0"/>
                  <a:cs typeface="NikoshBAN" pitchFamily="2" charset="0"/>
                </a:rPr>
                <a:t>ঠিকানা : 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২৩/২, কাঠাল বাগান , ঢাকা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75285" y="2438400"/>
              <a:ext cx="8476059" cy="44446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3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5325" y="5907881"/>
              <a:ext cx="3093458" cy="1373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69" dirty="0" smtClean="0">
                  <a:latin typeface="NikoshBAN" pitchFamily="2" charset="0"/>
                  <a:cs typeface="NikoshBAN" pitchFamily="2" charset="0"/>
                </a:rPr>
                <a:t>কথায় : 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আটত্রিশ হাজার টাকা</a:t>
              </a:r>
            </a:p>
            <a:p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বিক্রয় </a:t>
              </a:r>
              <a:r>
                <a:rPr lang="bn-BD" sz="1969" dirty="0" smtClean="0">
                  <a:latin typeface="NikoshBAN" pitchFamily="2" charset="0"/>
                  <a:cs typeface="NikoshBAN" pitchFamily="2" charset="0"/>
                </a:rPr>
                <a:t>শর্ত :২/১০</a:t>
              </a:r>
              <a:r>
                <a:rPr lang="bn-BD" sz="1969" dirty="0">
                  <a:latin typeface="NikoshBAN" pitchFamily="2" charset="0"/>
                  <a:cs typeface="NikoshBAN" pitchFamily="2" charset="0"/>
                </a:rPr>
                <a:t>, নীট ৩০</a:t>
              </a:r>
            </a:p>
            <a:p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বিঃদ্রঃ ভুল-ত্রুটি সংশোধনযোগ্য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19801" y="6357940"/>
              <a:ext cx="1581524" cy="76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969" dirty="0">
                  <a:latin typeface="NikoshBAN" pitchFamily="2" charset="0"/>
                  <a:cs typeface="NikoshBAN" pitchFamily="2" charset="0"/>
                </a:rPr>
                <a:t>বিক্রেতার স্বাক্ষর</a:t>
              </a:r>
              <a:endParaRPr lang="en-US" sz="1969" dirty="0">
                <a:latin typeface="NikoshBAN" pitchFamily="2" charset="0"/>
                <a:cs typeface="NikoshBAN" pitchFamily="2" charset="0"/>
              </a:endParaRPr>
            </a:p>
            <a:p>
              <a:endParaRPr lang="en-US" sz="243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1" y="2669230"/>
          <a:ext cx="8610599" cy="3350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0769"/>
                <a:gridCol w="2079430"/>
                <a:gridCol w="820058"/>
                <a:gridCol w="1142222"/>
                <a:gridCol w="615043"/>
                <a:gridCol w="3163077"/>
              </a:tblGrid>
              <a:tr h="1304060">
                <a:tc>
                  <a:txBody>
                    <a:bodyPr/>
                    <a:lstStyle/>
                    <a:p>
                      <a:pPr algn="ctr"/>
                      <a:endParaRPr lang="bn-BD" sz="20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খাত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চালান নম্বর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সূত্র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 হিসাব             ডেবিট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    ক্রেডিট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51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011" marR="90011" marT="45006" marB="45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225528" y="1066800"/>
            <a:ext cx="4050506" cy="1350169"/>
            <a:chOff x="4225528" y="1164431"/>
            <a:chExt cx="4050506" cy="1350169"/>
          </a:xfrm>
        </p:grpSpPr>
        <p:sp>
          <p:nvSpPr>
            <p:cNvPr id="4" name="Down Arrow Callout 3"/>
            <p:cNvSpPr/>
            <p:nvPr/>
          </p:nvSpPr>
          <p:spPr>
            <a:xfrm>
              <a:off x="4225528" y="1164431"/>
              <a:ext cx="4050506" cy="1350169"/>
            </a:xfrm>
            <a:prstGeom prst="downArrowCallou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3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43399" y="1314449"/>
              <a:ext cx="3886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ক্রয় জাবেদা এর নমুনা ছক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0012" y="123371"/>
            <a:ext cx="12701588" cy="71918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5" name="Rectangle 4"/>
          <p:cNvSpPr/>
          <p:nvPr/>
        </p:nvSpPr>
        <p:spPr>
          <a:xfrm>
            <a:off x="9220200" y="685800"/>
            <a:ext cx="2971800" cy="2743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1_Retail+market_Mirpur-12_070717_0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685800"/>
            <a:ext cx="3657600" cy="2819400"/>
          </a:xfrm>
          <a:prstGeom prst="rect">
            <a:avLst/>
          </a:prstGeom>
        </p:spPr>
      </p:pic>
      <p:pic>
        <p:nvPicPr>
          <p:cNvPr id="10" name="Picture 9" descr="bisic-fair-up-41486-400x2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09600"/>
            <a:ext cx="4419600" cy="2946400"/>
          </a:xfrm>
          <a:prstGeom prst="rect">
            <a:avLst/>
          </a:prstGeom>
        </p:spPr>
      </p:pic>
      <p:pic>
        <p:nvPicPr>
          <p:cNvPr id="11" name="Picture 10" descr="16105174_3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886200"/>
            <a:ext cx="4038600" cy="2590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3000" y="3962400"/>
            <a:ext cx="3657600" cy="256608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67800" y="4038600"/>
            <a:ext cx="3276600" cy="25908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5491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6" name="Rectangle 5"/>
          <p:cNvSpPr/>
          <p:nvPr/>
        </p:nvSpPr>
        <p:spPr>
          <a:xfrm>
            <a:off x="1371600" y="533400"/>
            <a:ext cx="2590800" cy="838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b="1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600200"/>
            <a:ext cx="11430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60475" algn="l"/>
              </a:tabLst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রাজীব খুলনার কাঁচা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বাজারের একজন পাইকারি ব্যবসায়ি। তার প্রতিষ্ঠানে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২০১৯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সালের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জানুয়ারি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মাসের কতিপয় লেনদেন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নিম্নরুপঃ</a:t>
            </a:r>
          </a:p>
          <a:p>
            <a:pPr>
              <a:tabLst>
                <a:tab pos="1260475" algn="l"/>
              </a:tabLst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 	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মিলি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ষ্টোরস, ঢাকা এর নিকট থেকে প্রতি কেজি ১০০ টাকা দরে ৫০ কেজি মশুর ডাল ক্রয় । 	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কারবারি বাট্রা ২% চালান নং ২১৫ । পরিবহণ খরচ ২০০ টাকা 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জানুয়ারি ৫   জনি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ট্রেডার্সের নিকট থেকে প্রতি পাউন্ড ২০০ টাকা দরে ৫০০ পাউন্ড চা ক্রয় । কারবারি 	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বাট্রা ৫% । চালান নং ৩২০ 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৮   রতন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ষ্টোরস এর নিকট প্রতি পাউন্ড ২২০ টাকা দরে ১০০ পাউন্ড চা বিক্রয় । কারবারি 	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বাট্রা ৩% । চালান নং ২৫৪ । কুলির মজুরি ২০০ টাকা ।</a:t>
            </a:r>
          </a:p>
          <a:p>
            <a:pPr>
              <a:tabLst>
                <a:tab pos="1482725" algn="l"/>
              </a:tabLst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জানুয়ারি ১২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	জাফর ব্রাদার্সের নিকট থেকে প্রতি লিটার ১২০ টাকা দরে ৩০০ লিটার সয়াবিন তেল ক্রয় । 	কারবারি বাট্রা ৪% । চালান নং ২৬২ ।</a:t>
            </a:r>
          </a:p>
          <a:p>
            <a:endParaRPr lang="bn-BD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উপরোক্ত লেনদেনের ভিত্তিতে জনাব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রাজীরের ক্রয়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জাবেদা প্রস্তুত কর।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7800" y="457200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 : ১০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5491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10" name="Rectangle 9"/>
          <p:cNvSpPr/>
          <p:nvPr/>
        </p:nvSpPr>
        <p:spPr>
          <a:xfrm>
            <a:off x="2133600" y="29718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</a:t>
            </a:r>
            <a:r>
              <a:rPr lang="bn-BD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ক্রয় জাবেদা কাকে বলে ?</a:t>
            </a:r>
          </a:p>
          <a:p>
            <a:r>
              <a:rPr lang="en-US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</a:t>
            </a:r>
            <a:r>
              <a:rPr lang="bn-BD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ক্রয় জাবেদা কিসের ভিত্তিতে তৈরি করা হয় ?</a:t>
            </a:r>
          </a:p>
          <a:p>
            <a:r>
              <a:rPr lang="en-US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</a:t>
            </a:r>
            <a:r>
              <a:rPr lang="bn-BD" sz="4000" dirty="0" smtClean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বাকিতে ক্রয় কোন জাবেদায় লিপিবদ্ধ করা হয় ?</a:t>
            </a:r>
            <a:endParaRPr lang="en-US" sz="4000" dirty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81600" y="609600"/>
            <a:ext cx="2667000" cy="990600"/>
          </a:xfrm>
          <a:prstGeom prst="ellipse">
            <a:avLst/>
          </a:prstGeom>
          <a:solidFill>
            <a:schemeClr val="tx2">
              <a:lumMod val="40000"/>
              <a:lumOff val="60000"/>
              <a:alpha val="29000"/>
            </a:schemeClr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 w="19050"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5491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4" name="Rectangle 3"/>
          <p:cNvSpPr/>
          <p:nvPr/>
        </p:nvSpPr>
        <p:spPr>
          <a:xfrm>
            <a:off x="4724400" y="685800"/>
            <a:ext cx="2590800" cy="838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1905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000" b="1" dirty="0">
              <a:ln w="19050" cmpd="sng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590800"/>
            <a:ext cx="1089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ফিরোজ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সাতক্ষীরার শাহী বাজারের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একজন পাইকারি ব্যবসায়ি। তার প্রতিষ্ঠানে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২০১৯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সালের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জুন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মাসের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কতিপয়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লেনদেন নিম্নরুপঃ</a:t>
            </a:r>
          </a:p>
          <a:p>
            <a:pPr>
              <a:tabLst>
                <a:tab pos="1309688" algn="l"/>
              </a:tabLst>
            </a:pP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জুন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১ 	রনি ষ্টোরস, ঢাকা এর নিকট থেকে প্রতি কেজি ৬০ টাকা দরে ৫০০ কেজি চিনি  ক্রয় । কারবারি বাট্রা 	২% চালান নং ২১৫ । পরিবহণ খরচ ২০০ টাকা ।</a:t>
            </a:r>
          </a:p>
          <a:p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জুন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৫ 	জনি ট্রেডার্সের নিকট থেকে প্রতি পাউন্ড ১৮০ টাকা দরে ১০০০ পাউন্ড চা ক্রয় । কারবারি বাট্রা ৫% । 	চালান নং ৩২০ । প্যাকিং খরচ ২৫০ টাকা ।</a:t>
            </a:r>
          </a:p>
          <a:p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জুন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৮ 	রতন ষ্টোরস এর নিকট প্রতি পাউন্ড ২২০ টাকা দরে ১০০ পাউন্ড চা বিক্রয় । কারবারি বাট্রা ৩% । চালান 	নং ২৫৪ । কুলির মজুরি ২০০ টাকা ।</a:t>
            </a:r>
          </a:p>
          <a:p>
            <a:endParaRPr lang="bn-BD" sz="2400" b="1" dirty="0" smtClean="0">
              <a:ln w="3175">
                <a:noFill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3175"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প্রশ্নঃ উপরোক্ত লেনদেনের ভিত্তিতে জনাব </a:t>
            </a:r>
            <a:r>
              <a:rPr lang="bn-BD" sz="3600" b="1" dirty="0" smtClean="0">
                <a:ln w="3175"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ফিরোজের</a:t>
            </a:r>
            <a:r>
              <a:rPr lang="bn-BD" sz="3600" b="1" dirty="0" smtClean="0">
                <a:ln w="3175"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3175"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ক্রয় জাবেদা প্রস্তুত কর ।</a:t>
            </a:r>
            <a:endParaRPr lang="bn-BD" sz="3600" b="1" dirty="0">
              <a:ln w="3175"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9800" y="381000"/>
            <a:ext cx="2286000" cy="182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752600"/>
            <a:ext cx="6375797" cy="31054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9590" b="1" dirty="0">
                <a:ln w="28575">
                  <a:solidFill>
                    <a:srgbClr val="00B05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590" b="1" dirty="0">
              <a:ln w="28575">
                <a:solidFill>
                  <a:srgbClr val="00B05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2" y="123371"/>
            <a:ext cx="125491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pic>
        <p:nvPicPr>
          <p:cNvPr id="6" name="Picture 5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09600"/>
            <a:ext cx="3683000" cy="6210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" y="152400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12" name="Rectangle 11"/>
          <p:cNvSpPr/>
          <p:nvPr/>
        </p:nvSpPr>
        <p:spPr>
          <a:xfrm>
            <a:off x="381000" y="3657600"/>
            <a:ext cx="5867400" cy="259147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স্কুল,যশোর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০১৯১১-৪৪৫০৮৪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8200" y="609600"/>
            <a:ext cx="2362200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3581400"/>
            <a:ext cx="4419600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04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4008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1012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8016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35020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2024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9029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16033" algn="l" defTabSz="1254008" rtl="0" eaLnBrk="1" latinLnBrk="0" hangingPunct="1">
              <a:defRPr sz="24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বিষয় : </a:t>
            </a:r>
            <a:r>
              <a:rPr lang="bn-BD" sz="4000" b="1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হিসাব বিজ্ঞান</a:t>
            </a:r>
          </a:p>
          <a:p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bn-BD" sz="4000" b="1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নবম </a:t>
            </a:r>
          </a:p>
          <a:p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BD" sz="4000" b="1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৬ষ্ঠ</a:t>
            </a:r>
          </a:p>
          <a:p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4</a:t>
            </a:r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০ মিনিট </a:t>
            </a:r>
            <a:endParaRPr lang="bn-BD" sz="4000" b="1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তারিখ :</a:t>
            </a:r>
            <a:endParaRPr lang="en-US" sz="4000" b="1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6" y="1232615"/>
            <a:ext cx="2095500" cy="19677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52400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pic>
        <p:nvPicPr>
          <p:cNvPr id="11" name="Picture 10" descr="11_Retail+market_Mirpur-12_070717_0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"/>
            <a:ext cx="4953000" cy="2819400"/>
          </a:xfrm>
          <a:prstGeom prst="rect">
            <a:avLst/>
          </a:prstGeom>
        </p:spPr>
      </p:pic>
      <p:pic>
        <p:nvPicPr>
          <p:cNvPr id="12" name="Picture 11" descr="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57200"/>
            <a:ext cx="4800600" cy="2819399"/>
          </a:xfrm>
          <a:prstGeom prst="rect">
            <a:avLst/>
          </a:prstGeom>
        </p:spPr>
      </p:pic>
      <p:pic>
        <p:nvPicPr>
          <p:cNvPr id="15" name="Picture 14" descr="02_149566703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581400"/>
            <a:ext cx="4800600" cy="3048000"/>
          </a:xfrm>
          <a:prstGeom prst="rect">
            <a:avLst/>
          </a:prstGeom>
        </p:spPr>
      </p:pic>
      <p:pic>
        <p:nvPicPr>
          <p:cNvPr id="16" name="Picture 15" descr="download-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3429001"/>
            <a:ext cx="48768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3" name="Horizontal Scroll 2"/>
          <p:cNvSpPr/>
          <p:nvPr/>
        </p:nvSpPr>
        <p:spPr>
          <a:xfrm>
            <a:off x="609600" y="381000"/>
            <a:ext cx="11658600" cy="63246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4" name="TextBox 3"/>
          <p:cNvSpPr txBox="1"/>
          <p:nvPr/>
        </p:nvSpPr>
        <p:spPr>
          <a:xfrm>
            <a:off x="2209800" y="1524000"/>
            <a:ext cx="9067800" cy="3657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ক্রয় জাবেদা </a:t>
            </a:r>
            <a:endParaRPr lang="bn-BD" sz="4000" b="1" dirty="0" smtClean="0">
              <a:ln w="19050">
                <a:solidFill>
                  <a:schemeClr val="tx1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14600" y="5256212"/>
            <a:ext cx="8610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3" name="Rectangle 2"/>
          <p:cNvSpPr/>
          <p:nvPr/>
        </p:nvSpPr>
        <p:spPr>
          <a:xfrm>
            <a:off x="685800" y="381000"/>
            <a:ext cx="11430000" cy="6553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18288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১। ক্রয় জাবেদা কী তা </a:t>
            </a:r>
            <a:r>
              <a:rPr lang="bn-IN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পারবে ; </a:t>
            </a:r>
          </a:p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২। কারবারি বাট্রা কী তা </a:t>
            </a:r>
            <a:r>
              <a:rPr lang="bn-IN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পারবে ;  </a:t>
            </a:r>
          </a:p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৩। চালানের ভিত্তিতে ক্রয় জাবেদা প্রস্তুত করতে পারবে ।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990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5638800"/>
            <a:ext cx="2514600" cy="57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50" b="1" dirty="0">
                <a:latin typeface="NikoshBAN" pitchFamily="2" charset="0"/>
                <a:cs typeface="NikoshBAN" pitchFamily="2" charset="0"/>
              </a:rPr>
              <a:t>ক্রয় </a:t>
            </a:r>
            <a:endParaRPr lang="en-US" sz="31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2" y="123371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pic>
        <p:nvPicPr>
          <p:cNvPr id="7" name="Picture 6" descr="DSC_27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5273310" cy="3505200"/>
          </a:xfrm>
          <a:prstGeom prst="rect">
            <a:avLst/>
          </a:prstGeom>
        </p:spPr>
      </p:pic>
      <p:pic>
        <p:nvPicPr>
          <p:cNvPr id="9" name="Picture 8" descr="630beee81bf5187235da128a5f89e264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371600"/>
            <a:ext cx="6172200" cy="3428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012" y="123371"/>
            <a:ext cx="12549188" cy="701039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4" name="TextBox 3"/>
          <p:cNvSpPr txBox="1"/>
          <p:nvPr/>
        </p:nvSpPr>
        <p:spPr>
          <a:xfrm>
            <a:off x="1752600" y="2438400"/>
            <a:ext cx="9677400" cy="237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#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 ক্রয় জাবেদাঃ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বিক্রয়ের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উদ্দেশ্যে প্রতিষ্ঠান যাহা ক্রয় করে তাই পণ্য। এই পণ্য নগদে ও বাকি উভয় মাধ্যমেই হতে পারে। বাকীতে ক্রয়কৃত পণ্য ক্রয়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জাবেদায়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লিপিবদ্ধ করা হয়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en-US" sz="243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932384"/>
            <a:ext cx="10439400" cy="4697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3" name="Cloud Callout 2"/>
          <p:cNvSpPr/>
          <p:nvPr/>
        </p:nvSpPr>
        <p:spPr>
          <a:xfrm>
            <a:off x="2209800" y="838200"/>
            <a:ext cx="3048000" cy="124420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5" name="Oval 4"/>
          <p:cNvSpPr/>
          <p:nvPr/>
        </p:nvSpPr>
        <p:spPr>
          <a:xfrm>
            <a:off x="3550444" y="2382441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6" name="Oval 5"/>
          <p:cNvSpPr/>
          <p:nvPr/>
        </p:nvSpPr>
        <p:spPr>
          <a:xfrm>
            <a:off x="3925491" y="2982516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7" name="Oval 6"/>
          <p:cNvSpPr/>
          <p:nvPr/>
        </p:nvSpPr>
        <p:spPr>
          <a:xfrm>
            <a:off x="4375547" y="3357562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8" name="Oval 7"/>
          <p:cNvSpPr/>
          <p:nvPr/>
        </p:nvSpPr>
        <p:spPr>
          <a:xfrm>
            <a:off x="4975622" y="3582591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9" name="Cloud Callout 8"/>
          <p:cNvSpPr/>
          <p:nvPr/>
        </p:nvSpPr>
        <p:spPr>
          <a:xfrm>
            <a:off x="5638800" y="304800"/>
            <a:ext cx="6096000" cy="177760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1" name="Oval 10"/>
          <p:cNvSpPr/>
          <p:nvPr/>
        </p:nvSpPr>
        <p:spPr>
          <a:xfrm>
            <a:off x="7677150" y="2382441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2" name="Oval 11"/>
          <p:cNvSpPr/>
          <p:nvPr/>
        </p:nvSpPr>
        <p:spPr>
          <a:xfrm>
            <a:off x="8202216" y="2607469"/>
            <a:ext cx="225028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3" name="Oval 12"/>
          <p:cNvSpPr/>
          <p:nvPr/>
        </p:nvSpPr>
        <p:spPr>
          <a:xfrm>
            <a:off x="8877300" y="2757487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4" name="Oval 13"/>
          <p:cNvSpPr/>
          <p:nvPr/>
        </p:nvSpPr>
        <p:spPr>
          <a:xfrm>
            <a:off x="9477375" y="2682478"/>
            <a:ext cx="150019" cy="150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8" name="TextBox 17"/>
          <p:cNvSpPr txBox="1"/>
          <p:nvPr/>
        </p:nvSpPr>
        <p:spPr>
          <a:xfrm>
            <a:off x="1600200" y="1143000"/>
            <a:ext cx="435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স্যার কারবারি বাট্রা কী?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609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বিক্রয় বৃদ্ধির জন্য বিক্রেতা যখন পূর্ব নির্ধারিত বিক্রয়মূল্য অপেক্ষা কম মূল্যে পণ্য বিক্রয় করে তা কারবারি বাট্রা হিসেবে গণ্য করা হয়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012" y="123371"/>
            <a:ext cx="127015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" y="123371"/>
            <a:ext cx="12549188" cy="703942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11" tIns="45006" rIns="90011" bIns="45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6" name="Cloud 5"/>
          <p:cNvSpPr/>
          <p:nvPr/>
        </p:nvSpPr>
        <p:spPr>
          <a:xfrm>
            <a:off x="1752600" y="1219200"/>
            <a:ext cx="2971800" cy="990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7" name="TextBox 6"/>
          <p:cNvSpPr txBox="1"/>
          <p:nvPr/>
        </p:nvSpPr>
        <p:spPr>
          <a:xfrm>
            <a:off x="1752600" y="1371600"/>
            <a:ext cx="2775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9448800" y="990600"/>
            <a:ext cx="1981200" cy="1447800"/>
          </a:xfrm>
          <a:prstGeom prst="star12">
            <a:avLst/>
          </a:prstGeom>
          <a:solidFill>
            <a:schemeClr val="tx2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9" name="TextBox 8"/>
          <p:cNvSpPr txBox="1"/>
          <p:nvPr/>
        </p:nvSpPr>
        <p:spPr>
          <a:xfrm>
            <a:off x="9448800" y="1143000"/>
            <a:ext cx="1875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 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০৫ মিনিট</a:t>
            </a:r>
            <a:r>
              <a:rPr lang="bn-BD" sz="3200" b="1" dirty="0"/>
              <a:t>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114800"/>
            <a:ext cx="1089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 কারবারি বাট্রা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কাকে বলে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১৫০০০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টাকার ৫%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কারবারি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বাট্রা বের কর ।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352</Words>
  <Application>Microsoft Office PowerPoint</Application>
  <PresentationFormat>Custom</PresentationFormat>
  <Paragraphs>89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Webdings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</dc:creator>
  <cp:lastModifiedBy>hp</cp:lastModifiedBy>
  <cp:revision>279</cp:revision>
  <dcterms:created xsi:type="dcterms:W3CDTF">2006-08-16T00:00:00Z</dcterms:created>
  <dcterms:modified xsi:type="dcterms:W3CDTF">2020-03-19T16:29:50Z</dcterms:modified>
</cp:coreProperties>
</file>