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83" r:id="rId3"/>
    <p:sldId id="258" r:id="rId4"/>
    <p:sldId id="259" r:id="rId5"/>
    <p:sldId id="260" r:id="rId6"/>
    <p:sldId id="261" r:id="rId7"/>
    <p:sldId id="263" r:id="rId8"/>
    <p:sldId id="262" r:id="rId9"/>
    <p:sldId id="271" r:id="rId10"/>
    <p:sldId id="264" r:id="rId11"/>
    <p:sldId id="272" r:id="rId12"/>
    <p:sldId id="270" r:id="rId13"/>
    <p:sldId id="265" r:id="rId14"/>
    <p:sldId id="266" r:id="rId15"/>
    <p:sldId id="267" r:id="rId16"/>
    <p:sldId id="268" r:id="rId17"/>
    <p:sldId id="269" r:id="rId18"/>
    <p:sldId id="28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7" d="100"/>
          <a:sy n="67" d="100"/>
        </p:scale>
        <p:origin x="7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8590B1C-41F6-400D-8B49-507640F7292F}"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4024793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90B1C-41F6-400D-8B49-507640F7292F}"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34813608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90B1C-41F6-400D-8B49-507640F7292F}"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1411831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8590B1C-41F6-400D-8B49-507640F7292F}"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3673663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8590B1C-41F6-400D-8B49-507640F7292F}" type="datetimeFigureOut">
              <a:rPr lang="en-US" smtClean="0"/>
              <a:t>3/21/2020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387275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8590B1C-41F6-400D-8B49-507640F7292F}"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237419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8590B1C-41F6-400D-8B49-507640F7292F}" type="datetimeFigureOut">
              <a:rPr lang="en-US" smtClean="0"/>
              <a:t>3/21/2020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2297905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590B1C-41F6-400D-8B49-507640F7292F}" type="datetimeFigureOut">
              <a:rPr lang="en-US" smtClean="0"/>
              <a:t>3/21/2020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5754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590B1C-41F6-400D-8B49-507640F7292F}" type="datetimeFigureOut">
              <a:rPr lang="en-US" smtClean="0"/>
              <a:t>3/21/2020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2529577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590B1C-41F6-400D-8B49-507640F7292F}"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908662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590B1C-41F6-400D-8B49-507640F7292F}" type="datetimeFigureOut">
              <a:rPr lang="en-US" smtClean="0"/>
              <a:t>3/21/2020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FD2889-76F9-4EB9-8630-C1743B053D8F}" type="slidenum">
              <a:rPr lang="en-US" smtClean="0"/>
              <a:t>‹#›</a:t>
            </a:fld>
            <a:endParaRPr lang="en-US"/>
          </a:p>
        </p:txBody>
      </p:sp>
    </p:spTree>
    <p:extLst>
      <p:ext uri="{BB962C8B-B14F-4D97-AF65-F5344CB8AC3E}">
        <p14:creationId xmlns:p14="http://schemas.microsoft.com/office/powerpoint/2010/main" val="1542323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90B1C-41F6-400D-8B49-507640F7292F}" type="datetimeFigureOut">
              <a:rPr lang="en-US" smtClean="0"/>
              <a:t>3/21/2020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FD2889-76F9-4EB9-8630-C1743B053D8F}" type="slidenum">
              <a:rPr lang="en-US" smtClean="0"/>
              <a:t>‹#›</a:t>
            </a:fld>
            <a:endParaRPr lang="en-US"/>
          </a:p>
        </p:txBody>
      </p:sp>
    </p:spTree>
    <p:extLst>
      <p:ext uri="{BB962C8B-B14F-4D97-AF65-F5344CB8AC3E}">
        <p14:creationId xmlns:p14="http://schemas.microsoft.com/office/powerpoint/2010/main" val="20943085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1.xml"/><Relationship Id="rId4" Type="http://schemas.openxmlformats.org/officeDocument/2006/relationships/image" Target="../media/image1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1.xml"/><Relationship Id="rId5" Type="http://schemas.openxmlformats.org/officeDocument/2006/relationships/image" Target="../media/image6.jp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Layout" Target="../slideLayouts/slideLayout1.xml"/><Relationship Id="rId1" Type="http://schemas.openxmlformats.org/officeDocument/2006/relationships/video" Target="file:///C:\Users\User\Desktop\podder.wmv" TargetMode="External"/><Relationship Id="rId6" Type="http://schemas.openxmlformats.org/officeDocument/2006/relationships/image" Target="../media/image13.png"/><Relationship Id="rId5" Type="http://schemas.openxmlformats.org/officeDocument/2006/relationships/image" Target="../media/image12.jpg"/><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bn-BD" b="1" dirty="0">
              <a:solidFill>
                <a:schemeClr val="accent1"/>
              </a:solidFill>
              <a:latin typeface="NikoshBAN" pitchFamily="2" charset="0"/>
              <a:cs typeface="NikoshBAN" pitchFamily="2" charset="0"/>
            </a:endParaRPr>
          </a:p>
        </p:txBody>
      </p:sp>
      <p:sp>
        <p:nvSpPr>
          <p:cNvPr id="6" name="TextBox 5"/>
          <p:cNvSpPr txBox="1"/>
          <p:nvPr/>
        </p:nvSpPr>
        <p:spPr>
          <a:xfrm>
            <a:off x="1646749" y="420306"/>
            <a:ext cx="9362981" cy="2215991"/>
          </a:xfrm>
          <a:prstGeom prst="rect">
            <a:avLst/>
          </a:prstGeom>
          <a:noFill/>
        </p:spPr>
        <p:style>
          <a:lnRef idx="0">
            <a:schemeClr val="accent5"/>
          </a:lnRef>
          <a:fillRef idx="3">
            <a:schemeClr val="accent5"/>
          </a:fillRef>
          <a:effectRef idx="3">
            <a:schemeClr val="accent5"/>
          </a:effectRef>
          <a:fontRef idx="minor">
            <a:schemeClr val="lt1"/>
          </a:fontRef>
        </p:style>
        <p:txBody>
          <a:bodyPr wrap="square" rtlCol="0">
            <a:spAutoFit/>
            <a:scene3d>
              <a:camera prst="orthographicFront"/>
              <a:lightRig rig="threePt" dir="t"/>
            </a:scene3d>
            <a:sp3d extrusionH="57150">
              <a:bevelT w="38100" h="38100"/>
            </a:sp3d>
          </a:bodyPr>
          <a:lstStyle/>
          <a:p>
            <a:pPr algn="ctr"/>
            <a:r>
              <a:rPr lang="en-US" sz="13800" b="1" dirty="0" err="1">
                <a:solidFill>
                  <a:srgbClr val="002060"/>
                </a:solidFill>
                <a:latin typeface="NikoshBAN" pitchFamily="2" charset="0"/>
                <a:cs typeface="NikoshBAN" pitchFamily="2" charset="0"/>
              </a:rPr>
              <a:t>সবাইকে</a:t>
            </a:r>
            <a:r>
              <a:rPr lang="en-US" sz="13800" b="1" dirty="0">
                <a:solidFill>
                  <a:srgbClr val="002060"/>
                </a:solidFill>
                <a:latin typeface="NikoshBAN" pitchFamily="2" charset="0"/>
                <a:cs typeface="NikoshBAN" pitchFamily="2" charset="0"/>
              </a:rPr>
              <a:t> </a:t>
            </a:r>
            <a:r>
              <a:rPr lang="en-US" sz="13800" b="1" dirty="0" err="1">
                <a:solidFill>
                  <a:srgbClr val="002060"/>
                </a:solidFill>
                <a:latin typeface="NikoshBAN" pitchFamily="2" charset="0"/>
                <a:cs typeface="NikoshBAN" pitchFamily="2" charset="0"/>
              </a:rPr>
              <a:t>স্বাগতম</a:t>
            </a:r>
            <a:r>
              <a:rPr lang="en-US" sz="13800" b="1" dirty="0">
                <a:solidFill>
                  <a:srgbClr val="002060"/>
                </a:solidFill>
                <a:latin typeface="NikoshBAN" pitchFamily="2" charset="0"/>
                <a:cs typeface="NikoshBAN" pitchFamily="2" charset="0"/>
              </a:rPr>
              <a:t> </a:t>
            </a:r>
          </a:p>
        </p:txBody>
      </p:sp>
      <p:pic>
        <p:nvPicPr>
          <p:cNvPr id="7" name="Picture 6">
            <a:extLst>
              <a:ext uri="{FF2B5EF4-FFF2-40B4-BE49-F238E27FC236}">
                <a16:creationId xmlns="" xmlns:a16="http://schemas.microsoft.com/office/drawing/2014/main" id="{630F43A6-4ABF-4F48-8B45-C7EB6F992F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8584" y="2636297"/>
            <a:ext cx="8319310" cy="3381091"/>
          </a:xfrm>
          <a:prstGeom prst="rect">
            <a:avLst/>
          </a:prstGeom>
          <a:ln w="38100" cap="sq">
            <a:solidFill>
              <a:srgbClr val="000000"/>
            </a:solidFill>
            <a:prstDash val="solid"/>
            <a:miter lim="800000"/>
          </a:ln>
          <a:effectLst>
            <a:outerShdw blurRad="50800" dist="38100" dir="2700000" algn="tl" rotWithShape="0">
              <a:srgbClr val="000000">
                <a:alpha val="43000"/>
              </a:srgbClr>
            </a:outerShdw>
            <a:softEdge rad="127000"/>
          </a:effectLst>
        </p:spPr>
      </p:pic>
    </p:spTree>
    <p:extLst>
      <p:ext uri="{BB962C8B-B14F-4D97-AF65-F5344CB8AC3E}">
        <p14:creationId xmlns:p14="http://schemas.microsoft.com/office/powerpoint/2010/main" val="2393940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32"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out)">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Right Arrow 2"/>
          <p:cNvSpPr/>
          <p:nvPr/>
        </p:nvSpPr>
        <p:spPr>
          <a:xfrm>
            <a:off x="1495425" y="1630293"/>
            <a:ext cx="1905000" cy="863600"/>
          </a:xfrm>
          <a:prstGeom prst="rightArrow">
            <a:avLst/>
          </a:prstGeom>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r>
              <a:rPr lang="bn-BD" sz="3200" b="1" dirty="0">
                <a:solidFill>
                  <a:schemeClr val="bg1"/>
                </a:solidFill>
                <a:latin typeface="NikoshBAN" pitchFamily="2" charset="0"/>
                <a:cs typeface="NikoshBAN" pitchFamily="2" charset="0"/>
              </a:rPr>
              <a:t>বেত শিল্প</a:t>
            </a:r>
            <a:endParaRPr lang="en-US" sz="3200" b="1" dirty="0">
              <a:solidFill>
                <a:schemeClr val="bg1"/>
              </a:solidFill>
              <a:latin typeface="NikoshBAN" pitchFamily="2" charset="0"/>
              <a:cs typeface="NikoshBAN" pitchFamily="2" charset="0"/>
            </a:endParaRPr>
          </a:p>
        </p:txBody>
      </p:sp>
      <p:sp>
        <p:nvSpPr>
          <p:cNvPr id="4" name="Rectangle 3"/>
          <p:cNvSpPr/>
          <p:nvPr/>
        </p:nvSpPr>
        <p:spPr>
          <a:xfrm>
            <a:off x="3400425" y="1630293"/>
            <a:ext cx="6934200" cy="8636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latin typeface="NikoshBAN" pitchFamily="2" charset="0"/>
                <a:cs typeface="NikoshBAN" pitchFamily="2" charset="0"/>
              </a:rPr>
              <a:t>বেতের ঝুড়ি, বাল্বশেড, চায়ের ট্রে, দোলনা ইত্যাদি।</a:t>
            </a:r>
            <a:endParaRPr lang="en-US" sz="3200" dirty="0">
              <a:latin typeface="NikoshBAN" pitchFamily="2" charset="0"/>
              <a:cs typeface="NikoshBAN" pitchFamily="2" charset="0"/>
            </a:endParaRPr>
          </a:p>
        </p:txBody>
      </p:sp>
      <p:sp>
        <p:nvSpPr>
          <p:cNvPr id="6" name="Right Arrow 5"/>
          <p:cNvSpPr/>
          <p:nvPr/>
        </p:nvSpPr>
        <p:spPr>
          <a:xfrm>
            <a:off x="1495425" y="3187700"/>
            <a:ext cx="1905000" cy="863600"/>
          </a:xfrm>
          <a:prstGeom prst="rightArrow">
            <a:avLst/>
          </a:prstGeom>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r>
              <a:rPr lang="bn-BD" sz="3200" b="1" dirty="0">
                <a:solidFill>
                  <a:schemeClr val="bg1"/>
                </a:solidFill>
                <a:latin typeface="NikoshBAN" pitchFamily="2" charset="0"/>
                <a:cs typeface="NikoshBAN" pitchFamily="2" charset="0"/>
              </a:rPr>
              <a:t>পাট শিল্প</a:t>
            </a:r>
            <a:endParaRPr lang="en-US" sz="3200" b="1" dirty="0">
              <a:solidFill>
                <a:schemeClr val="bg1"/>
              </a:solidFill>
              <a:latin typeface="NikoshBAN" pitchFamily="2" charset="0"/>
              <a:cs typeface="NikoshBAN" pitchFamily="2" charset="0"/>
            </a:endParaRPr>
          </a:p>
        </p:txBody>
      </p:sp>
      <p:sp>
        <p:nvSpPr>
          <p:cNvPr id="7" name="Rectangle 6"/>
          <p:cNvSpPr/>
          <p:nvPr/>
        </p:nvSpPr>
        <p:spPr>
          <a:xfrm>
            <a:off x="3400425" y="3238500"/>
            <a:ext cx="6934200" cy="8636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latin typeface="NikoshBAN" pitchFamily="2" charset="0"/>
                <a:cs typeface="NikoshBAN" pitchFamily="2" charset="0"/>
              </a:rPr>
              <a:t>স্কুল ব্যাগ, দেয়াল মাদুর, শিকা, কার্পেট, থলে ইত্যাদি।</a:t>
            </a:r>
            <a:endParaRPr lang="en-US" sz="3200" dirty="0">
              <a:latin typeface="NikoshBAN" pitchFamily="2" charset="0"/>
              <a:cs typeface="NikoshBAN" pitchFamily="2" charset="0"/>
            </a:endParaRPr>
          </a:p>
        </p:txBody>
      </p:sp>
      <p:sp>
        <p:nvSpPr>
          <p:cNvPr id="8" name="Right Arrow 7"/>
          <p:cNvSpPr/>
          <p:nvPr/>
        </p:nvSpPr>
        <p:spPr>
          <a:xfrm>
            <a:off x="1495425" y="4832350"/>
            <a:ext cx="1905000" cy="863600"/>
          </a:xfrm>
          <a:prstGeom prst="rightArrow">
            <a:avLst/>
          </a:prstGeom>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r>
              <a:rPr lang="bn-BD" sz="3200" b="1" dirty="0">
                <a:solidFill>
                  <a:schemeClr val="bg1"/>
                </a:solidFill>
                <a:latin typeface="NikoshBAN" pitchFamily="2" charset="0"/>
                <a:cs typeface="NikoshBAN" pitchFamily="2" charset="0"/>
              </a:rPr>
              <a:t>মৃৎ শিল্প</a:t>
            </a:r>
            <a:endParaRPr lang="en-US" sz="3200" b="1" dirty="0">
              <a:solidFill>
                <a:schemeClr val="bg1"/>
              </a:solidFill>
              <a:latin typeface="NikoshBAN" pitchFamily="2" charset="0"/>
              <a:cs typeface="NikoshBAN" pitchFamily="2" charset="0"/>
            </a:endParaRPr>
          </a:p>
        </p:txBody>
      </p:sp>
      <p:sp>
        <p:nvSpPr>
          <p:cNvPr id="9" name="Rectangle 8"/>
          <p:cNvSpPr/>
          <p:nvPr/>
        </p:nvSpPr>
        <p:spPr>
          <a:xfrm>
            <a:off x="3400425" y="4832350"/>
            <a:ext cx="6934200" cy="8636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latin typeface="NikoshBAN" pitchFamily="2" charset="0"/>
                <a:cs typeface="NikoshBAN" pitchFamily="2" charset="0"/>
              </a:rPr>
              <a:t>ফল, ফুল, পুতুল, শোপিস, ফুলদানী, ফুলেরটব ইত্যাদি।</a:t>
            </a:r>
            <a:endParaRPr lang="en-US" sz="3200" dirty="0">
              <a:latin typeface="NikoshBAN" pitchFamily="2" charset="0"/>
              <a:cs typeface="NikoshBAN" pitchFamily="2" charset="0"/>
            </a:endParaRPr>
          </a:p>
        </p:txBody>
      </p:sp>
      <p:sp>
        <p:nvSpPr>
          <p:cNvPr id="16" name="TextBox 15"/>
          <p:cNvSpPr txBox="1"/>
          <p:nvPr/>
        </p:nvSpPr>
        <p:spPr>
          <a:xfrm>
            <a:off x="4524375" y="461204"/>
            <a:ext cx="3352800" cy="7078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BD" sz="4000" b="1" dirty="0">
                <a:latin typeface="NikoshBAN" pitchFamily="2" charset="0"/>
                <a:cs typeface="NikoshBAN" pitchFamily="2" charset="0"/>
              </a:rPr>
              <a:t>কুটির শিল্পের ক্ষেত্র</a:t>
            </a:r>
            <a:endParaRPr lang="en-US" sz="4000" b="1" dirty="0">
              <a:latin typeface="NikoshBAN" pitchFamily="2" charset="0"/>
              <a:cs typeface="NikoshBAN" pitchFamily="2" charset="0"/>
            </a:endParaRPr>
          </a:p>
        </p:txBody>
      </p:sp>
    </p:spTree>
    <p:extLst>
      <p:ext uri="{BB962C8B-B14F-4D97-AF65-F5344CB8AC3E}">
        <p14:creationId xmlns:p14="http://schemas.microsoft.com/office/powerpoint/2010/main" val="34082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Right Arrow 2"/>
          <p:cNvSpPr/>
          <p:nvPr/>
        </p:nvSpPr>
        <p:spPr>
          <a:xfrm>
            <a:off x="1366836" y="1561306"/>
            <a:ext cx="1915467" cy="900112"/>
          </a:xfrm>
          <a:prstGeom prst="rightArrow">
            <a:avLst/>
          </a:prstGeom>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r>
              <a:rPr lang="bn-BD" sz="3200" b="1" dirty="0">
                <a:solidFill>
                  <a:schemeClr val="bg1"/>
                </a:solidFill>
                <a:latin typeface="NikoshBAN" pitchFamily="2" charset="0"/>
                <a:cs typeface="NikoshBAN" pitchFamily="2" charset="0"/>
              </a:rPr>
              <a:t>বস্ত্র শিল্প</a:t>
            </a:r>
            <a:endParaRPr lang="en-US" sz="3200" b="1" dirty="0">
              <a:solidFill>
                <a:schemeClr val="bg1"/>
              </a:solidFill>
              <a:latin typeface="NikoshBAN" pitchFamily="2" charset="0"/>
              <a:cs typeface="NikoshBAN" pitchFamily="2" charset="0"/>
            </a:endParaRPr>
          </a:p>
        </p:txBody>
      </p:sp>
      <p:sp>
        <p:nvSpPr>
          <p:cNvPr id="4" name="Rectangle 3"/>
          <p:cNvSpPr/>
          <p:nvPr/>
        </p:nvSpPr>
        <p:spPr>
          <a:xfrm>
            <a:off x="3271837" y="1561306"/>
            <a:ext cx="6972300" cy="9001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latin typeface="NikoshBAN" pitchFamily="2" charset="0"/>
                <a:cs typeface="NikoshBAN" pitchFamily="2" charset="0"/>
              </a:rPr>
              <a:t>শাড়ি, লুঙ্গি, থ্রীপিস, চাদর, শীতবস্ত্র, গামছা, ইত্যাদি।</a:t>
            </a:r>
            <a:endParaRPr lang="en-US" sz="3200" dirty="0">
              <a:latin typeface="NikoshBAN" pitchFamily="2" charset="0"/>
              <a:cs typeface="NikoshBAN" pitchFamily="2" charset="0"/>
            </a:endParaRPr>
          </a:p>
        </p:txBody>
      </p:sp>
      <p:sp>
        <p:nvSpPr>
          <p:cNvPr id="6" name="Right Arrow 5"/>
          <p:cNvSpPr/>
          <p:nvPr/>
        </p:nvSpPr>
        <p:spPr>
          <a:xfrm>
            <a:off x="1377302" y="3122612"/>
            <a:ext cx="1915467" cy="900112"/>
          </a:xfrm>
          <a:prstGeom prst="rightArrow">
            <a:avLst/>
          </a:prstGeom>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r>
              <a:rPr lang="bn-BD" sz="3200" b="1" dirty="0">
                <a:solidFill>
                  <a:schemeClr val="bg1"/>
                </a:solidFill>
                <a:latin typeface="NikoshBAN" pitchFamily="2" charset="0"/>
                <a:cs typeface="NikoshBAN" pitchFamily="2" charset="0"/>
              </a:rPr>
              <a:t>বাঁশ শিল্প</a:t>
            </a:r>
            <a:endParaRPr lang="en-US" sz="3200" b="1" dirty="0">
              <a:solidFill>
                <a:schemeClr val="bg1"/>
              </a:solidFill>
              <a:latin typeface="NikoshBAN" pitchFamily="2" charset="0"/>
              <a:cs typeface="NikoshBAN" pitchFamily="2" charset="0"/>
            </a:endParaRPr>
          </a:p>
        </p:txBody>
      </p:sp>
      <p:sp>
        <p:nvSpPr>
          <p:cNvPr id="7" name="Rectangle 6"/>
          <p:cNvSpPr/>
          <p:nvPr/>
        </p:nvSpPr>
        <p:spPr>
          <a:xfrm>
            <a:off x="3282303" y="3122612"/>
            <a:ext cx="6972300" cy="9001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BD" sz="3200" dirty="0">
                <a:latin typeface="NikoshBAN" pitchFamily="2" charset="0"/>
                <a:cs typeface="NikoshBAN" pitchFamily="2" charset="0"/>
              </a:rPr>
              <a:t>ঢালা, কুলা, চালুন, ঝুড়ি, ফুলদানী, চাটাই ইত্যাদি।</a:t>
            </a:r>
            <a:endParaRPr lang="en-US" sz="3200" dirty="0">
              <a:latin typeface="NikoshBAN" pitchFamily="2" charset="0"/>
              <a:cs typeface="NikoshBAN" pitchFamily="2" charset="0"/>
            </a:endParaRPr>
          </a:p>
        </p:txBody>
      </p:sp>
      <p:sp>
        <p:nvSpPr>
          <p:cNvPr id="8" name="Right Arrow 7"/>
          <p:cNvSpPr/>
          <p:nvPr/>
        </p:nvSpPr>
        <p:spPr>
          <a:xfrm>
            <a:off x="1387768" y="4683918"/>
            <a:ext cx="1915467" cy="900112"/>
          </a:xfrm>
          <a:prstGeom prst="rightArrow">
            <a:avLst/>
          </a:prstGeom>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r>
              <a:rPr lang="bn-BD" sz="3200" b="1" dirty="0">
                <a:solidFill>
                  <a:schemeClr val="bg1"/>
                </a:solidFill>
                <a:latin typeface="NikoshBAN" pitchFamily="2" charset="0"/>
                <a:cs typeface="NikoshBAN" pitchFamily="2" charset="0"/>
              </a:rPr>
              <a:t>হস্ত শিল্প</a:t>
            </a:r>
            <a:endParaRPr lang="en-US" sz="3200" b="1" dirty="0">
              <a:solidFill>
                <a:schemeClr val="bg1"/>
              </a:solidFill>
              <a:latin typeface="NikoshBAN" pitchFamily="2" charset="0"/>
              <a:cs typeface="NikoshBAN" pitchFamily="2" charset="0"/>
            </a:endParaRPr>
          </a:p>
        </p:txBody>
      </p:sp>
      <p:sp>
        <p:nvSpPr>
          <p:cNvPr id="9" name="Rectangle 8"/>
          <p:cNvSpPr/>
          <p:nvPr/>
        </p:nvSpPr>
        <p:spPr>
          <a:xfrm>
            <a:off x="3292769" y="4683918"/>
            <a:ext cx="6972300" cy="900112"/>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bn-BD" sz="2800" dirty="0">
                <a:latin typeface="NikoshBAN" pitchFamily="2" charset="0"/>
                <a:cs typeface="NikoshBAN" pitchFamily="2" charset="0"/>
              </a:rPr>
              <a:t>শীতল পাটি, নকশী কাঁথা, উলের সোয়েটার, সতরঞ্জি ইত্যাদি।</a:t>
            </a:r>
            <a:endParaRPr lang="en-US" sz="2800" dirty="0">
              <a:latin typeface="NikoshBAN" pitchFamily="2" charset="0"/>
              <a:cs typeface="NikoshBAN" pitchFamily="2" charset="0"/>
            </a:endParaRPr>
          </a:p>
        </p:txBody>
      </p:sp>
      <p:sp>
        <p:nvSpPr>
          <p:cNvPr id="10" name="TextBox 9"/>
          <p:cNvSpPr txBox="1"/>
          <p:nvPr/>
        </p:nvSpPr>
        <p:spPr>
          <a:xfrm>
            <a:off x="3271837" y="312876"/>
            <a:ext cx="5223234" cy="707886"/>
          </a:xfrm>
          <a:prstGeom prst="rect">
            <a:avLst/>
          </a:prstGeom>
          <a:effectLst>
            <a:glow rad="635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n-BD" sz="4000" b="1" dirty="0">
                <a:latin typeface="NikoshBAN" pitchFamily="2" charset="0"/>
                <a:cs typeface="NikoshBAN" pitchFamily="2" charset="0"/>
              </a:rPr>
              <a:t>কুটির শিল্পের ক্ষেত্র</a:t>
            </a:r>
            <a:endParaRPr lang="en-US" sz="4000" b="1" dirty="0">
              <a:latin typeface="NikoshBAN" pitchFamily="2" charset="0"/>
              <a:cs typeface="NikoshBAN" pitchFamily="2" charset="0"/>
            </a:endParaRPr>
          </a:p>
        </p:txBody>
      </p:sp>
    </p:spTree>
    <p:extLst>
      <p:ext uri="{BB962C8B-B14F-4D97-AF65-F5344CB8AC3E}">
        <p14:creationId xmlns:p14="http://schemas.microsoft.com/office/powerpoint/2010/main" val="222008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6" grpId="0" animBg="1"/>
      <p:bldP spid="7" grpId="0" animBg="1"/>
      <p:bldP spid="8"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3" name="TextBox 2"/>
          <p:cNvSpPr txBox="1"/>
          <p:nvPr/>
        </p:nvSpPr>
        <p:spPr>
          <a:xfrm>
            <a:off x="1427368" y="881422"/>
            <a:ext cx="3817265" cy="769441"/>
          </a:xfrm>
          <a:prstGeom prst="rect">
            <a:avLst/>
          </a:prstGeom>
          <a:ln>
            <a:solidFill>
              <a:schemeClr val="accent1">
                <a:lumMod val="50000"/>
              </a:schemeClr>
            </a:solidFill>
          </a:ln>
          <a:effectLst>
            <a:outerShdw blurRad="50800" dist="38100" dir="5400000" algn="t" rotWithShape="0">
              <a:prstClr val="black">
                <a:alpha val="40000"/>
              </a:prstClr>
            </a:outerShdw>
          </a:effectLst>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bn-IN" sz="4400" b="1" dirty="0">
                <a:solidFill>
                  <a:schemeClr val="bg1"/>
                </a:solidFill>
                <a:latin typeface="NikoshBAN" pitchFamily="2" charset="0"/>
                <a:cs typeface="NikoshBAN" pitchFamily="2" charset="0"/>
              </a:rPr>
              <a:t>জোড়ায়</a:t>
            </a:r>
            <a:r>
              <a:rPr lang="en-US" sz="4400" b="1" dirty="0">
                <a:solidFill>
                  <a:schemeClr val="bg1"/>
                </a:solidFill>
                <a:latin typeface="NikoshBAN" pitchFamily="2" charset="0"/>
                <a:cs typeface="NikoshBAN" pitchFamily="2" charset="0"/>
              </a:rPr>
              <a:t> </a:t>
            </a:r>
            <a:r>
              <a:rPr lang="en-US" sz="4400" b="1" dirty="0" err="1">
                <a:solidFill>
                  <a:schemeClr val="bg1"/>
                </a:solidFill>
                <a:latin typeface="NikoshBAN" pitchFamily="2" charset="0"/>
                <a:cs typeface="NikoshBAN" pitchFamily="2" charset="0"/>
              </a:rPr>
              <a:t>কাজ</a:t>
            </a:r>
            <a:endParaRPr lang="en-US" sz="4400" b="1" dirty="0">
              <a:solidFill>
                <a:schemeClr val="bg1"/>
              </a:solidFill>
              <a:latin typeface="NikoshBAN" pitchFamily="2" charset="0"/>
              <a:cs typeface="NikoshBAN" pitchFamily="2" charset="0"/>
            </a:endParaRPr>
          </a:p>
        </p:txBody>
      </p:sp>
      <p:sp>
        <p:nvSpPr>
          <p:cNvPr id="2" name="Rectangle: Rounded Corners 1">
            <a:extLst>
              <a:ext uri="{FF2B5EF4-FFF2-40B4-BE49-F238E27FC236}">
                <a16:creationId xmlns="" xmlns:a16="http://schemas.microsoft.com/office/drawing/2014/main" id="{6E6E2D78-DA19-4370-BBD2-CAFB93186222}"/>
              </a:ext>
            </a:extLst>
          </p:cNvPr>
          <p:cNvSpPr/>
          <p:nvPr/>
        </p:nvSpPr>
        <p:spPr>
          <a:xfrm>
            <a:off x="1106129" y="1690062"/>
            <a:ext cx="9114503" cy="182983"/>
          </a:xfrm>
          <a:prstGeom prst="roundRect">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a:extLst>
              <a:ext uri="{FF2B5EF4-FFF2-40B4-BE49-F238E27FC236}">
                <a16:creationId xmlns="" xmlns:a16="http://schemas.microsoft.com/office/drawing/2014/main" id="{6B441893-8F5A-4D80-A549-BCBE5C4CF4B2}"/>
              </a:ext>
            </a:extLst>
          </p:cNvPr>
          <p:cNvGrpSpPr/>
          <p:nvPr/>
        </p:nvGrpSpPr>
        <p:grpSpPr>
          <a:xfrm>
            <a:off x="1259759" y="3289306"/>
            <a:ext cx="10250424" cy="914400"/>
            <a:chOff x="1259759" y="3289306"/>
            <a:chExt cx="10250424" cy="914400"/>
          </a:xfrm>
        </p:grpSpPr>
        <p:sp>
          <p:nvSpPr>
            <p:cNvPr id="4" name="Rectangle 3"/>
            <p:cNvSpPr/>
            <p:nvPr/>
          </p:nvSpPr>
          <p:spPr>
            <a:xfrm>
              <a:off x="1566083" y="3392960"/>
              <a:ext cx="9944100" cy="769441"/>
            </a:xfrm>
            <a:prstGeom prst="rect">
              <a:avLst/>
            </a:prstGeom>
          </p:spPr>
          <p:txBody>
            <a:bodyPr wrap="square">
              <a:spAutoFit/>
            </a:bodyPr>
            <a:lstStyle/>
            <a:p>
              <a:pPr algn="ctr"/>
              <a:r>
                <a:rPr lang="bn-BD" sz="4400" dirty="0">
                  <a:latin typeface="NikoshBAN" pitchFamily="2" charset="0"/>
                  <a:cs typeface="NikoshBAN" pitchFamily="2" charset="0"/>
                </a:rPr>
                <a:t>পাট শিল্প</a:t>
              </a:r>
              <a:r>
                <a:rPr lang="en-US" sz="4400" dirty="0">
                  <a:latin typeface="NikoshBAN" pitchFamily="2" charset="0"/>
                  <a:cs typeface="NikoshBAN" pitchFamily="2" charset="0"/>
                </a:rPr>
                <a:t> ,</a:t>
              </a:r>
              <a:r>
                <a:rPr lang="bn-BD" sz="4400" dirty="0">
                  <a:latin typeface="NikoshBAN" pitchFamily="2" charset="0"/>
                  <a:cs typeface="NikoshBAN" pitchFamily="2" charset="0"/>
                </a:rPr>
                <a:t>মৃৎ শিল্প</a:t>
              </a:r>
              <a:r>
                <a:rPr lang="en-US" sz="4400" dirty="0">
                  <a:latin typeface="NikoshBAN" pitchFamily="2" charset="0"/>
                  <a:cs typeface="NikoshBAN" pitchFamily="2" charset="0"/>
                </a:rPr>
                <a:t> ও </a:t>
              </a:r>
              <a:r>
                <a:rPr lang="bn-BD" sz="4400" dirty="0">
                  <a:latin typeface="NikoshBAN" pitchFamily="2" charset="0"/>
                  <a:cs typeface="NikoshBAN" pitchFamily="2" charset="0"/>
                </a:rPr>
                <a:t>বস্ত্র শি</a:t>
              </a:r>
              <a:r>
                <a:rPr lang="en-US" sz="4400" dirty="0" err="1">
                  <a:latin typeface="NikoshBAN" pitchFamily="2" charset="0"/>
                  <a:cs typeface="NikoshBAN" pitchFamily="2" charset="0"/>
                </a:rPr>
                <a:t>ল্পের</a:t>
              </a:r>
              <a:r>
                <a:rPr lang="en-US" sz="4400" dirty="0">
                  <a:effectLst>
                    <a:outerShdw blurRad="38100" dist="38100" dir="2700000" algn="tl">
                      <a:srgbClr val="000000">
                        <a:alpha val="43137"/>
                      </a:srgbClr>
                    </a:outerShdw>
                  </a:effectLst>
                  <a:latin typeface="NikoshBAN" pitchFamily="2" charset="0"/>
                  <a:cs typeface="NikoshBAN" pitchFamily="2" charset="0"/>
                </a:rPr>
                <a:t> </a:t>
              </a:r>
              <a:r>
                <a:rPr lang="en-US" sz="4400" dirty="0">
                  <a:latin typeface="NikoshBAN" pitchFamily="2" charset="0"/>
                  <a:cs typeface="NikoshBAN" pitchFamily="2" charset="0"/>
                </a:rPr>
                <a:t>৩টি </a:t>
              </a:r>
              <a:r>
                <a:rPr lang="en-US" sz="4400" dirty="0" err="1">
                  <a:latin typeface="NikoshBAN" pitchFamily="2" charset="0"/>
                  <a:cs typeface="NikoshBAN" pitchFamily="2" charset="0"/>
                </a:rPr>
                <a:t>করে</a:t>
              </a:r>
              <a:r>
                <a:rPr lang="en-US" sz="4400" dirty="0">
                  <a:latin typeface="NikoshBAN" pitchFamily="2" charset="0"/>
                  <a:cs typeface="NikoshBAN" pitchFamily="2" charset="0"/>
                </a:rPr>
                <a:t> </a:t>
              </a:r>
              <a:r>
                <a:rPr lang="en-US" sz="4400" dirty="0" err="1">
                  <a:latin typeface="NikoshBAN" pitchFamily="2" charset="0"/>
                  <a:cs typeface="NikoshBAN" pitchFamily="2" charset="0"/>
                </a:rPr>
                <a:t>ক্ষেত্র</a:t>
              </a:r>
              <a:r>
                <a:rPr lang="en-US" sz="4400" dirty="0">
                  <a:latin typeface="NikoshBAN" pitchFamily="2" charset="0"/>
                  <a:cs typeface="NikoshBAN" pitchFamily="2" charset="0"/>
                </a:rPr>
                <a:t> </a:t>
              </a:r>
              <a:r>
                <a:rPr lang="en-US" sz="4400" dirty="0" err="1">
                  <a:latin typeface="NikoshBAN" pitchFamily="2" charset="0"/>
                  <a:cs typeface="NikoshBAN" pitchFamily="2" charset="0"/>
                </a:rPr>
                <a:t>লিখ</a:t>
              </a:r>
              <a:r>
                <a:rPr lang="en-US" sz="4400" dirty="0">
                  <a:latin typeface="NikoshBAN" pitchFamily="2" charset="0"/>
                  <a:cs typeface="NikoshBAN" pitchFamily="2" charset="0"/>
                </a:rPr>
                <a:t>।</a:t>
              </a:r>
            </a:p>
          </p:txBody>
        </p:sp>
        <p:sp>
          <p:nvSpPr>
            <p:cNvPr id="6" name="Flowchart: Decision 5">
              <a:extLst>
                <a:ext uri="{FF2B5EF4-FFF2-40B4-BE49-F238E27FC236}">
                  <a16:creationId xmlns="" xmlns:a16="http://schemas.microsoft.com/office/drawing/2014/main" id="{2FD1A651-3759-4A19-976C-BEF24A403F3E}"/>
                </a:ext>
              </a:extLst>
            </p:cNvPr>
            <p:cNvSpPr/>
            <p:nvPr/>
          </p:nvSpPr>
          <p:spPr>
            <a:xfrm rot="16200000">
              <a:off x="1108883" y="3440182"/>
              <a:ext cx="914400" cy="612648"/>
            </a:xfrm>
            <a:prstGeom prst="flowChartDecision">
              <a:avLst/>
            </a:prstGeom>
            <a:solidFill>
              <a:srgbClr val="00B0F0"/>
            </a:solidFill>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11936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3" name="Content Placeholder 6" descr="sunita10.jpg"/>
          <p:cNvPicPr>
            <a:picLocks noChangeAspect="1"/>
          </p:cNvPicPr>
          <p:nvPr/>
        </p:nvPicPr>
        <p:blipFill>
          <a:blip r:embed="rId2"/>
          <a:stretch>
            <a:fillRect/>
          </a:stretch>
        </p:blipFill>
        <p:spPr>
          <a:xfrm>
            <a:off x="380999" y="781664"/>
            <a:ext cx="4535977" cy="2467051"/>
          </a:xfrm>
          <a:prstGeom prst="rect">
            <a:avLst/>
          </a:prstGeom>
          <a:ln>
            <a:solidFill>
              <a:schemeClr val="accent1">
                <a:lumMod val="50000"/>
              </a:schemeClr>
            </a:solidFill>
          </a:ln>
          <a:effectLst>
            <a:outerShdw blurRad="292100" dist="139700" dir="2700000" algn="tl" rotWithShape="0">
              <a:srgbClr val="333333">
                <a:alpha val="65000"/>
              </a:srgbClr>
            </a:outerShdw>
          </a:effectLst>
        </p:spPr>
      </p:pic>
      <p:pic>
        <p:nvPicPr>
          <p:cNvPr id="4" name="Picture 3" descr="sunita14.jpg"/>
          <p:cNvPicPr>
            <a:picLocks noChangeAspect="1"/>
          </p:cNvPicPr>
          <p:nvPr/>
        </p:nvPicPr>
        <p:blipFill>
          <a:blip r:embed="rId3"/>
          <a:stretch>
            <a:fillRect/>
          </a:stretch>
        </p:blipFill>
        <p:spPr>
          <a:xfrm>
            <a:off x="4014786" y="3632416"/>
            <a:ext cx="4419599" cy="2186310"/>
          </a:xfrm>
          <a:prstGeom prst="rect">
            <a:avLst/>
          </a:prstGeom>
          <a:ln>
            <a:solidFill>
              <a:schemeClr val="accent1">
                <a:lumMod val="50000"/>
              </a:schemeClr>
            </a:solidFill>
          </a:ln>
          <a:effectLst>
            <a:outerShdw blurRad="292100" dist="139700" dir="2700000" algn="tl" rotWithShape="0">
              <a:srgbClr val="333333">
                <a:alpha val="65000"/>
              </a:srgbClr>
            </a:outerShdw>
          </a:effectLst>
        </p:spPr>
      </p:pic>
      <p:pic>
        <p:nvPicPr>
          <p:cNvPr id="6" name="Picture 2" descr="http://media5.picsearch.com/is?Gv7Nz51QANtv4Bj6FfW0jRvUn1jJB42SPCBoroEbK4s&amp;height=34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32197" y="781664"/>
            <a:ext cx="4371975" cy="2487380"/>
          </a:xfrm>
          <a:prstGeom prst="rect">
            <a:avLst/>
          </a:prstGeom>
          <a:ln>
            <a:solidFill>
              <a:schemeClr val="accent1">
                <a:lumMod val="50000"/>
              </a:schemeClr>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7" name="Rectangle 6"/>
          <p:cNvSpPr/>
          <p:nvPr/>
        </p:nvSpPr>
        <p:spPr>
          <a:xfrm>
            <a:off x="1000125" y="3525713"/>
            <a:ext cx="2587874" cy="646331"/>
          </a:xfrm>
          <a:prstGeom prst="rect">
            <a:avLst/>
          </a:prstGeom>
          <a:ln w="12700">
            <a:solidFill>
              <a:srgbClr val="002060"/>
            </a:solidFill>
          </a:ln>
        </p:spPr>
        <p:txBody>
          <a:bodyPr wrap="square">
            <a:spAutoFit/>
          </a:bodyPr>
          <a:lstStyle/>
          <a:p>
            <a:r>
              <a:rPr lang="bn-BD" sz="3600" b="1" dirty="0">
                <a:solidFill>
                  <a:sysClr val="windowText" lastClr="000000"/>
                </a:solidFill>
                <a:latin typeface="NikoshBAN" pitchFamily="2" charset="0"/>
                <a:cs typeface="NikoshBAN" pitchFamily="2" charset="0"/>
              </a:rPr>
              <a:t>বাংলাদেশ ব্যাংক</a:t>
            </a:r>
            <a:endParaRPr lang="en-US" sz="3600" b="1" dirty="0">
              <a:solidFill>
                <a:sysClr val="windowText" lastClr="000000"/>
              </a:solidFill>
            </a:endParaRPr>
          </a:p>
        </p:txBody>
      </p:sp>
      <p:sp>
        <p:nvSpPr>
          <p:cNvPr id="8" name="Rectangle 7"/>
          <p:cNvSpPr/>
          <p:nvPr/>
        </p:nvSpPr>
        <p:spPr>
          <a:xfrm>
            <a:off x="9015932" y="3525713"/>
            <a:ext cx="2114031" cy="646331"/>
          </a:xfrm>
          <a:prstGeom prst="rect">
            <a:avLst/>
          </a:prstGeom>
          <a:ln w="12700">
            <a:solidFill>
              <a:srgbClr val="002060"/>
            </a:solidFill>
          </a:ln>
        </p:spPr>
        <p:txBody>
          <a:bodyPr wrap="square">
            <a:spAutoFit/>
          </a:bodyPr>
          <a:lstStyle/>
          <a:p>
            <a:r>
              <a:rPr lang="bn-BD" sz="3600" b="1" dirty="0">
                <a:solidFill>
                  <a:sysClr val="windowText" lastClr="000000"/>
                </a:solidFill>
                <a:latin typeface="NikoshBAN" pitchFamily="2" charset="0"/>
                <a:cs typeface="NikoshBAN" pitchFamily="2" charset="0"/>
              </a:rPr>
              <a:t>বৈদেশিক মুদ্রা</a:t>
            </a:r>
            <a:endParaRPr lang="en-US" sz="3600" b="1" dirty="0">
              <a:solidFill>
                <a:sysClr val="windowText" lastClr="000000"/>
              </a:solidFill>
            </a:endParaRPr>
          </a:p>
        </p:txBody>
      </p:sp>
      <p:sp>
        <p:nvSpPr>
          <p:cNvPr id="9" name="Rectangle 8"/>
          <p:cNvSpPr/>
          <p:nvPr/>
        </p:nvSpPr>
        <p:spPr>
          <a:xfrm>
            <a:off x="5201669" y="6015198"/>
            <a:ext cx="2470719" cy="646331"/>
          </a:xfrm>
          <a:prstGeom prst="rect">
            <a:avLst/>
          </a:prstGeom>
          <a:ln w="12700">
            <a:solidFill>
              <a:srgbClr val="002060"/>
            </a:solidFill>
          </a:ln>
        </p:spPr>
        <p:txBody>
          <a:bodyPr wrap="square">
            <a:spAutoFit/>
          </a:bodyPr>
          <a:lstStyle/>
          <a:p>
            <a:r>
              <a:rPr lang="bn-BD" sz="3600" b="1" dirty="0">
                <a:solidFill>
                  <a:sysClr val="windowText" lastClr="000000"/>
                </a:solidFill>
                <a:latin typeface="NikoshBAN" pitchFamily="2" charset="0"/>
                <a:cs typeface="NikoshBAN" pitchFamily="2" charset="0"/>
              </a:rPr>
              <a:t>বাংলাদেশী মুদ্রা</a:t>
            </a:r>
            <a:endParaRPr lang="en-US" sz="3600" b="1" dirty="0">
              <a:solidFill>
                <a:sysClr val="windowText" lastClr="000000"/>
              </a:solidFill>
            </a:endParaRPr>
          </a:p>
        </p:txBody>
      </p:sp>
      <p:sp>
        <p:nvSpPr>
          <p:cNvPr id="10" name="TextBox 9"/>
          <p:cNvSpPr txBox="1"/>
          <p:nvPr/>
        </p:nvSpPr>
        <p:spPr>
          <a:xfrm>
            <a:off x="5229191" y="1577479"/>
            <a:ext cx="2045835" cy="10156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bn-BD" sz="6000" b="1" dirty="0">
                <a:solidFill>
                  <a:schemeClr val="bg1"/>
                </a:solidFill>
                <a:latin typeface="NikoshBAN" pitchFamily="2" charset="0"/>
                <a:cs typeface="NikoshBAN" pitchFamily="2" charset="0"/>
              </a:rPr>
              <a:t>গুরুত্ব</a:t>
            </a:r>
            <a:endParaRPr lang="en-US" sz="60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334929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1"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p:tgtEl>
                                          <p:spTgt spid="6"/>
                                        </p:tgtEl>
                                        <p:attrNameLst>
                                          <p:attrName>ppt_y</p:attrName>
                                        </p:attrNameLst>
                                      </p:cBhvr>
                                      <p:tavLst>
                                        <p:tav tm="0">
                                          <p:val>
                                            <p:strVal val="#ppt_y-#ppt_h*1.125000"/>
                                          </p:val>
                                        </p:tav>
                                        <p:tav tm="100000">
                                          <p:val>
                                            <p:strVal val="#ppt_y"/>
                                          </p:val>
                                        </p:tav>
                                      </p:tavLst>
                                    </p:anim>
                                    <p:animEffect transition="in" filter="wipe(down)">
                                      <p:cBhvr>
                                        <p:cTn id="14" dur="50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p:tgtEl>
                                          <p:spTgt spid="8"/>
                                        </p:tgtEl>
                                        <p:attrNameLst>
                                          <p:attrName>ppt_y</p:attrName>
                                        </p:attrNameLst>
                                      </p:cBhvr>
                                      <p:tavLst>
                                        <p:tav tm="0">
                                          <p:val>
                                            <p:strVal val="#ppt_y+#ppt_h*1.125000"/>
                                          </p:val>
                                        </p:tav>
                                        <p:tav tm="100000">
                                          <p:val>
                                            <p:strVal val="#ppt_y"/>
                                          </p:val>
                                        </p:tav>
                                      </p:tavLst>
                                    </p:anim>
                                    <p:animEffect transition="in" filter="wipe(up)">
                                      <p:cBhvr>
                                        <p:cTn id="20" dur="5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p:tgtEl>
                                          <p:spTgt spid="4"/>
                                        </p:tgtEl>
                                        <p:attrNameLst>
                                          <p:attrName>ppt_y</p:attrName>
                                        </p:attrNameLst>
                                      </p:cBhvr>
                                      <p:tavLst>
                                        <p:tav tm="0">
                                          <p:val>
                                            <p:strVal val="#ppt_y+#ppt_h*1.125000"/>
                                          </p:val>
                                        </p:tav>
                                        <p:tav tm="100000">
                                          <p:val>
                                            <p:strVal val="#ppt_y"/>
                                          </p:val>
                                        </p:tav>
                                      </p:tavLst>
                                    </p:anim>
                                    <p:animEffect transition="in" filter="wipe(up)">
                                      <p:cBhvr>
                                        <p:cTn id="26" dur="500"/>
                                        <p:tgtEl>
                                          <p:spTgt spid="4"/>
                                        </p:tgtEl>
                                      </p:cBhvr>
                                    </p:animEffec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p:tgtEl>
                                          <p:spTgt spid="9"/>
                                        </p:tgtEl>
                                        <p:attrNameLst>
                                          <p:attrName>ppt_y</p:attrName>
                                        </p:attrNameLst>
                                      </p:cBhvr>
                                      <p:tavLst>
                                        <p:tav tm="0">
                                          <p:val>
                                            <p:strVal val="#ppt_y+#ppt_h*1.125000"/>
                                          </p:val>
                                        </p:tav>
                                        <p:tav tm="100000">
                                          <p:val>
                                            <p:strVal val="#ppt_y"/>
                                          </p:val>
                                        </p:tav>
                                      </p:tavLst>
                                    </p:anim>
                                    <p:animEffect transition="in" filter="wipe(up)">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animEffect transition="in" filter="barn(inVertical)">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sz="3600" dirty="0">
              <a:latin typeface="NikoshBAN" panose="02000000000000000000" pitchFamily="2" charset="0"/>
              <a:cs typeface="NikoshBAN" panose="02000000000000000000" pitchFamily="2" charset="0"/>
            </a:endParaRPr>
          </a:p>
        </p:txBody>
      </p:sp>
      <p:sp>
        <p:nvSpPr>
          <p:cNvPr id="3" name="TextBox 2"/>
          <p:cNvSpPr txBox="1"/>
          <p:nvPr/>
        </p:nvSpPr>
        <p:spPr>
          <a:xfrm>
            <a:off x="230981" y="2141515"/>
            <a:ext cx="11730037" cy="4154984"/>
          </a:xfrm>
          <a:prstGeom prst="rect">
            <a:avLst/>
          </a:prstGeom>
          <a:noFill/>
        </p:spPr>
        <p:txBody>
          <a:bodyPr wrap="square" rtlCol="0">
            <a:spAutoFit/>
          </a:bodyPr>
          <a:lstStyle/>
          <a:p>
            <a:pPr algn="just"/>
            <a:r>
              <a:rPr lang="bn-BD" sz="4400" dirty="0">
                <a:latin typeface="NikoshBAN" pitchFamily="2" charset="0"/>
                <a:cs typeface="NikoshBAN" pitchFamily="2" charset="0"/>
              </a:rPr>
              <a:t>নানা রকমের কুটির শিল্প আমাদের দেশকে করেছে সমৃদ্ধ। বিভিন্ন অঞ্চলের কুটির শিল্প এত বেশি সুনাম অর্জন করেছে, যার কারণে দেশে বিদেশে এদেশের কুটির শিল্পের পণের দারুন চাহিদা, তাই এদেশের বেশির ভাগ পণ্য বিদেশে রপ্তানি করে প্রচুর বৈদেশিক মুদ্রা অর্জনে সহায়ক। অতএব দেশের অর্থনৈতিক উন্নয়নে কুটির শিল্পের গুরুত্ব অপরিসীম।</a:t>
            </a:r>
            <a:endParaRPr lang="en-US" sz="4400" dirty="0">
              <a:latin typeface="NikoshBAN" pitchFamily="2" charset="0"/>
              <a:cs typeface="NikoshBAN" pitchFamily="2" charset="0"/>
            </a:endParaRPr>
          </a:p>
        </p:txBody>
      </p:sp>
      <p:sp>
        <p:nvSpPr>
          <p:cNvPr id="6" name="TextBox 5"/>
          <p:cNvSpPr txBox="1"/>
          <p:nvPr/>
        </p:nvSpPr>
        <p:spPr>
          <a:xfrm>
            <a:off x="2615380" y="455770"/>
            <a:ext cx="6961237" cy="1015663"/>
          </a:xfrm>
          <a:prstGeom prst="rect">
            <a:avLst/>
          </a:prstGeom>
          <a:solidFill>
            <a:srgbClr val="00B0F0"/>
          </a:solidFill>
          <a:ln w="381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bn-BD" sz="6000" b="1" dirty="0">
                <a:solidFill>
                  <a:schemeClr val="bg1"/>
                </a:solidFill>
                <a:latin typeface="NikoshBAN" pitchFamily="2" charset="0"/>
                <a:cs typeface="NikoshBAN" pitchFamily="2" charset="0"/>
              </a:rPr>
              <a:t>গুরুত্ব</a:t>
            </a:r>
            <a:endParaRPr lang="en-US" sz="6000" b="1" dirty="0">
              <a:solidFill>
                <a:schemeClr val="bg1"/>
              </a:solidFill>
              <a:latin typeface="NikoshBAN" pitchFamily="2" charset="0"/>
              <a:cs typeface="NikoshBAN" pitchFamily="2" charset="0"/>
            </a:endParaRPr>
          </a:p>
        </p:txBody>
      </p:sp>
    </p:spTree>
    <p:extLst>
      <p:ext uri="{BB962C8B-B14F-4D97-AF65-F5344CB8AC3E}">
        <p14:creationId xmlns:p14="http://schemas.microsoft.com/office/powerpoint/2010/main" val="12518107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2684206" y="278694"/>
            <a:ext cx="7079226" cy="830997"/>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5"/>
          </a:lnRef>
          <a:fillRef idx="3">
            <a:schemeClr val="accent5"/>
          </a:fillRef>
          <a:effectRef idx="2">
            <a:schemeClr val="accent5"/>
          </a:effectRef>
          <a:fontRef idx="minor">
            <a:schemeClr val="lt1"/>
          </a:fontRef>
        </p:style>
        <p:txBody>
          <a:bodyPr wrap="square" rtlCol="0">
            <a:spAutoFit/>
          </a:bodyPr>
          <a:lstStyle/>
          <a:p>
            <a:pPr algn="ctr"/>
            <a:r>
              <a:rPr lang="en-US" sz="4800" b="1" dirty="0" err="1">
                <a:solidFill>
                  <a:schemeClr val="bg1"/>
                </a:solidFill>
                <a:latin typeface="NikoshBAN" pitchFamily="2" charset="0"/>
                <a:cs typeface="NikoshBAN" pitchFamily="2" charset="0"/>
              </a:rPr>
              <a:t>দলীয়</a:t>
            </a:r>
            <a:r>
              <a:rPr lang="en-US" sz="4800" b="1" dirty="0">
                <a:solidFill>
                  <a:schemeClr val="bg1"/>
                </a:solidFill>
                <a:latin typeface="NikoshBAN" pitchFamily="2" charset="0"/>
                <a:cs typeface="NikoshBAN" pitchFamily="2" charset="0"/>
              </a:rPr>
              <a:t> </a:t>
            </a:r>
            <a:r>
              <a:rPr lang="en-US" sz="4800" b="1" dirty="0" err="1">
                <a:solidFill>
                  <a:schemeClr val="bg1"/>
                </a:solidFill>
                <a:latin typeface="NikoshBAN" pitchFamily="2" charset="0"/>
                <a:cs typeface="NikoshBAN" pitchFamily="2" charset="0"/>
              </a:rPr>
              <a:t>কাজ</a:t>
            </a:r>
            <a:endParaRPr lang="en-US" sz="4800" b="1" dirty="0">
              <a:solidFill>
                <a:schemeClr val="bg1"/>
              </a:solidFill>
              <a:latin typeface="NikoshBAN" pitchFamily="2" charset="0"/>
              <a:cs typeface="NikoshBAN" pitchFamily="2" charset="0"/>
            </a:endParaRPr>
          </a:p>
        </p:txBody>
      </p:sp>
      <p:sp>
        <p:nvSpPr>
          <p:cNvPr id="4" name="Flowchart: Delay 3"/>
          <p:cNvSpPr/>
          <p:nvPr/>
        </p:nvSpPr>
        <p:spPr>
          <a:xfrm>
            <a:off x="1841954" y="2133599"/>
            <a:ext cx="2815771" cy="1143000"/>
          </a:xfrm>
          <a:prstGeom prst="flowChartDelay">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4000" b="1" dirty="0">
                <a:solidFill>
                  <a:srgbClr val="7030A0"/>
                </a:solidFill>
                <a:latin typeface="NikoshBAN" pitchFamily="2" charset="0"/>
                <a:cs typeface="NikoshBAN" pitchFamily="2" charset="0"/>
              </a:rPr>
              <a:t>মাছরাঙা দল :</a:t>
            </a:r>
            <a:endParaRPr lang="en-US" sz="4000" b="1" dirty="0"/>
          </a:p>
        </p:txBody>
      </p:sp>
      <p:sp>
        <p:nvSpPr>
          <p:cNvPr id="6" name="Flowchart: Delay 5"/>
          <p:cNvSpPr/>
          <p:nvPr/>
        </p:nvSpPr>
        <p:spPr>
          <a:xfrm>
            <a:off x="1841954" y="4221955"/>
            <a:ext cx="2815771" cy="990600"/>
          </a:xfrm>
          <a:prstGeom prst="flowChartDelay">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4000" b="1" dirty="0">
                <a:solidFill>
                  <a:srgbClr val="7030A0"/>
                </a:solidFill>
                <a:latin typeface="NikoshBAN" pitchFamily="2" charset="0"/>
                <a:cs typeface="NikoshBAN" pitchFamily="2" charset="0"/>
              </a:rPr>
              <a:t>প্রজাপতি দল :</a:t>
            </a:r>
            <a:endParaRPr lang="en-US" sz="4000" b="1" dirty="0"/>
          </a:p>
        </p:txBody>
      </p:sp>
      <p:sp>
        <p:nvSpPr>
          <p:cNvPr id="7" name="Flowchart: Alternate Process 6"/>
          <p:cNvSpPr/>
          <p:nvPr/>
        </p:nvSpPr>
        <p:spPr>
          <a:xfrm>
            <a:off x="4657725" y="1997867"/>
            <a:ext cx="6280545" cy="1414463"/>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400" dirty="0">
                <a:solidFill>
                  <a:schemeClr val="tx1"/>
                </a:solidFill>
                <a:latin typeface="NikoshBAN" pitchFamily="2" charset="0"/>
                <a:cs typeface="NikoshBAN" pitchFamily="2" charset="0"/>
              </a:rPr>
              <a:t>কুটির শিল্প দেশের একমাত্র মূল চালিকা শক্তি-মূল্যায়ন কর। </a:t>
            </a:r>
            <a:endParaRPr lang="en-US" sz="4400" dirty="0">
              <a:solidFill>
                <a:schemeClr val="tx1"/>
              </a:solidFill>
            </a:endParaRPr>
          </a:p>
        </p:txBody>
      </p:sp>
      <p:sp>
        <p:nvSpPr>
          <p:cNvPr id="8" name="Flowchart: Alternate Process 7"/>
          <p:cNvSpPr/>
          <p:nvPr/>
        </p:nvSpPr>
        <p:spPr>
          <a:xfrm>
            <a:off x="4657725" y="4024311"/>
            <a:ext cx="6280545" cy="1385887"/>
          </a:xfrm>
          <a:prstGeom prst="flowChartAlternateProces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bn-BD" sz="4400" dirty="0">
                <a:solidFill>
                  <a:schemeClr val="tx1"/>
                </a:solidFill>
                <a:latin typeface="NikoshBAN" pitchFamily="2" charset="0"/>
                <a:cs typeface="NikoshBAN" pitchFamily="2" charset="0"/>
              </a:rPr>
              <a:t>একমাত্র কুটির শিল্পের মাধ্যমে দেশের সমৃদ্ধি সম্ভব-বিশ্লেষণ কর। </a:t>
            </a:r>
            <a:endParaRPr lang="en-US" sz="4400" dirty="0">
              <a:solidFill>
                <a:schemeClr val="tx1"/>
              </a:solidFill>
            </a:endParaRPr>
          </a:p>
        </p:txBody>
      </p:sp>
    </p:spTree>
    <p:extLst>
      <p:ext uri="{BB962C8B-B14F-4D97-AF65-F5344CB8AC3E}">
        <p14:creationId xmlns:p14="http://schemas.microsoft.com/office/powerpoint/2010/main" val="386913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animEffect transition="in" filter="fade">
                                      <p:cBhvr>
                                        <p:cTn id="21" dur="500"/>
                                        <p:tgtEl>
                                          <p:spTgt spid="6"/>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2123768" y="322688"/>
            <a:ext cx="7108722" cy="1015663"/>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6000" b="1" dirty="0" err="1">
                <a:solidFill>
                  <a:schemeClr val="tx1"/>
                </a:solidFill>
                <a:latin typeface="NikoshBAN" pitchFamily="2" charset="0"/>
                <a:cs typeface="NikoshBAN" pitchFamily="2" charset="0"/>
              </a:rPr>
              <a:t>মূল্যায়ন</a:t>
            </a:r>
            <a:endParaRPr lang="en-US" sz="4000" b="1" dirty="0">
              <a:solidFill>
                <a:schemeClr val="tx1"/>
              </a:solidFill>
              <a:latin typeface="NikoshBAN" pitchFamily="2" charset="0"/>
              <a:cs typeface="NikoshBAN" pitchFamily="2" charset="0"/>
            </a:endParaRPr>
          </a:p>
        </p:txBody>
      </p:sp>
      <p:sp>
        <p:nvSpPr>
          <p:cNvPr id="4" name="TextBox 3"/>
          <p:cNvSpPr txBox="1"/>
          <p:nvPr/>
        </p:nvSpPr>
        <p:spPr>
          <a:xfrm>
            <a:off x="457200" y="1661039"/>
            <a:ext cx="11044238" cy="4632037"/>
          </a:xfrm>
          <a:prstGeom prst="rect">
            <a:avLst/>
          </a:prstGeom>
          <a:noFill/>
          <a:ln>
            <a:solidFill>
              <a:schemeClr val="accent1">
                <a:lumMod val="50000"/>
              </a:schemeClr>
            </a:solidFill>
          </a:ln>
          <a:effectLst>
            <a:glow rad="139700">
              <a:schemeClr val="accent4">
                <a:satMod val="175000"/>
                <a:alpha val="40000"/>
              </a:schemeClr>
            </a:glow>
          </a:effectLst>
        </p:spPr>
        <p:style>
          <a:lnRef idx="1">
            <a:schemeClr val="accent4"/>
          </a:lnRef>
          <a:fillRef idx="2">
            <a:schemeClr val="accent4"/>
          </a:fillRef>
          <a:effectRef idx="1">
            <a:schemeClr val="accent4"/>
          </a:effectRef>
          <a:fontRef idx="minor">
            <a:schemeClr val="dk1"/>
          </a:fontRef>
        </p:style>
        <p:txBody>
          <a:bodyPr wrap="square" rtlCol="0">
            <a:spAutoFit/>
          </a:bodyPr>
          <a:lstStyle/>
          <a:p>
            <a:pPr marL="465138" indent="-465138">
              <a:lnSpc>
                <a:spcPct val="150000"/>
              </a:lnSpc>
              <a:buFont typeface="+mj-lt"/>
              <a:buAutoNum type="arabicPeriod"/>
            </a:pPr>
            <a:r>
              <a:rPr lang="bn-BD" sz="4000" dirty="0">
                <a:solidFill>
                  <a:schemeClr val="tx1"/>
                </a:solidFill>
                <a:latin typeface="NikoshBAN" pitchFamily="2" charset="0"/>
                <a:cs typeface="NikoshBAN" pitchFamily="2" charset="0"/>
              </a:rPr>
              <a:t>কাদের সহযোগিতায় কুটির শিল্প গড়ে উঠে?</a:t>
            </a:r>
          </a:p>
          <a:p>
            <a:pPr marL="465138" indent="-465138">
              <a:lnSpc>
                <a:spcPct val="150000"/>
              </a:lnSpc>
              <a:buFont typeface="+mj-lt"/>
              <a:buAutoNum type="arabicPeriod"/>
            </a:pPr>
            <a:r>
              <a:rPr lang="bn-BD" sz="4000" dirty="0">
                <a:solidFill>
                  <a:schemeClr val="tx1"/>
                </a:solidFill>
                <a:latin typeface="NikoshBAN" pitchFamily="2" charset="0"/>
                <a:cs typeface="NikoshBAN" pitchFamily="2" charset="0"/>
              </a:rPr>
              <a:t>কুটির শিল্পের জন্য সর্বোচ্চ জনবল কতজন?</a:t>
            </a:r>
          </a:p>
          <a:p>
            <a:pPr marL="465138" indent="-465138">
              <a:lnSpc>
                <a:spcPct val="150000"/>
              </a:lnSpc>
              <a:buFont typeface="+mj-lt"/>
              <a:buAutoNum type="arabicPeriod"/>
            </a:pPr>
            <a:r>
              <a:rPr lang="bn-BD" sz="4000" dirty="0">
                <a:solidFill>
                  <a:schemeClr val="tx1"/>
                </a:solidFill>
                <a:latin typeface="NikoshBAN" pitchFamily="2" charset="0"/>
                <a:cs typeface="NikoshBAN" pitchFamily="2" charset="0"/>
              </a:rPr>
              <a:t>ঝিনুক দ্বারা উৎপাদিত কয়েকটি </a:t>
            </a:r>
            <a:r>
              <a:rPr lang="en-US" sz="4000" dirty="0">
                <a:solidFill>
                  <a:schemeClr val="tx1"/>
                </a:solidFill>
                <a:latin typeface="NikoshBAN" pitchFamily="2" charset="0"/>
                <a:cs typeface="NikoshBAN" pitchFamily="2" charset="0"/>
              </a:rPr>
              <a:t> </a:t>
            </a:r>
            <a:r>
              <a:rPr lang="bn-BD" sz="4000" dirty="0">
                <a:solidFill>
                  <a:schemeClr val="tx1"/>
                </a:solidFill>
                <a:latin typeface="NikoshBAN" pitchFamily="2" charset="0"/>
                <a:cs typeface="NikoshBAN" pitchFamily="2" charset="0"/>
              </a:rPr>
              <a:t>দ্রব্যের নাম বল।</a:t>
            </a:r>
            <a:endParaRPr lang="en-US" sz="4000" dirty="0">
              <a:solidFill>
                <a:schemeClr val="tx1"/>
              </a:solidFill>
              <a:latin typeface="NikoshBAN" pitchFamily="2" charset="0"/>
              <a:cs typeface="NikoshBAN" pitchFamily="2" charset="0"/>
            </a:endParaRPr>
          </a:p>
          <a:p>
            <a:pPr marL="465138" indent="-465138">
              <a:lnSpc>
                <a:spcPct val="150000"/>
              </a:lnSpc>
              <a:buFont typeface="+mj-lt"/>
              <a:buAutoNum type="arabicPeriod"/>
            </a:pPr>
            <a:r>
              <a:rPr lang="bn-BD" sz="4000" dirty="0">
                <a:solidFill>
                  <a:schemeClr val="tx1"/>
                </a:solidFill>
                <a:latin typeface="NikoshBAN" pitchFamily="2" charset="0"/>
                <a:cs typeface="NikoshBAN" pitchFamily="2" charset="0"/>
              </a:rPr>
              <a:t>কেমিক্যাল দ্বারা উৎপাদিত কয়েকটি </a:t>
            </a:r>
            <a:r>
              <a:rPr lang="en-US" sz="4000" dirty="0">
                <a:solidFill>
                  <a:schemeClr val="tx1"/>
                </a:solidFill>
                <a:latin typeface="NikoshBAN" pitchFamily="2" charset="0"/>
                <a:cs typeface="NikoshBAN" pitchFamily="2" charset="0"/>
              </a:rPr>
              <a:t> </a:t>
            </a:r>
            <a:r>
              <a:rPr lang="bn-BD" sz="4000" dirty="0">
                <a:solidFill>
                  <a:schemeClr val="tx1"/>
                </a:solidFill>
                <a:latin typeface="NikoshBAN" pitchFamily="2" charset="0"/>
                <a:cs typeface="NikoshBAN" pitchFamily="2" charset="0"/>
              </a:rPr>
              <a:t>দ্রব্যের নাম বল।</a:t>
            </a:r>
            <a:endParaRPr lang="en-US" sz="4000" dirty="0">
              <a:solidFill>
                <a:schemeClr val="tx1"/>
              </a:solidFill>
              <a:latin typeface="NikoshBAN" pitchFamily="2" charset="0"/>
              <a:cs typeface="NikoshBAN" pitchFamily="2" charset="0"/>
            </a:endParaRPr>
          </a:p>
          <a:p>
            <a:pPr marL="465138" indent="-465138">
              <a:lnSpc>
                <a:spcPct val="150000"/>
              </a:lnSpc>
              <a:buFont typeface="+mj-lt"/>
              <a:buAutoNum type="arabicPeriod"/>
            </a:pPr>
            <a:r>
              <a:rPr lang="bn-BD" sz="4000" dirty="0">
                <a:solidFill>
                  <a:schemeClr val="tx1"/>
                </a:solidFill>
                <a:latin typeface="NikoshBAN" pitchFamily="2" charset="0"/>
                <a:cs typeface="NikoshBAN" pitchFamily="2" charset="0"/>
              </a:rPr>
              <a:t>আমাদের দেশের কোন কোন অঞ্চলে কুটির শিল্প গড়ে ওঠেছে?</a:t>
            </a:r>
            <a:endParaRPr lang="en-US" sz="4000" dirty="0">
              <a:solidFill>
                <a:schemeClr val="tx1"/>
              </a:solidFill>
              <a:latin typeface="NikoshBAN" pitchFamily="2" charset="0"/>
              <a:cs typeface="NikoshBAN" pitchFamily="2" charset="0"/>
            </a:endParaRPr>
          </a:p>
        </p:txBody>
      </p:sp>
    </p:spTree>
    <p:extLst>
      <p:ext uri="{BB962C8B-B14F-4D97-AF65-F5344CB8AC3E}">
        <p14:creationId xmlns:p14="http://schemas.microsoft.com/office/powerpoint/2010/main" val="3859152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3416786" y="547262"/>
            <a:ext cx="5432246" cy="769441"/>
          </a:xfrm>
          <a:prstGeom prst="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pPr algn="ctr"/>
            <a:r>
              <a:rPr lang="en-US" sz="4400" b="1" dirty="0" err="1">
                <a:solidFill>
                  <a:schemeClr val="bg1"/>
                </a:solidFill>
                <a:latin typeface="NikoshBAN" pitchFamily="2" charset="0"/>
                <a:cs typeface="NikoshBAN" pitchFamily="2" charset="0"/>
              </a:rPr>
              <a:t>বাড়ির</a:t>
            </a:r>
            <a:r>
              <a:rPr lang="en-US" sz="4400" b="1" dirty="0">
                <a:solidFill>
                  <a:schemeClr val="bg1"/>
                </a:solidFill>
                <a:latin typeface="NikoshBAN" pitchFamily="2" charset="0"/>
                <a:cs typeface="NikoshBAN" pitchFamily="2" charset="0"/>
              </a:rPr>
              <a:t> </a:t>
            </a:r>
            <a:r>
              <a:rPr lang="en-US" sz="4400" b="1" dirty="0" err="1">
                <a:solidFill>
                  <a:schemeClr val="bg1"/>
                </a:solidFill>
                <a:latin typeface="NikoshBAN" pitchFamily="2" charset="0"/>
                <a:cs typeface="NikoshBAN" pitchFamily="2" charset="0"/>
              </a:rPr>
              <a:t>কাজ</a:t>
            </a:r>
            <a:endParaRPr lang="en-US" sz="4400" b="1" dirty="0">
              <a:solidFill>
                <a:schemeClr val="bg1"/>
              </a:solidFill>
              <a:latin typeface="NikoshBAN" pitchFamily="2" charset="0"/>
              <a:cs typeface="NikoshBAN" pitchFamily="2" charset="0"/>
            </a:endParaRPr>
          </a:p>
        </p:txBody>
      </p:sp>
      <p:sp>
        <p:nvSpPr>
          <p:cNvPr id="4" name="TextBox 3"/>
          <p:cNvSpPr txBox="1"/>
          <p:nvPr/>
        </p:nvSpPr>
        <p:spPr>
          <a:xfrm>
            <a:off x="1436124" y="4277398"/>
            <a:ext cx="10044111" cy="1446550"/>
          </a:xfrm>
          <a:prstGeom prst="rect">
            <a:avLst/>
          </a:prstGeom>
          <a:noFill/>
          <a:ln>
            <a:solidFill>
              <a:srgbClr val="FFC000"/>
            </a:solidFill>
          </a:ln>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bn-BD" sz="4400" b="1" dirty="0">
                <a:solidFill>
                  <a:schemeClr val="tx1"/>
                </a:solidFill>
                <a:latin typeface="NikoshBAN" pitchFamily="2" charset="0"/>
                <a:cs typeface="NikoshBAN" pitchFamily="2" charset="0"/>
              </a:rPr>
              <a:t>“</a:t>
            </a:r>
            <a:r>
              <a:rPr lang="en-US" sz="4400" b="1" dirty="0" err="1">
                <a:solidFill>
                  <a:schemeClr val="tx1"/>
                </a:solidFill>
                <a:latin typeface="NikoshBAN" pitchFamily="2" charset="0"/>
                <a:cs typeface="NikoshBAN" pitchFamily="2" charset="0"/>
              </a:rPr>
              <a:t>দেশের</a:t>
            </a:r>
            <a:r>
              <a:rPr lang="en-US" sz="4400" b="1" dirty="0">
                <a:solidFill>
                  <a:schemeClr val="tx1"/>
                </a:solidFill>
                <a:latin typeface="NikoshBAN" pitchFamily="2" charset="0"/>
                <a:cs typeface="NikoshBAN" pitchFamily="2" charset="0"/>
              </a:rPr>
              <a:t> </a:t>
            </a:r>
            <a:r>
              <a:rPr lang="en-US" sz="4400" b="1" dirty="0" err="1">
                <a:solidFill>
                  <a:schemeClr val="tx1"/>
                </a:solidFill>
                <a:latin typeface="NikoshBAN" pitchFamily="2" charset="0"/>
                <a:cs typeface="NikoshBAN" pitchFamily="2" charset="0"/>
              </a:rPr>
              <a:t>অর্থনৈতিক</a:t>
            </a:r>
            <a:r>
              <a:rPr lang="en-US" sz="4400" b="1" dirty="0">
                <a:solidFill>
                  <a:schemeClr val="tx1"/>
                </a:solidFill>
                <a:latin typeface="NikoshBAN" pitchFamily="2" charset="0"/>
                <a:cs typeface="NikoshBAN" pitchFamily="2" charset="0"/>
              </a:rPr>
              <a:t> </a:t>
            </a:r>
            <a:r>
              <a:rPr lang="en-US" sz="4400" b="1" dirty="0" err="1">
                <a:solidFill>
                  <a:schemeClr val="tx1"/>
                </a:solidFill>
                <a:latin typeface="NikoshBAN" pitchFamily="2" charset="0"/>
                <a:cs typeface="NikoshBAN" pitchFamily="2" charset="0"/>
              </a:rPr>
              <a:t>উন্নয়নে</a:t>
            </a:r>
            <a:r>
              <a:rPr lang="en-US" sz="4400" b="1" dirty="0">
                <a:solidFill>
                  <a:schemeClr val="tx1"/>
                </a:solidFill>
                <a:latin typeface="NikoshBAN" pitchFamily="2" charset="0"/>
                <a:cs typeface="NikoshBAN" pitchFamily="2" charset="0"/>
              </a:rPr>
              <a:t> </a:t>
            </a:r>
            <a:r>
              <a:rPr lang="en-US" sz="4400" b="1" dirty="0" err="1">
                <a:solidFill>
                  <a:schemeClr val="tx1"/>
                </a:solidFill>
                <a:latin typeface="NikoshBAN" pitchFamily="2" charset="0"/>
                <a:cs typeface="NikoshBAN" pitchFamily="2" charset="0"/>
              </a:rPr>
              <a:t>কুঠির</a:t>
            </a:r>
            <a:r>
              <a:rPr lang="en-US" sz="4400" b="1" dirty="0">
                <a:solidFill>
                  <a:schemeClr val="tx1"/>
                </a:solidFill>
                <a:latin typeface="NikoshBAN" pitchFamily="2" charset="0"/>
                <a:cs typeface="NikoshBAN" pitchFamily="2" charset="0"/>
              </a:rPr>
              <a:t> </a:t>
            </a:r>
            <a:r>
              <a:rPr lang="en-US" sz="4400" b="1" dirty="0" err="1">
                <a:solidFill>
                  <a:schemeClr val="tx1"/>
                </a:solidFill>
                <a:latin typeface="NikoshBAN" pitchFamily="2" charset="0"/>
                <a:cs typeface="NikoshBAN" pitchFamily="2" charset="0"/>
              </a:rPr>
              <a:t>শিল্পের</a:t>
            </a:r>
            <a:r>
              <a:rPr lang="en-US" sz="4400" b="1" dirty="0">
                <a:solidFill>
                  <a:schemeClr val="tx1"/>
                </a:solidFill>
                <a:latin typeface="NikoshBAN" pitchFamily="2" charset="0"/>
                <a:cs typeface="NikoshBAN" pitchFamily="2" charset="0"/>
              </a:rPr>
              <a:t> </a:t>
            </a:r>
            <a:r>
              <a:rPr lang="en-US" sz="4400" b="1" dirty="0" err="1">
                <a:solidFill>
                  <a:schemeClr val="tx1"/>
                </a:solidFill>
                <a:latin typeface="NikoshBAN" pitchFamily="2" charset="0"/>
                <a:cs typeface="NikoshBAN" pitchFamily="2" charset="0"/>
              </a:rPr>
              <a:t>অবদান</a:t>
            </a:r>
            <a:r>
              <a:rPr lang="en-US" sz="4400" b="1" dirty="0">
                <a:solidFill>
                  <a:schemeClr val="tx1"/>
                </a:solidFill>
                <a:latin typeface="NikoshBAN" pitchFamily="2" charset="0"/>
                <a:cs typeface="NikoshBAN" pitchFamily="2" charset="0"/>
              </a:rPr>
              <a:t> </a:t>
            </a:r>
            <a:r>
              <a:rPr lang="en-US" sz="4400" b="1" dirty="0" err="1">
                <a:solidFill>
                  <a:schemeClr val="tx1"/>
                </a:solidFill>
                <a:latin typeface="NikoshBAN" pitchFamily="2" charset="0"/>
                <a:cs typeface="NikoshBAN" pitchFamily="2" charset="0"/>
              </a:rPr>
              <a:t>অপরিসীম</a:t>
            </a:r>
            <a:r>
              <a:rPr lang="bn-BD" sz="4400" b="1" dirty="0">
                <a:solidFill>
                  <a:schemeClr val="tx1"/>
                </a:solidFill>
                <a:latin typeface="NikoshBAN" pitchFamily="2" charset="0"/>
                <a:cs typeface="NikoshBAN" pitchFamily="2" charset="0"/>
              </a:rPr>
              <a:t>”</a:t>
            </a:r>
            <a:r>
              <a:rPr lang="en-US" sz="4400" b="1" dirty="0">
                <a:solidFill>
                  <a:schemeClr val="tx1"/>
                </a:solidFill>
                <a:latin typeface="NikoshBAN" pitchFamily="2" charset="0"/>
                <a:cs typeface="NikoshBAN" pitchFamily="2" charset="0"/>
              </a:rPr>
              <a:t>-</a:t>
            </a:r>
            <a:r>
              <a:rPr lang="bn-BD" sz="4400" b="1" dirty="0">
                <a:solidFill>
                  <a:schemeClr val="tx1"/>
                </a:solidFill>
                <a:latin typeface="NikoshBAN" pitchFamily="2" charset="0"/>
                <a:cs typeface="NikoshBAN" pitchFamily="2" charset="0"/>
              </a:rPr>
              <a:t>উত্তরের স্বপক্ষে যুক্তি দাও</a:t>
            </a:r>
            <a:r>
              <a:rPr lang="en-US" sz="4400" b="1" dirty="0">
                <a:solidFill>
                  <a:schemeClr val="tx1"/>
                </a:solidFill>
                <a:latin typeface="NikoshBAN" pitchFamily="2" charset="0"/>
                <a:cs typeface="NikoshBAN" pitchFamily="2" charset="0"/>
              </a:rPr>
              <a:t>। </a:t>
            </a:r>
          </a:p>
        </p:txBody>
      </p:sp>
      <p:pic>
        <p:nvPicPr>
          <p:cNvPr id="6" name="Picture 5">
            <a:extLst>
              <a:ext uri="{FF2B5EF4-FFF2-40B4-BE49-F238E27FC236}">
                <a16:creationId xmlns="" xmlns:a16="http://schemas.microsoft.com/office/drawing/2014/main" id="{AB6D2AA1-2020-4AD8-9DAC-13708DB88B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65494" y="1603589"/>
            <a:ext cx="4061012" cy="2386922"/>
          </a:xfrm>
          <a:prstGeom prst="ellipse">
            <a:avLst/>
          </a:prstGeom>
          <a:ln>
            <a:noFill/>
          </a:ln>
          <a:effectLst>
            <a:softEdge rad="112500"/>
          </a:effectLst>
        </p:spPr>
      </p:pic>
    </p:spTree>
    <p:extLst>
      <p:ext uri="{BB962C8B-B14F-4D97-AF65-F5344CB8AC3E}">
        <p14:creationId xmlns:p14="http://schemas.microsoft.com/office/powerpoint/2010/main" val="1213472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gradFill>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12192000" cy="6858000"/>
          </a:xfrm>
          <a:prstGeom prst="rect">
            <a:avLst/>
          </a:prstGeom>
          <a:noFill/>
          <a:ln w="101600" cmpd="sng">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banner1.jpg"/>
          <p:cNvPicPr>
            <a:picLocks noChangeAspect="1"/>
          </p:cNvPicPr>
          <p:nvPr/>
        </p:nvPicPr>
        <p:blipFill>
          <a:blip r:embed="rId2"/>
          <a:stretch>
            <a:fillRect/>
          </a:stretch>
        </p:blipFill>
        <p:spPr>
          <a:xfrm>
            <a:off x="157164" y="157163"/>
            <a:ext cx="11887200" cy="6557962"/>
          </a:xfrm>
          <a:prstGeom prst="rect">
            <a:avLst/>
          </a:prstGeom>
        </p:spPr>
      </p:pic>
      <p:sp>
        <p:nvSpPr>
          <p:cNvPr id="7" name="TextBox 6"/>
          <p:cNvSpPr txBox="1"/>
          <p:nvPr/>
        </p:nvSpPr>
        <p:spPr>
          <a:xfrm>
            <a:off x="2555620" y="2505120"/>
            <a:ext cx="7696200" cy="1862048"/>
          </a:xfrm>
          <a:prstGeom prst="rect">
            <a:avLst/>
          </a:prstGeom>
          <a:noFill/>
        </p:spPr>
        <p:txBody>
          <a:bodyPr wrap="square" rtlCol="0">
            <a:spAutoFit/>
          </a:bodyPr>
          <a:lstStyle/>
          <a:p>
            <a:r>
              <a:rPr lang="en-US" sz="115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itchFamily="2" charset="0"/>
                <a:cs typeface="NikoshBAN" pitchFamily="2" charset="0"/>
              </a:rPr>
              <a:t>সবাইকে</a:t>
            </a:r>
            <a:r>
              <a:rPr lang="en-US"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itchFamily="2" charset="0"/>
                <a:cs typeface="NikoshBAN" pitchFamily="2" charset="0"/>
              </a:rPr>
              <a:t> </a:t>
            </a:r>
            <a:r>
              <a:rPr lang="en-US" sz="11500" b="1" dirty="0" err="1">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itchFamily="2" charset="0"/>
                <a:cs typeface="NikoshBAN" pitchFamily="2" charset="0"/>
              </a:rPr>
              <a:t>ধন্যবাদ</a:t>
            </a:r>
            <a:endParaRPr lang="en-US" sz="11500" b="1"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NikoshBAN" pitchFamily="2" charset="0"/>
              <a:cs typeface="NikoshBAN" pitchFamily="2" charset="0"/>
            </a:endParaRPr>
          </a:p>
        </p:txBody>
      </p:sp>
    </p:spTree>
    <p:extLst>
      <p:ext uri="{BB962C8B-B14F-4D97-AF65-F5344CB8AC3E}">
        <p14:creationId xmlns:p14="http://schemas.microsoft.com/office/powerpoint/2010/main" val="2562590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gradFill>
            <a:gsLst>
              <a:gs pos="0">
                <a:schemeClr val="accent1">
                  <a:lumMod val="5000"/>
                  <a:lumOff val="95000"/>
                </a:schemeClr>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455847" y="406054"/>
            <a:ext cx="6226114" cy="2769989"/>
          </a:xfrm>
          <a:prstGeom prst="rect">
            <a:avLst/>
          </a:prstGeom>
        </p:spPr>
        <p:txBody>
          <a:bodyPr wrap="square">
            <a:spAutoFit/>
          </a:bodyPr>
          <a:lstStyle/>
          <a:p>
            <a:r>
              <a:rPr lang="en-US" sz="5400" dirty="0" err="1">
                <a:solidFill>
                  <a:srgbClr val="00B050"/>
                </a:solidFill>
                <a:latin typeface="NikoshBAN" panose="02000000000000000000" pitchFamily="2" charset="0"/>
                <a:cs typeface="NikoshBAN" panose="02000000000000000000" pitchFamily="2" charset="0"/>
              </a:rPr>
              <a:t>সবুজ</a:t>
            </a:r>
            <a:r>
              <a:rPr lang="en-US" sz="5400" dirty="0">
                <a:solidFill>
                  <a:srgbClr val="00B050"/>
                </a:solidFill>
                <a:latin typeface="NikoshBAN" panose="02000000000000000000" pitchFamily="2" charset="0"/>
                <a:cs typeface="NikoshBAN" panose="02000000000000000000" pitchFamily="2" charset="0"/>
              </a:rPr>
              <a:t> </a:t>
            </a:r>
            <a:r>
              <a:rPr lang="en-US" sz="5400" dirty="0" err="1">
                <a:solidFill>
                  <a:srgbClr val="00B050"/>
                </a:solidFill>
                <a:latin typeface="NikoshBAN" panose="02000000000000000000" pitchFamily="2" charset="0"/>
                <a:cs typeface="NikoshBAN" panose="02000000000000000000" pitchFamily="2" charset="0"/>
              </a:rPr>
              <a:t>ভট্টাচার্য্য</a:t>
            </a:r>
            <a:endParaRPr lang="en-US" sz="5400" dirty="0">
              <a:solidFill>
                <a:srgbClr val="00B050"/>
              </a:solidFill>
              <a:latin typeface="NikoshBAN" panose="02000000000000000000" pitchFamily="2" charset="0"/>
              <a:cs typeface="NikoshBAN" panose="02000000000000000000" pitchFamily="2" charset="0"/>
            </a:endParaRPr>
          </a:p>
          <a:p>
            <a:r>
              <a:rPr lang="en-US" sz="4000" dirty="0" err="1">
                <a:latin typeface="NikoshBAN" panose="02000000000000000000" pitchFamily="2" charset="0"/>
                <a:cs typeface="NikoshBAN" panose="02000000000000000000" pitchFamily="2" charset="0"/>
              </a:rPr>
              <a:t>কম্পিউটার</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ডেমোনেস্ট্রেটর</a:t>
            </a:r>
            <a:endParaRPr lang="bn-IN" sz="4000" dirty="0">
              <a:latin typeface="NikoshBAN" panose="02000000000000000000" pitchFamily="2" charset="0"/>
              <a:cs typeface="NikoshBAN" panose="02000000000000000000" pitchFamily="2" charset="0"/>
            </a:endParaRPr>
          </a:p>
          <a:p>
            <a:r>
              <a:rPr lang="en-US" sz="4000" dirty="0" err="1">
                <a:latin typeface="NikoshBAN" panose="02000000000000000000" pitchFamily="2" charset="0"/>
                <a:cs typeface="NikoshBAN" panose="02000000000000000000" pitchFamily="2" charset="0"/>
              </a:rPr>
              <a:t>রাউজান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আর্যমৈত্রেয়</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ইনস্টিটিউশন</a:t>
            </a:r>
            <a:endParaRPr lang="bn-IN" sz="4000" dirty="0">
              <a:latin typeface="NikoshBAN" panose="02000000000000000000" pitchFamily="2" charset="0"/>
              <a:cs typeface="NikoshBAN" panose="02000000000000000000" pitchFamily="2" charset="0"/>
            </a:endParaRPr>
          </a:p>
          <a:p>
            <a:r>
              <a:rPr lang="en-US" sz="4000" dirty="0" err="1">
                <a:latin typeface="NikoshBAN" panose="02000000000000000000" pitchFamily="2" charset="0"/>
                <a:cs typeface="NikoshBAN" panose="02000000000000000000" pitchFamily="2" charset="0"/>
              </a:rPr>
              <a:t>রাউজান</a:t>
            </a:r>
            <a:r>
              <a:rPr lang="en-US" sz="4000" dirty="0">
                <a:latin typeface="NikoshBAN" panose="02000000000000000000" pitchFamily="2" charset="0"/>
                <a:cs typeface="NikoshBAN" panose="02000000000000000000" pitchFamily="2" charset="0"/>
              </a:rPr>
              <a:t>, </a:t>
            </a:r>
            <a:r>
              <a:rPr lang="en-US" sz="4000" dirty="0" err="1">
                <a:latin typeface="NikoshBAN" panose="02000000000000000000" pitchFamily="2" charset="0"/>
                <a:cs typeface="NikoshBAN" panose="02000000000000000000" pitchFamily="2" charset="0"/>
              </a:rPr>
              <a:t>চট্টগ্রাম</a:t>
            </a:r>
            <a:endParaRPr lang="bn-IN" sz="4000" dirty="0">
              <a:latin typeface="NikoshBAN" panose="02000000000000000000" pitchFamily="2" charset="0"/>
              <a:cs typeface="NikoshBAN" panose="02000000000000000000" pitchFamily="2" charset="0"/>
            </a:endParaRPr>
          </a:p>
        </p:txBody>
      </p:sp>
      <p:sp>
        <p:nvSpPr>
          <p:cNvPr id="7" name="Rectangle 6"/>
          <p:cNvSpPr/>
          <p:nvPr/>
        </p:nvSpPr>
        <p:spPr>
          <a:xfrm>
            <a:off x="5455847" y="3846749"/>
            <a:ext cx="6059837" cy="2862322"/>
          </a:xfrm>
          <a:prstGeom prst="rect">
            <a:avLst/>
          </a:prstGeom>
        </p:spPr>
        <p:txBody>
          <a:bodyPr wrap="square">
            <a:spAutoFit/>
          </a:bodyPr>
          <a:lstStyle/>
          <a:p>
            <a:r>
              <a:rPr lang="bn-BD" sz="3600" b="1" dirty="0">
                <a:solidFill>
                  <a:srgbClr val="7030A0"/>
                </a:solidFill>
                <a:latin typeface="NikoshBAN" pitchFamily="2" charset="0"/>
                <a:cs typeface="NikoshBAN" pitchFamily="2" charset="0"/>
              </a:rPr>
              <a:t>শ্রেণি   : </a:t>
            </a:r>
            <a:r>
              <a:rPr lang="bn-IN" sz="3600" b="1" dirty="0">
                <a:solidFill>
                  <a:srgbClr val="7030A0"/>
                </a:solidFill>
                <a:latin typeface="NikoshBAN" pitchFamily="2" charset="0"/>
                <a:cs typeface="NikoshBAN" pitchFamily="2" charset="0"/>
              </a:rPr>
              <a:t> </a:t>
            </a:r>
            <a:r>
              <a:rPr lang="en-US" sz="3600" b="1" dirty="0">
                <a:solidFill>
                  <a:srgbClr val="002060"/>
                </a:solidFill>
                <a:latin typeface="NikoshBAN" pitchFamily="2" charset="0"/>
                <a:cs typeface="NikoshBAN" pitchFamily="2" charset="0"/>
              </a:rPr>
              <a:t>৯</a:t>
            </a:r>
            <a:r>
              <a:rPr lang="bn-BD" sz="3600" b="1" dirty="0">
                <a:solidFill>
                  <a:srgbClr val="002060"/>
                </a:solidFill>
                <a:latin typeface="NikoshBAN" pitchFamily="2" charset="0"/>
                <a:cs typeface="NikoshBAN" pitchFamily="2" charset="0"/>
              </a:rPr>
              <a:t>ম</a:t>
            </a:r>
          </a:p>
          <a:p>
            <a:r>
              <a:rPr lang="bn-BD" sz="3600" b="1" dirty="0">
                <a:solidFill>
                  <a:srgbClr val="7030A0"/>
                </a:solidFill>
                <a:latin typeface="NikoshBAN" pitchFamily="2" charset="0"/>
                <a:cs typeface="NikoshBAN" pitchFamily="2" charset="0"/>
              </a:rPr>
              <a:t>বিষয়  : </a:t>
            </a:r>
            <a:r>
              <a:rPr lang="bn-IN" sz="3600" b="1" dirty="0">
                <a:solidFill>
                  <a:srgbClr val="7030A0"/>
                </a:solidFill>
                <a:latin typeface="NikoshBAN" pitchFamily="2" charset="0"/>
                <a:cs typeface="NikoshBAN" pitchFamily="2" charset="0"/>
              </a:rPr>
              <a:t> </a:t>
            </a:r>
            <a:r>
              <a:rPr lang="en-US" sz="3600" b="1" dirty="0" err="1">
                <a:solidFill>
                  <a:srgbClr val="002060"/>
                </a:solidFill>
                <a:latin typeface="NikoshBAN" pitchFamily="2" charset="0"/>
                <a:cs typeface="NikoshBAN" pitchFamily="2" charset="0"/>
              </a:rPr>
              <a:t>ব্যবসায়</a:t>
            </a:r>
            <a:r>
              <a:rPr lang="en-US" sz="3600" b="1" dirty="0">
                <a:solidFill>
                  <a:srgbClr val="002060"/>
                </a:solidFill>
                <a:latin typeface="NikoshBAN" pitchFamily="2" charset="0"/>
                <a:cs typeface="NikoshBAN" pitchFamily="2" charset="0"/>
              </a:rPr>
              <a:t> </a:t>
            </a:r>
            <a:r>
              <a:rPr lang="en-US" sz="3600" b="1" dirty="0" err="1">
                <a:solidFill>
                  <a:srgbClr val="002060"/>
                </a:solidFill>
                <a:latin typeface="NikoshBAN" pitchFamily="2" charset="0"/>
                <a:cs typeface="NikoshBAN" pitchFamily="2" charset="0"/>
              </a:rPr>
              <a:t>উদ্যোগ</a:t>
            </a:r>
            <a:endParaRPr lang="en-US" sz="3600" b="1" dirty="0">
              <a:solidFill>
                <a:srgbClr val="002060"/>
              </a:solidFill>
              <a:latin typeface="NikoshBAN" pitchFamily="2" charset="0"/>
              <a:cs typeface="NikoshBAN" pitchFamily="2" charset="0"/>
            </a:endParaRPr>
          </a:p>
          <a:p>
            <a:r>
              <a:rPr lang="bn-BD" sz="3600" b="1" dirty="0">
                <a:solidFill>
                  <a:srgbClr val="7030A0"/>
                </a:solidFill>
                <a:latin typeface="NikoshBAN" pitchFamily="2" charset="0"/>
                <a:cs typeface="NikoshBAN" pitchFamily="2" charset="0"/>
              </a:rPr>
              <a:t>অধ্যায় : </a:t>
            </a:r>
            <a:r>
              <a:rPr lang="bn-IN" sz="3600" b="1" dirty="0">
                <a:solidFill>
                  <a:srgbClr val="7030A0"/>
                </a:solidFill>
                <a:latin typeface="NikoshBAN" pitchFamily="2" charset="0"/>
                <a:cs typeface="NikoshBAN" pitchFamily="2" charset="0"/>
              </a:rPr>
              <a:t> </a:t>
            </a:r>
            <a:r>
              <a:rPr lang="en-US" sz="3600" b="1" dirty="0">
                <a:solidFill>
                  <a:srgbClr val="002060"/>
                </a:solidFill>
                <a:latin typeface="NikoshBAN" pitchFamily="2" charset="0"/>
                <a:cs typeface="NikoshBAN" pitchFamily="2" charset="0"/>
              </a:rPr>
              <a:t>7ম</a:t>
            </a:r>
          </a:p>
          <a:p>
            <a:r>
              <a:rPr lang="bn-BD" sz="3600" b="1" dirty="0">
                <a:solidFill>
                  <a:srgbClr val="7030A0"/>
                </a:solidFill>
                <a:latin typeface="NikoshBAN" pitchFamily="2" charset="0"/>
                <a:cs typeface="NikoshBAN" pitchFamily="2" charset="0"/>
              </a:rPr>
              <a:t>সময়   : </a:t>
            </a:r>
            <a:r>
              <a:rPr lang="bn-IN" sz="3600" b="1" dirty="0">
                <a:solidFill>
                  <a:srgbClr val="7030A0"/>
                </a:solidFill>
                <a:latin typeface="NikoshBAN" pitchFamily="2" charset="0"/>
                <a:cs typeface="NikoshBAN" pitchFamily="2" charset="0"/>
              </a:rPr>
              <a:t> </a:t>
            </a:r>
            <a:r>
              <a:rPr lang="bn-BD" sz="3600" b="1" dirty="0">
                <a:solidFill>
                  <a:srgbClr val="002060"/>
                </a:solidFill>
                <a:latin typeface="NikoshBAN" pitchFamily="2" charset="0"/>
                <a:cs typeface="NikoshBAN" pitchFamily="2" charset="0"/>
              </a:rPr>
              <a:t>৫০ মিনিট </a:t>
            </a:r>
          </a:p>
          <a:p>
            <a:r>
              <a:rPr lang="bn-BD" sz="3600" b="1" dirty="0">
                <a:solidFill>
                  <a:srgbClr val="7030A0"/>
                </a:solidFill>
                <a:latin typeface="NikoshBAN" pitchFamily="2" charset="0"/>
                <a:cs typeface="NikoshBAN" pitchFamily="2" charset="0"/>
              </a:rPr>
              <a:t>তারিখ : </a:t>
            </a:r>
            <a:r>
              <a:rPr lang="en-US" sz="3600" b="1" dirty="0">
                <a:solidFill>
                  <a:srgbClr val="7030A0"/>
                </a:solidFill>
                <a:latin typeface="NikoshBAN" pitchFamily="2" charset="0"/>
                <a:cs typeface="NikoshBAN" pitchFamily="2" charset="0"/>
              </a:rPr>
              <a:t> </a:t>
            </a:r>
            <a:r>
              <a:rPr lang="bn-IN" sz="3600" b="1" dirty="0" smtClean="0">
                <a:solidFill>
                  <a:srgbClr val="002060"/>
                </a:solidFill>
                <a:latin typeface="NikoshBAN" pitchFamily="2" charset="0"/>
                <a:cs typeface="NikoshBAN" pitchFamily="2" charset="0"/>
              </a:rPr>
              <a:t>২</a:t>
            </a:r>
            <a:r>
              <a:rPr lang="en-US" sz="3600" b="1" dirty="0" smtClean="0">
                <a:solidFill>
                  <a:srgbClr val="002060"/>
                </a:solidFill>
                <a:latin typeface="NikoshBAN" pitchFamily="2" charset="0"/>
                <a:cs typeface="NikoshBAN" pitchFamily="2" charset="0"/>
              </a:rPr>
              <a:t>1</a:t>
            </a:r>
            <a:r>
              <a:rPr lang="bn-BD" sz="3600" b="1" dirty="0" smtClean="0">
                <a:solidFill>
                  <a:srgbClr val="002060"/>
                </a:solidFill>
                <a:latin typeface="NikoshBAN" pitchFamily="2" charset="0"/>
                <a:cs typeface="NikoshBAN" pitchFamily="2" charset="0"/>
              </a:rPr>
              <a:t>/</a:t>
            </a:r>
            <a:r>
              <a:rPr lang="bn-IN" sz="3600" b="1" dirty="0" smtClean="0">
                <a:solidFill>
                  <a:srgbClr val="002060"/>
                </a:solidFill>
                <a:latin typeface="NikoshBAN" pitchFamily="2" charset="0"/>
                <a:cs typeface="NikoshBAN" pitchFamily="2" charset="0"/>
              </a:rPr>
              <a:t>০</a:t>
            </a:r>
            <a:r>
              <a:rPr lang="en-US" sz="3600" b="1" dirty="0">
                <a:solidFill>
                  <a:srgbClr val="002060"/>
                </a:solidFill>
                <a:latin typeface="NikoshBAN" pitchFamily="2" charset="0"/>
                <a:cs typeface="NikoshBAN" pitchFamily="2" charset="0"/>
              </a:rPr>
              <a:t>3</a:t>
            </a:r>
            <a:r>
              <a:rPr lang="bn-BD" sz="3600" b="1" dirty="0" smtClean="0">
                <a:solidFill>
                  <a:srgbClr val="002060"/>
                </a:solidFill>
                <a:latin typeface="NikoshBAN" pitchFamily="2" charset="0"/>
                <a:cs typeface="NikoshBAN" pitchFamily="2" charset="0"/>
              </a:rPr>
              <a:t>/২০</a:t>
            </a:r>
            <a:r>
              <a:rPr lang="bn-IN" sz="3600" b="1" dirty="0">
                <a:solidFill>
                  <a:srgbClr val="002060"/>
                </a:solidFill>
                <a:latin typeface="NikoshBAN" pitchFamily="2" charset="0"/>
                <a:cs typeface="NikoshBAN" pitchFamily="2" charset="0"/>
              </a:rPr>
              <a:t>২০</a:t>
            </a:r>
            <a:r>
              <a:rPr lang="bn-BD" sz="3600" b="1" dirty="0">
                <a:solidFill>
                  <a:srgbClr val="002060"/>
                </a:solidFill>
                <a:latin typeface="NikoshBAN" pitchFamily="2" charset="0"/>
                <a:cs typeface="NikoshBAN" pitchFamily="2" charset="0"/>
              </a:rPr>
              <a:t> </a:t>
            </a:r>
          </a:p>
        </p:txBody>
      </p:sp>
      <p:sp>
        <p:nvSpPr>
          <p:cNvPr id="10" name="Rectangle 9">
            <a:extLst>
              <a:ext uri="{FF2B5EF4-FFF2-40B4-BE49-F238E27FC236}">
                <a16:creationId xmlns="" xmlns:a16="http://schemas.microsoft.com/office/drawing/2014/main" id="{C27DE41D-74D5-407C-A8DF-60BB8C34D64A}"/>
              </a:ext>
            </a:extLst>
          </p:cNvPr>
          <p:cNvSpPr/>
          <p:nvPr/>
        </p:nvSpPr>
        <p:spPr>
          <a:xfrm rot="16200000" flipH="1">
            <a:off x="7620182" y="-430341"/>
            <a:ext cx="56761" cy="777544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0990" y="1753141"/>
            <a:ext cx="2893134" cy="3465238"/>
          </a:xfrm>
          <a:prstGeom prst="rect">
            <a:avLst/>
          </a:prstGeom>
          <a:ln w="38100">
            <a:solidFill>
              <a:srgbClr val="0070C0"/>
            </a:solidFill>
          </a:ln>
          <a:effectLst>
            <a:outerShdw blurRad="292100" dist="139700" dir="2700000" algn="tl" rotWithShape="0">
              <a:srgbClr val="333333">
                <a:alpha val="65000"/>
              </a:srgbClr>
            </a:outerShdw>
          </a:effectLst>
        </p:spPr>
      </p:pic>
      <p:sp>
        <p:nvSpPr>
          <p:cNvPr id="11" name="Rectangle 10"/>
          <p:cNvSpPr/>
          <p:nvPr/>
        </p:nvSpPr>
        <p:spPr>
          <a:xfrm>
            <a:off x="0" y="-29229"/>
            <a:ext cx="12192000" cy="6858000"/>
          </a:xfrm>
          <a:prstGeom prst="rect">
            <a:avLst/>
          </a:prstGeom>
          <a:no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230069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9229"/>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948" y="250819"/>
            <a:ext cx="4545701" cy="2500976"/>
          </a:xfrm>
          <a:prstGeom prst="rect">
            <a:avLst/>
          </a:prstGeom>
          <a:ln>
            <a:solidFill>
              <a:srgbClr val="002060"/>
            </a:solidFill>
          </a:ln>
          <a:effectLst>
            <a:outerShdw blurRad="292100" dist="139700" dir="2700000" algn="tl" rotWithShape="0">
              <a:srgbClr val="333333">
                <a:alpha val="65000"/>
              </a:srgbClr>
            </a:outerShdw>
          </a:effectLst>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4352" y="250819"/>
            <a:ext cx="4545701" cy="2417865"/>
          </a:xfrm>
          <a:prstGeom prst="rect">
            <a:avLst/>
          </a:prstGeom>
          <a:ln>
            <a:solidFill>
              <a:srgbClr val="002060"/>
            </a:solid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4293" y="3729901"/>
            <a:ext cx="4501012" cy="2271251"/>
          </a:xfrm>
          <a:prstGeom prst="rect">
            <a:avLst/>
          </a:prstGeom>
          <a:ln>
            <a:solidFill>
              <a:srgbClr val="002060"/>
            </a:solid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694352" y="3698251"/>
            <a:ext cx="4545701" cy="2302564"/>
          </a:xfrm>
          <a:prstGeom prst="rect">
            <a:avLst/>
          </a:prstGeom>
          <a:ln>
            <a:solidFill>
              <a:srgbClr val="002060"/>
            </a:solidFill>
          </a:ln>
          <a:effectLst>
            <a:outerShdw blurRad="292100" dist="139700" dir="2700000" algn="tl" rotWithShape="0">
              <a:srgbClr val="333333">
                <a:alpha val="65000"/>
              </a:srgbClr>
            </a:outerShdw>
          </a:effectLst>
        </p:spPr>
      </p:pic>
      <p:sp>
        <p:nvSpPr>
          <p:cNvPr id="8" name="TextBox 7"/>
          <p:cNvSpPr txBox="1"/>
          <p:nvPr/>
        </p:nvSpPr>
        <p:spPr>
          <a:xfrm>
            <a:off x="2160591" y="2935946"/>
            <a:ext cx="2068510" cy="646331"/>
          </a:xfrm>
          <a:prstGeom prst="rect">
            <a:avLst/>
          </a:prstGeom>
          <a:noFill/>
          <a:ln w="28575">
            <a:solidFill>
              <a:srgbClr val="00B0F0"/>
            </a:solidFill>
          </a:ln>
        </p:spPr>
        <p:txBody>
          <a:bodyPr wrap="square" rtlCol="0">
            <a:spAutoFit/>
          </a:bodyPr>
          <a:lstStyle/>
          <a:p>
            <a:r>
              <a:rPr lang="bn-BD" sz="3600" b="1" dirty="0">
                <a:solidFill>
                  <a:sysClr val="windowText" lastClr="000000"/>
                </a:solidFill>
                <a:latin typeface="NikoshBAN" pitchFamily="2" charset="0"/>
                <a:cs typeface="NikoshBAN" pitchFamily="2" charset="0"/>
              </a:rPr>
              <a:t>ঝুড়ি বানাচ্ছে</a:t>
            </a:r>
            <a:endParaRPr lang="en-US" sz="3600" b="1" dirty="0">
              <a:solidFill>
                <a:sysClr val="windowText" lastClr="000000"/>
              </a:solidFill>
              <a:latin typeface="NikoshBAN" pitchFamily="2" charset="0"/>
              <a:cs typeface="NikoshBAN" pitchFamily="2" charset="0"/>
            </a:endParaRPr>
          </a:p>
        </p:txBody>
      </p:sp>
      <p:sp>
        <p:nvSpPr>
          <p:cNvPr id="9" name="TextBox 8"/>
          <p:cNvSpPr txBox="1"/>
          <p:nvPr/>
        </p:nvSpPr>
        <p:spPr>
          <a:xfrm>
            <a:off x="7444185" y="2890927"/>
            <a:ext cx="3046034" cy="646331"/>
          </a:xfrm>
          <a:prstGeom prst="rect">
            <a:avLst/>
          </a:prstGeom>
          <a:noFill/>
          <a:ln w="28575">
            <a:solidFill>
              <a:srgbClr val="00B0F0"/>
            </a:solidFill>
          </a:ln>
        </p:spPr>
        <p:txBody>
          <a:bodyPr wrap="square" rtlCol="0">
            <a:spAutoFit/>
          </a:bodyPr>
          <a:lstStyle/>
          <a:p>
            <a:pPr algn="ctr"/>
            <a:r>
              <a:rPr lang="bn-BD" sz="3600" b="1" dirty="0">
                <a:solidFill>
                  <a:sysClr val="windowText" lastClr="000000"/>
                </a:solidFill>
                <a:latin typeface="NikoshBAN" pitchFamily="2" charset="0"/>
                <a:cs typeface="NikoshBAN" pitchFamily="2" charset="0"/>
              </a:rPr>
              <a:t>পাটের তৈরি ম্যাট</a:t>
            </a:r>
            <a:endParaRPr lang="en-US" sz="3600" b="1" dirty="0">
              <a:solidFill>
                <a:sysClr val="windowText" lastClr="000000"/>
              </a:solidFill>
              <a:latin typeface="NikoshBAN" pitchFamily="2" charset="0"/>
              <a:cs typeface="NikoshBAN" pitchFamily="2" charset="0"/>
            </a:endParaRPr>
          </a:p>
        </p:txBody>
      </p:sp>
      <p:sp>
        <p:nvSpPr>
          <p:cNvPr id="10" name="TextBox 9"/>
          <p:cNvSpPr txBox="1"/>
          <p:nvPr/>
        </p:nvSpPr>
        <p:spPr>
          <a:xfrm>
            <a:off x="1862329" y="6064169"/>
            <a:ext cx="2992039" cy="646331"/>
          </a:xfrm>
          <a:prstGeom prst="rect">
            <a:avLst/>
          </a:prstGeom>
          <a:noFill/>
          <a:ln w="28575">
            <a:solidFill>
              <a:srgbClr val="00B0F0"/>
            </a:solidFill>
          </a:ln>
        </p:spPr>
        <p:txBody>
          <a:bodyPr wrap="square" rtlCol="0">
            <a:spAutoFit/>
          </a:bodyPr>
          <a:lstStyle/>
          <a:p>
            <a:r>
              <a:rPr lang="bn-BD" sz="3600" b="1" dirty="0">
                <a:solidFill>
                  <a:sysClr val="windowText" lastClr="000000"/>
                </a:solidFill>
                <a:latin typeface="NikoshBAN" pitchFamily="2" charset="0"/>
                <a:cs typeface="NikoshBAN" pitchFamily="2" charset="0"/>
              </a:rPr>
              <a:t>বেতের আসবাবপত্র।</a:t>
            </a:r>
            <a:endParaRPr lang="en-US" sz="3600" b="1" dirty="0">
              <a:solidFill>
                <a:sysClr val="windowText" lastClr="000000"/>
              </a:solidFill>
            </a:endParaRPr>
          </a:p>
        </p:txBody>
      </p:sp>
      <p:sp>
        <p:nvSpPr>
          <p:cNvPr id="11" name="TextBox 10"/>
          <p:cNvSpPr txBox="1"/>
          <p:nvPr/>
        </p:nvSpPr>
        <p:spPr>
          <a:xfrm>
            <a:off x="7734143" y="6088695"/>
            <a:ext cx="2992039" cy="646331"/>
          </a:xfrm>
          <a:prstGeom prst="rect">
            <a:avLst/>
          </a:prstGeom>
          <a:noFill/>
          <a:ln w="28575">
            <a:solidFill>
              <a:srgbClr val="00B0F0"/>
            </a:solidFill>
          </a:ln>
        </p:spPr>
        <p:txBody>
          <a:bodyPr wrap="square" rtlCol="0">
            <a:spAutoFit/>
          </a:bodyPr>
          <a:lstStyle/>
          <a:p>
            <a:pPr algn="ctr"/>
            <a:r>
              <a:rPr lang="bn-BD" sz="3600" b="1" dirty="0">
                <a:solidFill>
                  <a:sysClr val="windowText" lastClr="000000"/>
                </a:solidFill>
                <a:latin typeface="NikoshBAN" pitchFamily="2" charset="0"/>
                <a:cs typeface="NikoshBAN" pitchFamily="2" charset="0"/>
              </a:rPr>
              <a:t>তাঁতী কাপড় </a:t>
            </a:r>
            <a:r>
              <a:rPr lang="en-US" sz="3600" b="1" dirty="0">
                <a:solidFill>
                  <a:sysClr val="windowText" lastClr="000000"/>
                </a:solidFill>
                <a:latin typeface="NikoshBAN" pitchFamily="2" charset="0"/>
                <a:cs typeface="NikoshBAN" pitchFamily="2" charset="0"/>
              </a:rPr>
              <a:t> </a:t>
            </a:r>
            <a:r>
              <a:rPr lang="bn-BD" sz="3600" b="1" dirty="0">
                <a:solidFill>
                  <a:sysClr val="windowText" lastClr="000000"/>
                </a:solidFill>
                <a:latin typeface="NikoshBAN" pitchFamily="2" charset="0"/>
                <a:cs typeface="NikoshBAN" pitchFamily="2" charset="0"/>
              </a:rPr>
              <a:t>বুনছে </a:t>
            </a:r>
            <a:endParaRPr lang="en-US" sz="3600" b="1" dirty="0">
              <a:solidFill>
                <a:sysClr val="windowText" lastClr="000000"/>
              </a:solidFill>
              <a:latin typeface="NikoshBAN" pitchFamily="2" charset="0"/>
              <a:cs typeface="NikoshBAN" pitchFamily="2" charset="0"/>
            </a:endParaRPr>
          </a:p>
        </p:txBody>
      </p:sp>
      <p:sp>
        <p:nvSpPr>
          <p:cNvPr id="12" name="Oval 11"/>
          <p:cNvSpPr/>
          <p:nvPr/>
        </p:nvSpPr>
        <p:spPr>
          <a:xfrm>
            <a:off x="4972974" y="2364551"/>
            <a:ext cx="2246053" cy="2070439"/>
          </a:xfrm>
          <a:prstGeom prst="ellipse">
            <a:avLst/>
          </a:prstGeom>
          <a:ln w="76200">
            <a:solidFill>
              <a:srgbClr val="00B0F0"/>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bn-BD" sz="5400" b="1" dirty="0">
                <a:solidFill>
                  <a:schemeClr val="accent1">
                    <a:lumMod val="75000"/>
                  </a:schemeClr>
                </a:solidFill>
                <a:latin typeface="NikoshBAN" pitchFamily="2" charset="0"/>
                <a:cs typeface="NikoshBAN" pitchFamily="2" charset="0"/>
              </a:rPr>
              <a:t>কুটির</a:t>
            </a:r>
            <a:r>
              <a:rPr lang="en-US" sz="5400" b="1" dirty="0">
                <a:solidFill>
                  <a:schemeClr val="accent1">
                    <a:lumMod val="75000"/>
                  </a:schemeClr>
                </a:solidFill>
                <a:latin typeface="NikoshBAN" pitchFamily="2" charset="0"/>
                <a:cs typeface="NikoshBAN" pitchFamily="2" charset="0"/>
              </a:rPr>
              <a:t> </a:t>
            </a:r>
            <a:r>
              <a:rPr lang="en-US" sz="5400" b="1" dirty="0" err="1">
                <a:solidFill>
                  <a:schemeClr val="accent1">
                    <a:lumMod val="75000"/>
                  </a:schemeClr>
                </a:solidFill>
                <a:latin typeface="NikoshBAN" pitchFamily="2" charset="0"/>
                <a:cs typeface="NikoshBAN" pitchFamily="2" charset="0"/>
              </a:rPr>
              <a:t>শিল্প</a:t>
            </a:r>
            <a:endParaRPr lang="bn-BD" sz="5400" b="1" dirty="0">
              <a:solidFill>
                <a:schemeClr val="accent1">
                  <a:lumMod val="75000"/>
                </a:schemeClr>
              </a:solidFill>
              <a:latin typeface="NikoshBAN" pitchFamily="2" charset="0"/>
              <a:cs typeface="NikoshBAN" pitchFamily="2" charset="0"/>
            </a:endParaRPr>
          </a:p>
        </p:txBody>
      </p:sp>
    </p:spTree>
    <p:extLst>
      <p:ext uri="{BB962C8B-B14F-4D97-AF65-F5344CB8AC3E}">
        <p14:creationId xmlns:p14="http://schemas.microsoft.com/office/powerpoint/2010/main" val="246944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p:cTn id="21" dur="500" fill="hold"/>
                                        <p:tgtEl>
                                          <p:spTgt spid="9"/>
                                        </p:tgtEl>
                                        <p:attrNameLst>
                                          <p:attrName>ppt_w</p:attrName>
                                        </p:attrNameLst>
                                      </p:cBhvr>
                                      <p:tavLst>
                                        <p:tav tm="0">
                                          <p:val>
                                            <p:fltVal val="0"/>
                                          </p:val>
                                        </p:tav>
                                        <p:tav tm="100000">
                                          <p:val>
                                            <p:strVal val="#ppt_w"/>
                                          </p:val>
                                        </p:tav>
                                      </p:tavLst>
                                    </p:anim>
                                    <p:anim calcmode="lin" valueType="num">
                                      <p:cBhvr>
                                        <p:cTn id="22" dur="500" fill="hold"/>
                                        <p:tgtEl>
                                          <p:spTgt spid="9"/>
                                        </p:tgtEl>
                                        <p:attrNameLst>
                                          <p:attrName>ppt_h</p:attrName>
                                        </p:attrNameLst>
                                      </p:cBhvr>
                                      <p:tavLst>
                                        <p:tav tm="0">
                                          <p:val>
                                            <p:fltVal val="0"/>
                                          </p:val>
                                        </p:tav>
                                        <p:tav tm="100000">
                                          <p:val>
                                            <p:strVal val="#ppt_h"/>
                                          </p:val>
                                        </p:tav>
                                      </p:tavLst>
                                    </p:anim>
                                    <p:animEffect transition="in" filter="fade">
                                      <p:cBhvr>
                                        <p:cTn id="23" dur="5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7"/>
                                        </p:tgtEl>
                                        <p:attrNameLst>
                                          <p:attrName>style.visibility</p:attrName>
                                        </p:attrNameLst>
                                      </p:cBhvr>
                                      <p:to>
                                        <p:strVal val="visible"/>
                                      </p:to>
                                    </p:set>
                                    <p:anim calcmode="lin" valueType="num">
                                      <p:cBhvr>
                                        <p:cTn id="42" dur="500" fill="hold"/>
                                        <p:tgtEl>
                                          <p:spTgt spid="7"/>
                                        </p:tgtEl>
                                        <p:attrNameLst>
                                          <p:attrName>ppt_w</p:attrName>
                                        </p:attrNameLst>
                                      </p:cBhvr>
                                      <p:tavLst>
                                        <p:tav tm="0">
                                          <p:val>
                                            <p:fltVal val="0"/>
                                          </p:val>
                                        </p:tav>
                                        <p:tav tm="100000">
                                          <p:val>
                                            <p:strVal val="#ppt_w"/>
                                          </p:val>
                                        </p:tav>
                                      </p:tavLst>
                                    </p:anim>
                                    <p:anim calcmode="lin" valueType="num">
                                      <p:cBhvr>
                                        <p:cTn id="43" dur="500" fill="hold"/>
                                        <p:tgtEl>
                                          <p:spTgt spid="7"/>
                                        </p:tgtEl>
                                        <p:attrNameLst>
                                          <p:attrName>ppt_h</p:attrName>
                                        </p:attrNameLst>
                                      </p:cBhvr>
                                      <p:tavLst>
                                        <p:tav tm="0">
                                          <p:val>
                                            <p:fltVal val="0"/>
                                          </p:val>
                                        </p:tav>
                                        <p:tav tm="100000">
                                          <p:val>
                                            <p:strVal val="#ppt_h"/>
                                          </p:val>
                                        </p:tav>
                                      </p:tavLst>
                                    </p:anim>
                                    <p:animEffect transition="in" filter="fade">
                                      <p:cBhvr>
                                        <p:cTn id="44" dur="500"/>
                                        <p:tgtEl>
                                          <p:spTgt spid="7"/>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1"/>
                                        </p:tgtEl>
                                        <p:attrNameLst>
                                          <p:attrName>style.visibility</p:attrName>
                                        </p:attrNameLst>
                                      </p:cBhvr>
                                      <p:to>
                                        <p:strVal val="visible"/>
                                      </p:to>
                                    </p:set>
                                    <p:anim calcmode="lin" valueType="num">
                                      <p:cBhvr>
                                        <p:cTn id="49" dur="500" fill="hold"/>
                                        <p:tgtEl>
                                          <p:spTgt spid="11"/>
                                        </p:tgtEl>
                                        <p:attrNameLst>
                                          <p:attrName>ppt_w</p:attrName>
                                        </p:attrNameLst>
                                      </p:cBhvr>
                                      <p:tavLst>
                                        <p:tav tm="0">
                                          <p:val>
                                            <p:fltVal val="0"/>
                                          </p:val>
                                        </p:tav>
                                        <p:tav tm="100000">
                                          <p:val>
                                            <p:strVal val="#ppt_w"/>
                                          </p:val>
                                        </p:tav>
                                      </p:tavLst>
                                    </p:anim>
                                    <p:anim calcmode="lin" valueType="num">
                                      <p:cBhvr>
                                        <p:cTn id="50" dur="500" fill="hold"/>
                                        <p:tgtEl>
                                          <p:spTgt spid="11"/>
                                        </p:tgtEl>
                                        <p:attrNameLst>
                                          <p:attrName>ppt_h</p:attrName>
                                        </p:attrNameLst>
                                      </p:cBhvr>
                                      <p:tavLst>
                                        <p:tav tm="0">
                                          <p:val>
                                            <p:fltVal val="0"/>
                                          </p:val>
                                        </p:tav>
                                        <p:tav tm="100000">
                                          <p:val>
                                            <p:strVal val="#ppt_h"/>
                                          </p:val>
                                        </p:tav>
                                      </p:tavLst>
                                    </p:anim>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 calcmode="lin" valueType="num">
                                      <p:cBhvr>
                                        <p:cTn id="56" dur="500" fill="hold"/>
                                        <p:tgtEl>
                                          <p:spTgt spid="12"/>
                                        </p:tgtEl>
                                        <p:attrNameLst>
                                          <p:attrName>ppt_w</p:attrName>
                                        </p:attrNameLst>
                                      </p:cBhvr>
                                      <p:tavLst>
                                        <p:tav tm="0">
                                          <p:val>
                                            <p:fltVal val="0"/>
                                          </p:val>
                                        </p:tav>
                                        <p:tav tm="100000">
                                          <p:val>
                                            <p:strVal val="#ppt_w"/>
                                          </p:val>
                                        </p:tav>
                                      </p:tavLst>
                                    </p:anim>
                                    <p:anim calcmode="lin" valueType="num">
                                      <p:cBhvr>
                                        <p:cTn id="57" dur="500" fill="hold"/>
                                        <p:tgtEl>
                                          <p:spTgt spid="12"/>
                                        </p:tgtEl>
                                        <p:attrNameLst>
                                          <p:attrName>ppt_h</p:attrName>
                                        </p:attrNameLst>
                                      </p:cBhvr>
                                      <p:tavLst>
                                        <p:tav tm="0">
                                          <p:val>
                                            <p:fltVal val="0"/>
                                          </p:val>
                                        </p:tav>
                                        <p:tav tm="100000">
                                          <p:val>
                                            <p:strVal val="#ppt_h"/>
                                          </p:val>
                                        </p:tav>
                                      </p:tavLst>
                                    </p:anim>
                                    <p:animEffect transition="in" filter="fade">
                                      <p:cBhvr>
                                        <p:cTn id="58" dur="500"/>
                                        <p:tgtEl>
                                          <p:spTgt spid="12"/>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mph" presetSubtype="0" repeatCount="indefinite" fill="hold" grpId="1" nodeType="clickEffect">
                                  <p:stCondLst>
                                    <p:cond delay="0"/>
                                  </p:stCondLst>
                                  <p:endCondLst>
                                    <p:cond evt="onNext" delay="0">
                                      <p:tgtEl>
                                        <p:sldTgt/>
                                      </p:tgtEl>
                                    </p:cond>
                                  </p:endCondLst>
                                  <p:childTnLst>
                                    <p:animClr clrSpc="hsl" dir="cw">
                                      <p:cBhvr override="childStyle">
                                        <p:cTn id="62" dur="2000" fill="hold"/>
                                        <p:tgtEl>
                                          <p:spTgt spid="12"/>
                                        </p:tgtEl>
                                        <p:attrNameLst>
                                          <p:attrName>style.color</p:attrName>
                                        </p:attrNameLst>
                                      </p:cBhvr>
                                      <p:by>
                                        <p:hsl h="10842353" s="0" l="0"/>
                                      </p:by>
                                    </p:animClr>
                                    <p:animClr clrSpc="hsl" dir="cw">
                                      <p:cBhvr>
                                        <p:cTn id="63" dur="2000" fill="hold"/>
                                        <p:tgtEl>
                                          <p:spTgt spid="12"/>
                                        </p:tgtEl>
                                        <p:attrNameLst>
                                          <p:attrName>fillcolor</p:attrName>
                                        </p:attrNameLst>
                                      </p:cBhvr>
                                      <p:by>
                                        <p:hsl h="10842353" s="0" l="0"/>
                                      </p:by>
                                    </p:animClr>
                                    <p:animClr clrSpc="hsl" dir="cw">
                                      <p:cBhvr>
                                        <p:cTn id="64" dur="2000" fill="hold"/>
                                        <p:tgtEl>
                                          <p:spTgt spid="12"/>
                                        </p:tgtEl>
                                        <p:attrNameLst>
                                          <p:attrName>stroke.color</p:attrName>
                                        </p:attrNameLst>
                                      </p:cBhvr>
                                      <p:by>
                                        <p:hsl h="10842353" s="0" l="0"/>
                                      </p:by>
                                    </p:animClr>
                                    <p:set>
                                      <p:cBhvr>
                                        <p:cTn id="65" dur="2000" fill="hold"/>
                                        <p:tgtEl>
                                          <p:spTgt spid="1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2"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10229"/>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bn-BD" b="1" dirty="0">
              <a:solidFill>
                <a:schemeClr val="accent1"/>
              </a:solidFill>
              <a:latin typeface="NikoshBAN" pitchFamily="2" charset="0"/>
              <a:cs typeface="NikoshBAN" pitchFamily="2" charset="0"/>
            </a:endParaRPr>
          </a:p>
        </p:txBody>
      </p:sp>
      <p:sp>
        <p:nvSpPr>
          <p:cNvPr id="3" name="TextBox 2"/>
          <p:cNvSpPr txBox="1"/>
          <p:nvPr/>
        </p:nvSpPr>
        <p:spPr>
          <a:xfrm>
            <a:off x="3574025" y="3098919"/>
            <a:ext cx="4572000" cy="1200329"/>
          </a:xfrm>
          <a:prstGeom prst="rect">
            <a:avLst/>
          </a:prstGeom>
          <a:noFill/>
          <a:ln w="19050">
            <a:solidFill>
              <a:srgbClr val="0070C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ctr"/>
            <a:r>
              <a:rPr lang="bn-BD" sz="7200" b="1" dirty="0">
                <a:latin typeface="NikoshBAN" pitchFamily="2" charset="0"/>
                <a:cs typeface="NikoshBAN" pitchFamily="2" charset="0"/>
              </a:rPr>
              <a:t>কুটির</a:t>
            </a:r>
            <a:r>
              <a:rPr lang="en-US" sz="7200" b="1" dirty="0">
                <a:latin typeface="NikoshBAN" pitchFamily="2" charset="0"/>
                <a:cs typeface="NikoshBAN" pitchFamily="2" charset="0"/>
              </a:rPr>
              <a:t> </a:t>
            </a:r>
            <a:r>
              <a:rPr lang="en-US" sz="7200" b="1" dirty="0" err="1">
                <a:latin typeface="NikoshBAN" pitchFamily="2" charset="0"/>
                <a:cs typeface="NikoshBAN" pitchFamily="2" charset="0"/>
              </a:rPr>
              <a:t>শিল্প</a:t>
            </a:r>
            <a:endParaRPr lang="bn-BD" sz="7200" b="1" dirty="0">
              <a:latin typeface="NikoshBAN" pitchFamily="2" charset="0"/>
              <a:cs typeface="NikoshBAN" pitchFamily="2" charset="0"/>
            </a:endParaRPr>
          </a:p>
        </p:txBody>
      </p:sp>
      <p:pic>
        <p:nvPicPr>
          <p:cNvPr id="4" name="Picture 3"/>
          <p:cNvPicPr>
            <a:picLocks noChangeAspect="1"/>
          </p:cNvPicPr>
          <p:nvPr/>
        </p:nvPicPr>
        <p:blipFill>
          <a:blip r:embed="rId2"/>
          <a:stretch>
            <a:fillRect/>
          </a:stretch>
        </p:blipFill>
        <p:spPr>
          <a:xfrm>
            <a:off x="1316168" y="678555"/>
            <a:ext cx="6285521" cy="1457070"/>
          </a:xfrm>
          <a:prstGeom prst="rect">
            <a:avLst/>
          </a:prstGeom>
        </p:spPr>
      </p:pic>
    </p:spTree>
    <p:extLst>
      <p:ext uri="{BB962C8B-B14F-4D97-AF65-F5344CB8AC3E}">
        <p14:creationId xmlns:p14="http://schemas.microsoft.com/office/powerpoint/2010/main" val="22807137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3" name="TextBox 2"/>
          <p:cNvSpPr txBox="1"/>
          <p:nvPr/>
        </p:nvSpPr>
        <p:spPr>
          <a:xfrm>
            <a:off x="566123" y="575187"/>
            <a:ext cx="3666664" cy="923330"/>
          </a:xfrm>
          <a:prstGeom prst="rect">
            <a:avLst/>
          </a:prstGeom>
          <a:solidFill>
            <a:schemeClr val="accent5">
              <a:lumMod val="60000"/>
              <a:lumOff val="40000"/>
            </a:schemeClr>
          </a:solidFill>
          <a:effectLst>
            <a:outerShdw blurRad="50800" dist="38100" dir="10800000" algn="r" rotWithShape="0">
              <a:prstClr val="black">
                <a:alpha val="40000"/>
              </a:prstClr>
            </a:outerShdw>
          </a:effectLst>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sz="5400" b="1" dirty="0" err="1">
                <a:solidFill>
                  <a:schemeClr val="bg1"/>
                </a:solidFill>
                <a:latin typeface="NikoshBAN" pitchFamily="2" charset="0"/>
                <a:cs typeface="NikoshBAN" pitchFamily="2" charset="0"/>
              </a:rPr>
              <a:t>শিখনফল</a:t>
            </a:r>
            <a:endParaRPr lang="en-US" sz="5400" b="1" dirty="0">
              <a:solidFill>
                <a:schemeClr val="bg1"/>
              </a:solidFill>
              <a:latin typeface="NikoshBAN" pitchFamily="2" charset="0"/>
              <a:cs typeface="NikoshBAN" pitchFamily="2" charset="0"/>
            </a:endParaRPr>
          </a:p>
        </p:txBody>
      </p:sp>
      <p:sp>
        <p:nvSpPr>
          <p:cNvPr id="4" name="TextBox 3"/>
          <p:cNvSpPr txBox="1"/>
          <p:nvPr/>
        </p:nvSpPr>
        <p:spPr>
          <a:xfrm>
            <a:off x="1981200" y="1915418"/>
            <a:ext cx="8229600" cy="3785652"/>
          </a:xfrm>
          <a:prstGeom prst="rect">
            <a:avLst/>
          </a:prstGeom>
          <a:noFill/>
        </p:spPr>
        <p:txBody>
          <a:bodyPr wrap="square" rtlCol="0">
            <a:spAutoFit/>
          </a:bodyPr>
          <a:lstStyle/>
          <a:p>
            <a:pPr>
              <a:lnSpc>
                <a:spcPct val="150000"/>
              </a:lnSpc>
            </a:pPr>
            <a:r>
              <a:rPr lang="en-US" sz="4000" u="sng" dirty="0">
                <a:latin typeface="NikoshBAN" pitchFamily="2" charset="0"/>
                <a:cs typeface="NikoshBAN" pitchFamily="2" charset="0"/>
              </a:rPr>
              <a:t>এ </a:t>
            </a:r>
            <a:r>
              <a:rPr lang="en-US" sz="4000" u="sng" dirty="0" err="1">
                <a:latin typeface="NikoshBAN" pitchFamily="2" charset="0"/>
                <a:cs typeface="NikoshBAN" pitchFamily="2" charset="0"/>
              </a:rPr>
              <a:t>পাঠ</a:t>
            </a:r>
            <a:r>
              <a:rPr lang="en-US" sz="4000" u="sng" dirty="0">
                <a:latin typeface="NikoshBAN" pitchFamily="2" charset="0"/>
                <a:cs typeface="NikoshBAN" pitchFamily="2" charset="0"/>
              </a:rPr>
              <a:t> </a:t>
            </a:r>
            <a:r>
              <a:rPr lang="en-US" sz="4000" u="sng" dirty="0" err="1">
                <a:latin typeface="NikoshBAN" pitchFamily="2" charset="0"/>
                <a:cs typeface="NikoshBAN" pitchFamily="2" charset="0"/>
              </a:rPr>
              <a:t>শেষে</a:t>
            </a:r>
            <a:r>
              <a:rPr lang="bn-BD" sz="4000" u="sng" dirty="0">
                <a:latin typeface="NikoshBAN" pitchFamily="2" charset="0"/>
                <a:cs typeface="NikoshBAN" pitchFamily="2" charset="0"/>
              </a:rPr>
              <a:t> শিক্ষার্থীরা </a:t>
            </a:r>
            <a:r>
              <a:rPr lang="en-US" sz="4000" u="sng" dirty="0">
                <a:latin typeface="NikoshBAN" pitchFamily="2" charset="0"/>
                <a:cs typeface="NikoshBAN" pitchFamily="2" charset="0"/>
              </a:rPr>
              <a:t>-</a:t>
            </a:r>
          </a:p>
          <a:p>
            <a:pPr marL="508000" indent="-508000">
              <a:lnSpc>
                <a:spcPct val="150000"/>
              </a:lnSpc>
              <a:buFont typeface="+mj-lt"/>
              <a:buAutoNum type="arabicPeriod"/>
            </a:pPr>
            <a:r>
              <a:rPr lang="en-US" sz="4000" dirty="0" err="1">
                <a:latin typeface="NikoshBAN" pitchFamily="2" charset="0"/>
                <a:cs typeface="NikoshBAN" pitchFamily="2" charset="0"/>
              </a:rPr>
              <a:t>কুটির</a:t>
            </a:r>
            <a:r>
              <a:rPr lang="en-US" sz="4000" dirty="0">
                <a:latin typeface="NikoshBAN" pitchFamily="2" charset="0"/>
                <a:cs typeface="NikoshBAN" pitchFamily="2" charset="0"/>
              </a:rPr>
              <a:t> </a:t>
            </a:r>
            <a:r>
              <a:rPr lang="en-US" sz="4000" dirty="0" err="1">
                <a:latin typeface="NikoshBAN" pitchFamily="2" charset="0"/>
                <a:cs typeface="NikoshBAN" pitchFamily="2" charset="0"/>
              </a:rPr>
              <a:t>শিল্প</a:t>
            </a:r>
            <a:r>
              <a:rPr lang="en-US" sz="4000" dirty="0">
                <a:latin typeface="NikoshBAN" pitchFamily="2" charset="0"/>
                <a:cs typeface="NikoshBAN" pitchFamily="2" charset="0"/>
              </a:rPr>
              <a:t> </a:t>
            </a:r>
            <a:r>
              <a:rPr lang="en-US" sz="4000" b="1" dirty="0">
                <a:latin typeface="NikoshBAN" pitchFamily="2" charset="0"/>
                <a:cs typeface="NikoshBAN" pitchFamily="2" charset="0"/>
              </a:rPr>
              <a:t>ক</a:t>
            </a:r>
            <a:r>
              <a:rPr lang="bn-BD" sz="4000" b="1" dirty="0">
                <a:latin typeface="NikoshBAN" pitchFamily="2" charset="0"/>
                <a:cs typeface="NikoshBAN" pitchFamily="2" charset="0"/>
              </a:rPr>
              <a:t>ী</a:t>
            </a:r>
            <a:r>
              <a:rPr lang="en-US" sz="4000" dirty="0">
                <a:latin typeface="NikoshBAN" pitchFamily="2" charset="0"/>
                <a:cs typeface="NikoshBAN" pitchFamily="2" charset="0"/>
              </a:rPr>
              <a:t> </a:t>
            </a:r>
            <a:r>
              <a:rPr lang="en-US" sz="4000" dirty="0" err="1">
                <a:latin typeface="NikoshBAN" pitchFamily="2" charset="0"/>
                <a:cs typeface="NikoshBAN" pitchFamily="2" charset="0"/>
              </a:rPr>
              <a:t>তা</a:t>
            </a:r>
            <a:r>
              <a:rPr lang="en-US" sz="4000" dirty="0">
                <a:latin typeface="NikoshBAN" pitchFamily="2" charset="0"/>
                <a:cs typeface="NikoshBAN" pitchFamily="2" charset="0"/>
              </a:rPr>
              <a:t> </a:t>
            </a:r>
            <a:r>
              <a:rPr lang="en-US" sz="4000" dirty="0" err="1">
                <a:latin typeface="NikoshBAN" pitchFamily="2" charset="0"/>
                <a:cs typeface="NikoshBAN" pitchFamily="2" charset="0"/>
              </a:rPr>
              <a:t>বলতে</a:t>
            </a:r>
            <a:r>
              <a:rPr lang="en-US" sz="4000" dirty="0">
                <a:latin typeface="NikoshBAN" pitchFamily="2" charset="0"/>
                <a:cs typeface="NikoshBAN" pitchFamily="2" charset="0"/>
              </a:rPr>
              <a:t> </a:t>
            </a:r>
            <a:r>
              <a:rPr lang="en-US" sz="4000" dirty="0" err="1">
                <a:latin typeface="NikoshBAN" pitchFamily="2" charset="0"/>
                <a:cs typeface="NikoshBAN" pitchFamily="2" charset="0"/>
              </a:rPr>
              <a:t>পারবে</a:t>
            </a:r>
            <a:r>
              <a:rPr lang="en-US" sz="4000" dirty="0">
                <a:latin typeface="NikoshBAN" pitchFamily="2" charset="0"/>
                <a:cs typeface="NikoshBAN" pitchFamily="2" charset="0"/>
              </a:rPr>
              <a:t>।</a:t>
            </a:r>
          </a:p>
          <a:p>
            <a:pPr marL="508000" indent="-508000">
              <a:lnSpc>
                <a:spcPct val="150000"/>
              </a:lnSpc>
              <a:buFont typeface="+mj-lt"/>
              <a:buAutoNum type="arabicPeriod"/>
            </a:pPr>
            <a:r>
              <a:rPr lang="en-US" sz="4000" dirty="0" err="1">
                <a:latin typeface="NikoshBAN" pitchFamily="2" charset="0"/>
                <a:cs typeface="NikoshBAN" pitchFamily="2" charset="0"/>
              </a:rPr>
              <a:t>কুটির</a:t>
            </a:r>
            <a:r>
              <a:rPr lang="en-US" sz="4000" dirty="0">
                <a:latin typeface="NikoshBAN" pitchFamily="2" charset="0"/>
                <a:cs typeface="NikoshBAN" pitchFamily="2" charset="0"/>
              </a:rPr>
              <a:t> </a:t>
            </a:r>
            <a:r>
              <a:rPr lang="en-US" sz="4000" dirty="0" err="1">
                <a:latin typeface="NikoshBAN" pitchFamily="2" charset="0"/>
                <a:cs typeface="NikoshBAN" pitchFamily="2" charset="0"/>
              </a:rPr>
              <a:t>শিল্পের</a:t>
            </a:r>
            <a:r>
              <a:rPr lang="en-US" sz="4000" dirty="0">
                <a:latin typeface="NikoshBAN" pitchFamily="2" charset="0"/>
                <a:cs typeface="NikoshBAN" pitchFamily="2" charset="0"/>
              </a:rPr>
              <a:t> </a:t>
            </a:r>
            <a:r>
              <a:rPr lang="en-US" sz="4000" b="1" dirty="0" err="1">
                <a:latin typeface="NikoshBAN" pitchFamily="2" charset="0"/>
                <a:cs typeface="NikoshBAN" pitchFamily="2" charset="0"/>
              </a:rPr>
              <a:t>ক্ষেত্রসমূহ</a:t>
            </a:r>
            <a:r>
              <a:rPr lang="en-US" sz="4000" dirty="0">
                <a:latin typeface="NikoshBAN" pitchFamily="2" charset="0"/>
                <a:cs typeface="NikoshBAN" pitchFamily="2" charset="0"/>
              </a:rPr>
              <a:t> </a:t>
            </a:r>
            <a:r>
              <a:rPr lang="en-US" sz="4000" dirty="0" err="1">
                <a:latin typeface="NikoshBAN" pitchFamily="2" charset="0"/>
                <a:cs typeface="NikoshBAN" pitchFamily="2" charset="0"/>
              </a:rPr>
              <a:t>চিহ্নিত</a:t>
            </a:r>
            <a:r>
              <a:rPr lang="en-US" sz="4000" dirty="0">
                <a:latin typeface="NikoshBAN" pitchFamily="2" charset="0"/>
                <a:cs typeface="NikoshBAN" pitchFamily="2" charset="0"/>
              </a:rPr>
              <a:t> </a:t>
            </a:r>
            <a:r>
              <a:rPr lang="en-US" sz="4000" dirty="0" err="1">
                <a:latin typeface="NikoshBAN" pitchFamily="2" charset="0"/>
                <a:cs typeface="NikoshBAN" pitchFamily="2" charset="0"/>
              </a:rPr>
              <a:t>করতে</a:t>
            </a:r>
            <a:r>
              <a:rPr lang="en-US" sz="4000" dirty="0">
                <a:latin typeface="NikoshBAN" pitchFamily="2" charset="0"/>
                <a:cs typeface="NikoshBAN" pitchFamily="2" charset="0"/>
              </a:rPr>
              <a:t> </a:t>
            </a:r>
            <a:r>
              <a:rPr lang="en-US" sz="4000" dirty="0" err="1">
                <a:latin typeface="NikoshBAN" pitchFamily="2" charset="0"/>
                <a:cs typeface="NikoshBAN" pitchFamily="2" charset="0"/>
              </a:rPr>
              <a:t>পারবে</a:t>
            </a:r>
            <a:r>
              <a:rPr lang="en-US" sz="4000" dirty="0">
                <a:latin typeface="NikoshBAN" pitchFamily="2" charset="0"/>
                <a:cs typeface="NikoshBAN" pitchFamily="2" charset="0"/>
              </a:rPr>
              <a:t>।</a:t>
            </a:r>
          </a:p>
          <a:p>
            <a:pPr marL="508000" indent="-508000">
              <a:lnSpc>
                <a:spcPct val="150000"/>
              </a:lnSpc>
              <a:buFont typeface="+mj-lt"/>
              <a:buAutoNum type="arabicPeriod"/>
            </a:pPr>
            <a:r>
              <a:rPr lang="en-US" sz="4000" dirty="0" err="1">
                <a:latin typeface="NikoshBAN" pitchFamily="2" charset="0"/>
                <a:cs typeface="NikoshBAN" pitchFamily="2" charset="0"/>
              </a:rPr>
              <a:t>কুটির</a:t>
            </a:r>
            <a:r>
              <a:rPr lang="en-US" sz="4000" dirty="0">
                <a:latin typeface="NikoshBAN" pitchFamily="2" charset="0"/>
                <a:cs typeface="NikoshBAN" pitchFamily="2" charset="0"/>
              </a:rPr>
              <a:t> </a:t>
            </a:r>
            <a:r>
              <a:rPr lang="en-US" sz="4000" dirty="0" err="1">
                <a:latin typeface="NikoshBAN" pitchFamily="2" charset="0"/>
                <a:cs typeface="NikoshBAN" pitchFamily="2" charset="0"/>
              </a:rPr>
              <a:t>শিল্পের</a:t>
            </a:r>
            <a:r>
              <a:rPr lang="en-US" sz="4000" dirty="0">
                <a:latin typeface="NikoshBAN" pitchFamily="2" charset="0"/>
                <a:cs typeface="NikoshBAN" pitchFamily="2" charset="0"/>
              </a:rPr>
              <a:t> </a:t>
            </a:r>
            <a:r>
              <a:rPr lang="en-US" sz="4000" b="1" dirty="0" err="1">
                <a:latin typeface="NikoshBAN" pitchFamily="2" charset="0"/>
                <a:cs typeface="NikoshBAN" pitchFamily="2" charset="0"/>
              </a:rPr>
              <a:t>গুরুত্ব</a:t>
            </a:r>
            <a:r>
              <a:rPr lang="en-US" sz="4000" b="1" dirty="0">
                <a:latin typeface="NikoshBAN" pitchFamily="2" charset="0"/>
                <a:cs typeface="NikoshBAN" pitchFamily="2" charset="0"/>
              </a:rPr>
              <a:t> </a:t>
            </a:r>
            <a:r>
              <a:rPr lang="en-US" sz="4000" dirty="0" err="1">
                <a:latin typeface="NikoshBAN" pitchFamily="2" charset="0"/>
                <a:cs typeface="NikoshBAN" pitchFamily="2" charset="0"/>
              </a:rPr>
              <a:t>ব্যাখ্যা</a:t>
            </a:r>
            <a:r>
              <a:rPr lang="en-US" sz="4000" dirty="0">
                <a:latin typeface="NikoshBAN" pitchFamily="2" charset="0"/>
                <a:cs typeface="NikoshBAN" pitchFamily="2" charset="0"/>
              </a:rPr>
              <a:t> </a:t>
            </a:r>
            <a:r>
              <a:rPr lang="en-US" sz="4000" dirty="0" err="1">
                <a:latin typeface="NikoshBAN" pitchFamily="2" charset="0"/>
                <a:cs typeface="NikoshBAN" pitchFamily="2" charset="0"/>
              </a:rPr>
              <a:t>করতে</a:t>
            </a:r>
            <a:r>
              <a:rPr lang="en-US" sz="4000" dirty="0">
                <a:latin typeface="NikoshBAN" pitchFamily="2" charset="0"/>
                <a:cs typeface="NikoshBAN" pitchFamily="2" charset="0"/>
              </a:rPr>
              <a:t> </a:t>
            </a:r>
            <a:r>
              <a:rPr lang="en-US" sz="4000" dirty="0" err="1">
                <a:latin typeface="NikoshBAN" pitchFamily="2" charset="0"/>
                <a:cs typeface="NikoshBAN" pitchFamily="2" charset="0"/>
              </a:rPr>
              <a:t>পারবে</a:t>
            </a:r>
            <a:r>
              <a:rPr lang="en-US" sz="4000" dirty="0">
                <a:latin typeface="NikoshBAN" pitchFamily="2" charset="0"/>
                <a:cs typeface="NikoshBAN" pitchFamily="2" charset="0"/>
              </a:rPr>
              <a:t>।</a:t>
            </a:r>
            <a:endParaRPr lang="bn-BD" sz="4000" dirty="0">
              <a:latin typeface="NikoshBAN" pitchFamily="2" charset="0"/>
              <a:cs typeface="NikoshBAN" pitchFamily="2" charset="0"/>
            </a:endParaRPr>
          </a:p>
        </p:txBody>
      </p:sp>
    </p:spTree>
    <p:extLst>
      <p:ext uri="{BB962C8B-B14F-4D97-AF65-F5344CB8AC3E}">
        <p14:creationId xmlns:p14="http://schemas.microsoft.com/office/powerpoint/2010/main" val="910070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arn(inVertical)">
                                      <p:cBhvr>
                                        <p:cTn id="7" dur="500"/>
                                        <p:tgtEl>
                                          <p:spTgt spid="4">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arn(inVertical)">
                                      <p:cBhvr>
                                        <p:cTn id="10" dur="500"/>
                                        <p:tgtEl>
                                          <p:spTgt spid="4">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arn(inVertical)">
                                      <p:cBhvr>
                                        <p:cTn id="13" dur="500"/>
                                        <p:tgtEl>
                                          <p:spTgt spid="4">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arn(inVertical)">
                                      <p:cBhvr>
                                        <p:cTn id="16"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3" name="Picture 3" descr="C:\Users\Doel-1612i3\Desktop\images.jpg"/>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32137" y="793514"/>
            <a:ext cx="5527778" cy="3476836"/>
          </a:xfrm>
          <a:prstGeom prst="rect">
            <a:avLst/>
          </a:prstGeom>
          <a:ln w="38100">
            <a:solidFill>
              <a:srgbClr val="002060"/>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731813" y="4434846"/>
            <a:ext cx="3124200" cy="646331"/>
          </a:xfrm>
          <a:prstGeom prst="rect">
            <a:avLst/>
          </a:prstGeom>
          <a:noFill/>
          <a:ln w="28575">
            <a:solidFill>
              <a:schemeClr val="accent1"/>
            </a:solidFill>
          </a:ln>
        </p:spPr>
        <p:txBody>
          <a:bodyPr wrap="square" rtlCol="0">
            <a:spAutoFit/>
          </a:bodyPr>
          <a:lstStyle/>
          <a:p>
            <a:pPr algn="ctr"/>
            <a:r>
              <a:rPr lang="bn-BD" sz="3600" b="1" dirty="0">
                <a:solidFill>
                  <a:srgbClr val="002060"/>
                </a:solidFill>
                <a:latin typeface="NikoshBAN" pitchFamily="2" charset="0"/>
                <a:cs typeface="NikoshBAN" pitchFamily="2" charset="0"/>
              </a:rPr>
              <a:t>মহিলারা সূতা কাটছে</a:t>
            </a:r>
            <a:endParaRPr lang="en-US" sz="3600" b="1" dirty="0"/>
          </a:p>
        </p:txBody>
      </p:sp>
      <p:sp>
        <p:nvSpPr>
          <p:cNvPr id="6" name="TextBox 5"/>
          <p:cNvSpPr txBox="1"/>
          <p:nvPr/>
        </p:nvSpPr>
        <p:spPr>
          <a:xfrm>
            <a:off x="445294" y="4807635"/>
            <a:ext cx="11368088" cy="1446550"/>
          </a:xfrm>
          <a:prstGeom prst="rect">
            <a:avLst/>
          </a:prstGeom>
          <a:solidFill>
            <a:srgbClr val="92D050"/>
          </a:solidFill>
          <a:ln w="28575">
            <a:solidFill>
              <a:schemeClr val="accent1"/>
            </a:solidFill>
          </a:ln>
        </p:spPr>
        <p:txBody>
          <a:bodyPr wrap="square" rtlCol="0">
            <a:spAutoFit/>
          </a:bodyPr>
          <a:lstStyle/>
          <a:p>
            <a:pPr algn="ctr"/>
            <a:r>
              <a:rPr lang="bn-BD" sz="4400" dirty="0">
                <a:latin typeface="NikoshBAN" pitchFamily="2" charset="0"/>
                <a:cs typeface="NikoshBAN" pitchFamily="2" charset="0"/>
              </a:rPr>
              <a:t>পরিবারের সদস্য নিয়ে যেসব শিল্প প্রতিষ্ঠান গড়ে ওঠে সেসব প্রতিষ্ঠানকে কুটির শিল্প বলে।</a:t>
            </a:r>
            <a:endParaRPr lang="en-US" sz="4400" dirty="0"/>
          </a:p>
        </p:txBody>
      </p:sp>
      <p:pic>
        <p:nvPicPr>
          <p:cNvPr id="7" name="Picture 2" descr="C:\Users\Doel-1612i3\Desktop\B.Enterprinership\Silk_Industries_Problem.jpg"/>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365423" y="793514"/>
            <a:ext cx="5763915" cy="3476836"/>
          </a:xfrm>
          <a:prstGeom prst="rect">
            <a:avLst/>
          </a:prstGeom>
          <a:ln w="38100">
            <a:solidFill>
              <a:srgbClr val="002060"/>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7800626" y="4441312"/>
            <a:ext cx="2590800" cy="646331"/>
          </a:xfrm>
          <a:prstGeom prst="rect">
            <a:avLst/>
          </a:prstGeom>
          <a:noFill/>
          <a:ln w="28575">
            <a:solidFill>
              <a:schemeClr val="accent1"/>
            </a:solidFill>
          </a:ln>
        </p:spPr>
        <p:txBody>
          <a:bodyPr wrap="square" rtlCol="0">
            <a:spAutoFit/>
          </a:bodyPr>
          <a:lstStyle/>
          <a:p>
            <a:pPr algn="ctr"/>
            <a:r>
              <a:rPr lang="bn-BD" sz="3600" b="1" dirty="0">
                <a:solidFill>
                  <a:srgbClr val="002060"/>
                </a:solidFill>
                <a:latin typeface="NikoshBAN" pitchFamily="2" charset="0"/>
                <a:cs typeface="NikoshBAN" pitchFamily="2" charset="0"/>
              </a:rPr>
              <a:t>পরিবারের সদস্য</a:t>
            </a:r>
            <a:endParaRPr lang="en-US" sz="3600" b="1" dirty="0"/>
          </a:p>
        </p:txBody>
      </p:sp>
    </p:spTree>
    <p:extLst>
      <p:ext uri="{BB962C8B-B14F-4D97-AF65-F5344CB8AC3E}">
        <p14:creationId xmlns:p14="http://schemas.microsoft.com/office/powerpoint/2010/main" val="282085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fltVal val="0"/>
                                          </p:val>
                                        </p:tav>
                                        <p:tav tm="100000">
                                          <p:val>
                                            <p:strVal val="#ppt_h"/>
                                          </p:val>
                                        </p:tav>
                                      </p:tavLst>
                                    </p:anim>
                                    <p:animEffect transition="in" filter="fade">
                                      <p:cBhvr>
                                        <p:cTn id="23" dur="500"/>
                                        <p:tgtEl>
                                          <p:spTgt spid="3"/>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xit" presetSubtype="0" fill="hold" grpId="1" nodeType="clickEffect">
                                  <p:stCondLst>
                                    <p:cond delay="0"/>
                                  </p:stCondLst>
                                  <p:childTnLst>
                                    <p:animEffect transition="out" filter="fade">
                                      <p:cBhvr>
                                        <p:cTn id="34" dur="500"/>
                                        <p:tgtEl>
                                          <p:spTgt spid="4"/>
                                        </p:tgtEl>
                                      </p:cBhvr>
                                    </p:animEffect>
                                    <p:set>
                                      <p:cBhvr>
                                        <p:cTn id="35" dur="1" fill="hold">
                                          <p:stCondLst>
                                            <p:cond delay="499"/>
                                          </p:stCondLst>
                                        </p:cTn>
                                        <p:tgtEl>
                                          <p:spTgt spid="4"/>
                                        </p:tgtEl>
                                        <p:attrNameLst>
                                          <p:attrName>style.visibility</p:attrName>
                                        </p:attrNameLst>
                                      </p:cBhvr>
                                      <p:to>
                                        <p:strVal val="hidden"/>
                                      </p:to>
                                    </p:set>
                                  </p:childTnLst>
                                </p:cTn>
                              </p:par>
                              <p:par>
                                <p:cTn id="36" presetID="10" presetClass="exit" presetSubtype="0" fill="hold" grpId="1" nodeType="withEffect">
                                  <p:stCondLst>
                                    <p:cond delay="0"/>
                                  </p:stCondLst>
                                  <p:childTnLst>
                                    <p:animEffect transition="out" filter="fade">
                                      <p:cBhvr>
                                        <p:cTn id="37" dur="500"/>
                                        <p:tgtEl>
                                          <p:spTgt spid="8"/>
                                        </p:tgtEl>
                                      </p:cBhvr>
                                    </p:animEffect>
                                    <p:set>
                                      <p:cBhvr>
                                        <p:cTn id="38" dur="1" fill="hold">
                                          <p:stCondLst>
                                            <p:cond delay="499"/>
                                          </p:stCondLst>
                                        </p:cTn>
                                        <p:tgtEl>
                                          <p:spTgt spid="8"/>
                                        </p:tgtEl>
                                        <p:attrNameLst>
                                          <p:attrName>style.visibility</p:attrName>
                                        </p:attrNameLst>
                                      </p:cBhvr>
                                      <p:to>
                                        <p:strVal val="hidden"/>
                                      </p:to>
                                    </p:set>
                                  </p:childTnLst>
                                </p:cTn>
                              </p:par>
                              <p:par>
                                <p:cTn id="39" presetID="2" presetClass="entr" presetSubtype="4" fill="hold" grpId="0" nodeType="withEffect">
                                  <p:stCondLst>
                                    <p:cond delay="0"/>
                                  </p:stCondLst>
                                  <p:childTnLst>
                                    <p:set>
                                      <p:cBhvr>
                                        <p:cTn id="40" dur="1" fill="hold">
                                          <p:stCondLst>
                                            <p:cond delay="0"/>
                                          </p:stCondLst>
                                        </p:cTn>
                                        <p:tgtEl>
                                          <p:spTgt spid="6"/>
                                        </p:tgtEl>
                                        <p:attrNameLst>
                                          <p:attrName>style.visibility</p:attrName>
                                        </p:attrNameLst>
                                      </p:cBhvr>
                                      <p:to>
                                        <p:strVal val="visible"/>
                                      </p:to>
                                    </p:set>
                                    <p:anim calcmode="lin" valueType="num">
                                      <p:cBhvr additive="base">
                                        <p:cTn id="41" dur="500" fill="hold"/>
                                        <p:tgtEl>
                                          <p:spTgt spid="6"/>
                                        </p:tgtEl>
                                        <p:attrNameLst>
                                          <p:attrName>ppt_x</p:attrName>
                                        </p:attrNameLst>
                                      </p:cBhvr>
                                      <p:tavLst>
                                        <p:tav tm="0">
                                          <p:val>
                                            <p:strVal val="#ppt_x"/>
                                          </p:val>
                                        </p:tav>
                                        <p:tav tm="100000">
                                          <p:val>
                                            <p:strVal val="#ppt_x"/>
                                          </p:val>
                                        </p:tav>
                                      </p:tavLst>
                                    </p:anim>
                                    <p:anim calcmode="lin" valueType="num">
                                      <p:cBhvr additive="base">
                                        <p:cTn id="4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8" grpId="0" animBg="1"/>
      <p:bldP spid="8"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dirty="0"/>
          </a:p>
        </p:txBody>
      </p:sp>
      <p:sp>
        <p:nvSpPr>
          <p:cNvPr id="3" name="TextBox 2"/>
          <p:cNvSpPr txBox="1"/>
          <p:nvPr/>
        </p:nvSpPr>
        <p:spPr>
          <a:xfrm>
            <a:off x="1061884" y="4283681"/>
            <a:ext cx="10795820" cy="1446550"/>
          </a:xfrm>
          <a:prstGeom prst="rect">
            <a:avLst/>
          </a:prstGeom>
          <a:noFill/>
          <a:ln>
            <a:solidFill>
              <a:srgbClr val="0070C0"/>
            </a:solidFill>
          </a:ln>
          <a:effectLst>
            <a:glow rad="63500">
              <a:schemeClr val="accent1">
                <a:satMod val="175000"/>
                <a:alpha val="40000"/>
              </a:schemeClr>
            </a:glow>
          </a:effectLst>
        </p:spPr>
        <p:txBody>
          <a:bodyPr wrap="square" rtlCol="0">
            <a:spAutoFit/>
          </a:bodyPr>
          <a:lstStyle/>
          <a:p>
            <a:pPr algn="ctr"/>
            <a:r>
              <a:rPr lang="bn-BD" sz="4400" b="1" dirty="0">
                <a:effectLst>
                  <a:outerShdw blurRad="50800" dist="38100" dir="5400000" algn="t" rotWithShape="0">
                    <a:prstClr val="black">
                      <a:alpha val="40000"/>
                    </a:prstClr>
                  </a:outerShdw>
                </a:effectLst>
                <a:latin typeface="NikoshBAN" pitchFamily="2" charset="0"/>
                <a:cs typeface="NikoshBAN" pitchFamily="2" charset="0"/>
              </a:rPr>
              <a:t>পরিবারের সদস্য নিয়ে যেসব শিল্প প্রতিষ্ঠান গড়ে ওঠে সেসব প্রতিষ্ঠানকে কুটির শিল্প বলে।</a:t>
            </a:r>
            <a:endParaRPr lang="en-US" sz="4400" b="1" dirty="0">
              <a:effectLst>
                <a:outerShdw blurRad="50800" dist="38100" dir="5400000" algn="t" rotWithShape="0">
                  <a:prstClr val="black">
                    <a:alpha val="40000"/>
                  </a:prstClr>
                </a:outerShdw>
              </a:effectLst>
            </a:endParaRPr>
          </a:p>
        </p:txBody>
      </p:sp>
      <p:sp>
        <p:nvSpPr>
          <p:cNvPr id="4" name="TextBox 3"/>
          <p:cNvSpPr txBox="1"/>
          <p:nvPr/>
        </p:nvSpPr>
        <p:spPr>
          <a:xfrm>
            <a:off x="1281112" y="777737"/>
            <a:ext cx="3518115" cy="830997"/>
          </a:xfrm>
          <a:prstGeom prst="rect">
            <a:avLst/>
          </a:prstGeom>
          <a:noFill/>
          <a:ln>
            <a:solidFill>
              <a:srgbClr val="FF0000"/>
            </a:solidFill>
          </a:ln>
          <a:effectLst>
            <a:glow rad="63500">
              <a:schemeClr val="accent2">
                <a:satMod val="175000"/>
                <a:alpha val="40000"/>
              </a:schemeClr>
            </a:glow>
            <a:outerShdw blurRad="50800" dist="38100" dir="10800000" algn="r"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wrap="square" rtlCol="0">
            <a:spAutoFit/>
          </a:bodyPr>
          <a:lstStyle/>
          <a:p>
            <a:pPr algn="ctr"/>
            <a:r>
              <a:rPr lang="en-US" sz="4800" dirty="0" err="1">
                <a:latin typeface="NikoshBAN" pitchFamily="2" charset="0"/>
                <a:cs typeface="NikoshBAN" pitchFamily="2" charset="0"/>
              </a:rPr>
              <a:t>একক</a:t>
            </a:r>
            <a:r>
              <a:rPr lang="en-US" sz="4800" dirty="0">
                <a:latin typeface="NikoshBAN" pitchFamily="2" charset="0"/>
                <a:cs typeface="NikoshBAN" pitchFamily="2" charset="0"/>
              </a:rPr>
              <a:t> </a:t>
            </a:r>
            <a:r>
              <a:rPr lang="en-US" sz="4800" dirty="0" err="1">
                <a:latin typeface="NikoshBAN" pitchFamily="2" charset="0"/>
                <a:cs typeface="NikoshBAN" pitchFamily="2" charset="0"/>
              </a:rPr>
              <a:t>কাজ</a:t>
            </a:r>
            <a:endParaRPr lang="en-US" sz="4800" dirty="0">
              <a:latin typeface="NikoshBAN" pitchFamily="2" charset="0"/>
              <a:cs typeface="NikoshBAN" pitchFamily="2" charset="0"/>
            </a:endParaRPr>
          </a:p>
        </p:txBody>
      </p:sp>
      <p:sp>
        <p:nvSpPr>
          <p:cNvPr id="7" name="TextBox 6"/>
          <p:cNvSpPr txBox="1"/>
          <p:nvPr/>
        </p:nvSpPr>
        <p:spPr>
          <a:xfrm>
            <a:off x="3494042" y="2659559"/>
            <a:ext cx="5203915" cy="769441"/>
          </a:xfrm>
          <a:prstGeom prst="rect">
            <a:avLst/>
          </a:prstGeom>
          <a:noFill/>
          <a:ln w="38100">
            <a:noFill/>
          </a:ln>
        </p:spPr>
        <p:txBody>
          <a:bodyPr wrap="square" rtlCol="0">
            <a:spAutoFit/>
          </a:bodyPr>
          <a:lstStyle/>
          <a:p>
            <a:r>
              <a:rPr lang="en-US" sz="4400" b="1" dirty="0" err="1">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কুটির</a:t>
            </a:r>
            <a:r>
              <a:rPr lang="en-US" sz="4400" b="1" dirty="0">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 </a:t>
            </a:r>
            <a:r>
              <a:rPr lang="en-US" sz="4400" b="1" dirty="0" err="1">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শিল্প</a:t>
            </a:r>
            <a:r>
              <a:rPr lang="en-US" sz="4400" b="1" dirty="0">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 </a:t>
            </a:r>
            <a:r>
              <a:rPr lang="en-US" sz="4400" b="1" dirty="0" err="1">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কাকে</a:t>
            </a:r>
            <a:r>
              <a:rPr lang="en-US" sz="4400" b="1" dirty="0">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 </a:t>
            </a:r>
            <a:r>
              <a:rPr lang="en-US" sz="4400" b="1" dirty="0" err="1">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বলে</a:t>
            </a:r>
            <a:r>
              <a:rPr lang="en-US" sz="4400" b="1" dirty="0">
                <a:effectLst>
                  <a:outerShdw blurRad="50800" dist="38100" dir="5400000" algn="t" rotWithShape="0">
                    <a:prstClr val="black">
                      <a:alpha val="40000"/>
                    </a:prstClr>
                  </a:outerShdw>
                </a:effectLst>
                <a:latin typeface="NikoshBAN" panose="02000000000000000000" pitchFamily="2" charset="0"/>
                <a:cs typeface="NikoshBAN" panose="02000000000000000000" pitchFamily="2" charset="0"/>
              </a:rPr>
              <a:t>?</a:t>
            </a:r>
          </a:p>
        </p:txBody>
      </p:sp>
      <p:sp>
        <p:nvSpPr>
          <p:cNvPr id="2" name="Rectangle 1">
            <a:extLst>
              <a:ext uri="{FF2B5EF4-FFF2-40B4-BE49-F238E27FC236}">
                <a16:creationId xmlns="" xmlns:a16="http://schemas.microsoft.com/office/drawing/2014/main" id="{1D37278F-94EE-4726-AF45-ABC32DE0A923}"/>
              </a:ext>
            </a:extLst>
          </p:cNvPr>
          <p:cNvSpPr/>
          <p:nvPr/>
        </p:nvSpPr>
        <p:spPr>
          <a:xfrm flipV="1">
            <a:off x="181896" y="1658643"/>
            <a:ext cx="10235382" cy="95683"/>
          </a:xfrm>
          <a:prstGeom prst="rect">
            <a:avLst/>
          </a:prstGeom>
          <a:solidFill>
            <a:schemeClr val="tx1">
              <a:lumMod val="95000"/>
              <a:lumOff val="5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Right 5">
            <a:extLst>
              <a:ext uri="{FF2B5EF4-FFF2-40B4-BE49-F238E27FC236}">
                <a16:creationId xmlns="" xmlns:a16="http://schemas.microsoft.com/office/drawing/2014/main" id="{8D8DD753-D241-478F-80E6-331BD47077F3}"/>
              </a:ext>
            </a:extLst>
          </p:cNvPr>
          <p:cNvSpPr/>
          <p:nvPr/>
        </p:nvSpPr>
        <p:spPr>
          <a:xfrm>
            <a:off x="2403324" y="2727732"/>
            <a:ext cx="973394" cy="633094"/>
          </a:xfrm>
          <a:prstGeom prst="rightArrow">
            <a:avLst>
              <a:gd name="adj1" fmla="val 54659"/>
              <a:gd name="adj2" fmla="val 70966"/>
            </a:avLst>
          </a:prstGeom>
          <a:solidFill>
            <a:schemeClr val="bg1">
              <a:lumMod val="50000"/>
            </a:schemeClr>
          </a:solidFill>
          <a:ln>
            <a:noFill/>
          </a:ln>
          <a:effectLst/>
          <a:scene3d>
            <a:camera prst="orthographicFront">
              <a:rot lat="0" lon="0" rev="0"/>
            </a:camera>
            <a:lightRig rig="chilly" dir="t">
              <a:rot lat="0" lon="0" rev="18480000"/>
            </a:lightRig>
          </a:scene3d>
          <a:sp3d prstMaterial="clear">
            <a:bevelT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55400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chemeClr val="accent5"/>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53432" y="3672479"/>
            <a:ext cx="4809561" cy="2388007"/>
          </a:xfrm>
          <a:prstGeom prst="rect">
            <a:avLst/>
          </a:prstGeom>
          <a:ln w="38100">
            <a:solidFill>
              <a:schemeClr val="accent5">
                <a:lumMod val="50000"/>
              </a:schemeClr>
            </a:solid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47680" y="3684560"/>
            <a:ext cx="4784551" cy="2393091"/>
          </a:xfrm>
          <a:prstGeom prst="rect">
            <a:avLst/>
          </a:prstGeom>
          <a:ln w="38100">
            <a:solidFill>
              <a:schemeClr val="accent5">
                <a:lumMod val="50000"/>
              </a:schemeClr>
            </a:solidFill>
          </a:ln>
          <a:effectLst>
            <a:outerShdw blurRad="292100" dist="139700" dir="2700000" algn="tl" rotWithShape="0">
              <a:srgbClr val="333333">
                <a:alpha val="65000"/>
              </a:srgbClr>
            </a:outerShdw>
          </a:effec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45409" y="273112"/>
            <a:ext cx="4784551" cy="2500313"/>
          </a:xfrm>
          <a:prstGeom prst="rect">
            <a:avLst/>
          </a:prstGeom>
          <a:ln w="38100">
            <a:solidFill>
              <a:schemeClr val="accent5">
                <a:lumMod val="50000"/>
              </a:schemeClr>
            </a:solidFill>
          </a:ln>
          <a:effectLst>
            <a:outerShdw blurRad="292100" dist="139700" dir="2700000" algn="tl" rotWithShape="0">
              <a:srgbClr val="333333">
                <a:alpha val="65000"/>
              </a:srgbClr>
            </a:outerShdw>
          </a:effectLst>
        </p:spPr>
      </p:pic>
      <p:sp>
        <p:nvSpPr>
          <p:cNvPr id="9" name="Rectangle 8"/>
          <p:cNvSpPr/>
          <p:nvPr/>
        </p:nvSpPr>
        <p:spPr>
          <a:xfrm>
            <a:off x="2501755" y="2947622"/>
            <a:ext cx="1676400" cy="646331"/>
          </a:xfrm>
          <a:prstGeom prst="rect">
            <a:avLst/>
          </a:prstGeom>
          <a:ln w="28575">
            <a:solidFill>
              <a:srgbClr val="002060"/>
            </a:solidFill>
          </a:ln>
        </p:spPr>
        <p:txBody>
          <a:bodyPr wrap="square">
            <a:spAutoFit/>
          </a:bodyPr>
          <a:lstStyle/>
          <a:p>
            <a:pPr algn="ctr"/>
            <a:r>
              <a:rPr lang="bn-BD" sz="3600" b="1" dirty="0">
                <a:solidFill>
                  <a:sysClr val="windowText" lastClr="000000"/>
                </a:solidFill>
                <a:latin typeface="NikoshBAN" pitchFamily="2" charset="0"/>
                <a:cs typeface="NikoshBAN" pitchFamily="2" charset="0"/>
              </a:rPr>
              <a:t>বেত </a:t>
            </a:r>
            <a:r>
              <a:rPr lang="en-US" sz="3600" b="1" dirty="0" err="1">
                <a:solidFill>
                  <a:sysClr val="windowText" lastClr="000000"/>
                </a:solidFill>
                <a:latin typeface="NikoshBAN" pitchFamily="2" charset="0"/>
                <a:cs typeface="NikoshBAN" pitchFamily="2" charset="0"/>
              </a:rPr>
              <a:t>শিল্প</a:t>
            </a:r>
            <a:endParaRPr lang="en-US" sz="3600" b="1" dirty="0">
              <a:solidFill>
                <a:sysClr val="windowText" lastClr="000000"/>
              </a:solidFill>
            </a:endParaRPr>
          </a:p>
        </p:txBody>
      </p:sp>
      <p:sp>
        <p:nvSpPr>
          <p:cNvPr id="10" name="Rectangle 9"/>
          <p:cNvSpPr/>
          <p:nvPr/>
        </p:nvSpPr>
        <p:spPr>
          <a:xfrm>
            <a:off x="7899484" y="2909156"/>
            <a:ext cx="1676400" cy="646331"/>
          </a:xfrm>
          <a:prstGeom prst="rect">
            <a:avLst/>
          </a:prstGeom>
          <a:ln w="28575">
            <a:solidFill>
              <a:srgbClr val="002060"/>
            </a:solidFill>
          </a:ln>
        </p:spPr>
        <p:txBody>
          <a:bodyPr wrap="square">
            <a:spAutoFit/>
          </a:bodyPr>
          <a:lstStyle/>
          <a:p>
            <a:pPr algn="ctr"/>
            <a:r>
              <a:rPr lang="bn-BD" sz="3600" b="1" dirty="0">
                <a:solidFill>
                  <a:sysClr val="windowText" lastClr="000000"/>
                </a:solidFill>
                <a:latin typeface="NikoshBAN" pitchFamily="2" charset="0"/>
                <a:cs typeface="NikoshBAN" pitchFamily="2" charset="0"/>
              </a:rPr>
              <a:t>পাট </a:t>
            </a:r>
            <a:r>
              <a:rPr lang="en-US" sz="3600" b="1" dirty="0" err="1">
                <a:solidFill>
                  <a:sysClr val="windowText" lastClr="000000"/>
                </a:solidFill>
                <a:latin typeface="NikoshBAN" pitchFamily="2" charset="0"/>
                <a:cs typeface="NikoshBAN" pitchFamily="2" charset="0"/>
              </a:rPr>
              <a:t>শিল্প</a:t>
            </a:r>
            <a:endParaRPr lang="en-US" sz="3600" b="1" dirty="0">
              <a:solidFill>
                <a:sysClr val="windowText" lastClr="000000"/>
              </a:solidFill>
            </a:endParaRPr>
          </a:p>
        </p:txBody>
      </p:sp>
      <p:sp>
        <p:nvSpPr>
          <p:cNvPr id="11" name="Rectangle 10"/>
          <p:cNvSpPr/>
          <p:nvPr/>
        </p:nvSpPr>
        <p:spPr>
          <a:xfrm>
            <a:off x="2603610" y="6145013"/>
            <a:ext cx="1676400" cy="646331"/>
          </a:xfrm>
          <a:prstGeom prst="rect">
            <a:avLst/>
          </a:prstGeom>
          <a:ln w="28575">
            <a:solidFill>
              <a:srgbClr val="002060"/>
            </a:solidFill>
          </a:ln>
        </p:spPr>
        <p:txBody>
          <a:bodyPr wrap="square">
            <a:spAutoFit/>
          </a:bodyPr>
          <a:lstStyle/>
          <a:p>
            <a:pPr algn="ctr"/>
            <a:r>
              <a:rPr lang="bn-BD" sz="3600" b="1" dirty="0">
                <a:solidFill>
                  <a:sysClr val="windowText" lastClr="000000"/>
                </a:solidFill>
                <a:latin typeface="NikoshBAN" pitchFamily="2" charset="0"/>
                <a:cs typeface="NikoshBAN" pitchFamily="2" charset="0"/>
              </a:rPr>
              <a:t>মৃৎ </a:t>
            </a:r>
            <a:r>
              <a:rPr lang="en-US" sz="3600" b="1" dirty="0" err="1">
                <a:solidFill>
                  <a:sysClr val="windowText" lastClr="000000"/>
                </a:solidFill>
                <a:latin typeface="NikoshBAN" pitchFamily="2" charset="0"/>
                <a:cs typeface="NikoshBAN" pitchFamily="2" charset="0"/>
              </a:rPr>
              <a:t>শিল্প</a:t>
            </a:r>
            <a:endParaRPr lang="en-US" sz="3600" b="1" dirty="0">
              <a:solidFill>
                <a:sysClr val="windowText" lastClr="000000"/>
              </a:solidFill>
            </a:endParaRPr>
          </a:p>
        </p:txBody>
      </p:sp>
      <p:sp>
        <p:nvSpPr>
          <p:cNvPr id="12" name="Rectangle 11"/>
          <p:cNvSpPr/>
          <p:nvPr/>
        </p:nvSpPr>
        <p:spPr>
          <a:xfrm>
            <a:off x="7911991" y="6134386"/>
            <a:ext cx="1676400" cy="646331"/>
          </a:xfrm>
          <a:prstGeom prst="rect">
            <a:avLst/>
          </a:prstGeom>
          <a:ln w="28575">
            <a:solidFill>
              <a:srgbClr val="002060"/>
            </a:solidFill>
          </a:ln>
        </p:spPr>
        <p:txBody>
          <a:bodyPr wrap="square">
            <a:spAutoFit/>
          </a:bodyPr>
          <a:lstStyle/>
          <a:p>
            <a:pPr algn="ctr"/>
            <a:r>
              <a:rPr lang="bn-BD" sz="3600" b="1" dirty="0">
                <a:solidFill>
                  <a:sysClr val="windowText" lastClr="000000"/>
                </a:solidFill>
                <a:latin typeface="NikoshBAN" pitchFamily="2" charset="0"/>
                <a:cs typeface="NikoshBAN" pitchFamily="2" charset="0"/>
              </a:rPr>
              <a:t>বস্ত্র </a:t>
            </a:r>
            <a:r>
              <a:rPr lang="en-US" sz="3600" b="1" dirty="0" err="1">
                <a:solidFill>
                  <a:sysClr val="windowText" lastClr="000000"/>
                </a:solidFill>
                <a:latin typeface="NikoshBAN" pitchFamily="2" charset="0"/>
                <a:cs typeface="NikoshBAN" pitchFamily="2" charset="0"/>
              </a:rPr>
              <a:t>শিল্প</a:t>
            </a:r>
            <a:endParaRPr lang="en-US" sz="3600" b="1" dirty="0">
              <a:solidFill>
                <a:sysClr val="windowText" lastClr="000000"/>
              </a:solidFill>
            </a:endParaRPr>
          </a:p>
        </p:txBody>
      </p:sp>
      <p:pic>
        <p:nvPicPr>
          <p:cNvPr id="15" name="podder.wmv">
            <a:hlinkClick r:id="" action="ppaction://media"/>
          </p:cNvPr>
          <p:cNvPicPr>
            <a:picLocks noRot="1" noChangeAspect="1"/>
          </p:cNvPicPr>
          <p:nvPr>
            <a:videoFile r:link="rId1"/>
          </p:nvPr>
        </p:nvPicPr>
        <p:blipFill>
          <a:blip r:embed="rId6"/>
          <a:stretch>
            <a:fillRect/>
          </a:stretch>
        </p:blipFill>
        <p:spPr>
          <a:xfrm>
            <a:off x="947680" y="273112"/>
            <a:ext cx="4784551" cy="254707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187999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500" fill="hold"/>
                                        <p:tgtEl>
                                          <p:spTgt spid="6"/>
                                        </p:tgtEl>
                                        <p:attrNameLst>
                                          <p:attrName>ppt_w</p:attrName>
                                        </p:attrNameLst>
                                      </p:cBhvr>
                                      <p:tavLst>
                                        <p:tav tm="0">
                                          <p:val>
                                            <p:fltVal val="0"/>
                                          </p:val>
                                        </p:tav>
                                        <p:tav tm="100000">
                                          <p:val>
                                            <p:strVal val="#ppt_w"/>
                                          </p:val>
                                        </p:tav>
                                      </p:tavLst>
                                    </p:anim>
                                    <p:anim calcmode="lin" valueType="num">
                                      <p:cBhvr>
                                        <p:cTn id="29" dur="500" fill="hold"/>
                                        <p:tgtEl>
                                          <p:spTgt spid="6"/>
                                        </p:tgtEl>
                                        <p:attrNameLst>
                                          <p:attrName>ppt_h</p:attrName>
                                        </p:attrNameLst>
                                      </p:cBhvr>
                                      <p:tavLst>
                                        <p:tav tm="0">
                                          <p:val>
                                            <p:fltVal val="0"/>
                                          </p:val>
                                        </p:tav>
                                        <p:tav tm="100000">
                                          <p:val>
                                            <p:strVal val="#ppt_h"/>
                                          </p:val>
                                        </p:tav>
                                      </p:tavLst>
                                    </p:anim>
                                    <p:animEffect transition="in" filter="fade">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p:cTn id="35" dur="500" fill="hold"/>
                                        <p:tgtEl>
                                          <p:spTgt spid="11"/>
                                        </p:tgtEl>
                                        <p:attrNameLst>
                                          <p:attrName>ppt_w</p:attrName>
                                        </p:attrNameLst>
                                      </p:cBhvr>
                                      <p:tavLst>
                                        <p:tav tm="0">
                                          <p:val>
                                            <p:fltVal val="0"/>
                                          </p:val>
                                        </p:tav>
                                        <p:tav tm="100000">
                                          <p:val>
                                            <p:strVal val="#ppt_w"/>
                                          </p:val>
                                        </p:tav>
                                      </p:tavLst>
                                    </p:anim>
                                    <p:anim calcmode="lin" valueType="num">
                                      <p:cBhvr>
                                        <p:cTn id="36" dur="500" fill="hold"/>
                                        <p:tgtEl>
                                          <p:spTgt spid="11"/>
                                        </p:tgtEl>
                                        <p:attrNameLst>
                                          <p:attrName>ppt_h</p:attrName>
                                        </p:attrNameLst>
                                      </p:cBhvr>
                                      <p:tavLst>
                                        <p:tav tm="0">
                                          <p:val>
                                            <p:fltVal val="0"/>
                                          </p:val>
                                        </p:tav>
                                        <p:tav tm="100000">
                                          <p:val>
                                            <p:strVal val="#ppt_h"/>
                                          </p:val>
                                        </p:tav>
                                      </p:tavLst>
                                    </p:anim>
                                    <p:animEffect transition="in" filter="fade">
                                      <p:cBhvr>
                                        <p:cTn id="37" dur="5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3"/>
                                        </p:tgtEl>
                                        <p:attrNameLst>
                                          <p:attrName>style.visibility</p:attrName>
                                        </p:attrNameLst>
                                      </p:cBhvr>
                                      <p:to>
                                        <p:strVal val="visible"/>
                                      </p:to>
                                    </p:set>
                                    <p:anim calcmode="lin" valueType="num">
                                      <p:cBhvr>
                                        <p:cTn id="42" dur="500" fill="hold"/>
                                        <p:tgtEl>
                                          <p:spTgt spid="3"/>
                                        </p:tgtEl>
                                        <p:attrNameLst>
                                          <p:attrName>ppt_w</p:attrName>
                                        </p:attrNameLst>
                                      </p:cBhvr>
                                      <p:tavLst>
                                        <p:tav tm="0">
                                          <p:val>
                                            <p:fltVal val="0"/>
                                          </p:val>
                                        </p:tav>
                                        <p:tav tm="100000">
                                          <p:val>
                                            <p:strVal val="#ppt_w"/>
                                          </p:val>
                                        </p:tav>
                                      </p:tavLst>
                                    </p:anim>
                                    <p:anim calcmode="lin" valueType="num">
                                      <p:cBhvr>
                                        <p:cTn id="43" dur="500" fill="hold"/>
                                        <p:tgtEl>
                                          <p:spTgt spid="3"/>
                                        </p:tgtEl>
                                        <p:attrNameLst>
                                          <p:attrName>ppt_h</p:attrName>
                                        </p:attrNameLst>
                                      </p:cBhvr>
                                      <p:tavLst>
                                        <p:tav tm="0">
                                          <p:val>
                                            <p:fltVal val="0"/>
                                          </p:val>
                                        </p:tav>
                                        <p:tav tm="100000">
                                          <p:val>
                                            <p:strVal val="#ppt_h"/>
                                          </p:val>
                                        </p:tav>
                                      </p:tavLst>
                                    </p:anim>
                                    <p:animEffect transition="in" filter="fade">
                                      <p:cBhvr>
                                        <p:cTn id="44" dur="500"/>
                                        <p:tgtEl>
                                          <p:spTgt spid="3"/>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 calcmode="lin" valueType="num">
                                      <p:cBhvr>
                                        <p:cTn id="49" dur="500" fill="hold"/>
                                        <p:tgtEl>
                                          <p:spTgt spid="12"/>
                                        </p:tgtEl>
                                        <p:attrNameLst>
                                          <p:attrName>ppt_w</p:attrName>
                                        </p:attrNameLst>
                                      </p:cBhvr>
                                      <p:tavLst>
                                        <p:tav tm="0">
                                          <p:val>
                                            <p:fltVal val="0"/>
                                          </p:val>
                                        </p:tav>
                                        <p:tav tm="100000">
                                          <p:val>
                                            <p:strVal val="#ppt_w"/>
                                          </p:val>
                                        </p:tav>
                                      </p:tavLst>
                                    </p:anim>
                                    <p:anim calcmode="lin" valueType="num">
                                      <p:cBhvr>
                                        <p:cTn id="50" dur="500" fill="hold"/>
                                        <p:tgtEl>
                                          <p:spTgt spid="12"/>
                                        </p:tgtEl>
                                        <p:attrNameLst>
                                          <p:attrName>ppt_h</p:attrName>
                                        </p:attrNameLst>
                                      </p:cBhvr>
                                      <p:tavLst>
                                        <p:tav tm="0">
                                          <p:val>
                                            <p:fltVal val="0"/>
                                          </p:val>
                                        </p:tav>
                                        <p:tav tm="100000">
                                          <p:val>
                                            <p:strVal val="#ppt_h"/>
                                          </p:val>
                                        </p:tav>
                                      </p:tavLst>
                                    </p:anim>
                                    <p:animEffect transition="in" filter="fade">
                                      <p:cBhvr>
                                        <p:cTn id="51"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video>
              <p:cMediaNode>
                <p:cTn id="52" fill="hold" display="0">
                  <p:stCondLst>
                    <p:cond delay="indefinite"/>
                  </p:stCondLst>
                  <p:endCondLst>
                    <p:cond evt="onNext" delay="0">
                      <p:tgtEl>
                        <p:sldTgt/>
                      </p:tgtEl>
                    </p:cond>
                    <p:cond evt="onPrev" delay="0">
                      <p:tgtEl>
                        <p:sldTgt/>
                      </p:tgtEl>
                    </p:cond>
                  </p:endCondLst>
                </p:cTn>
                <p:tgtEl>
                  <p:spTgt spid="15"/>
                </p:tgtEl>
              </p:cMediaNode>
            </p:video>
          </p:childTnLst>
        </p:cTn>
      </p:par>
    </p:tnLst>
    <p:bldLst>
      <p:bldP spid="9"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gradFill>
            <a:gsLst>
              <a:gs pos="60000">
                <a:schemeClr val="accent1">
                  <a:lumMod val="110000"/>
                  <a:satMod val="105000"/>
                  <a:tint val="67000"/>
                  <a:alpha val="39000"/>
                </a:schemeClr>
              </a:gs>
              <a:gs pos="100000">
                <a:schemeClr val="accent1">
                  <a:lumMod val="105000"/>
                  <a:satMod val="103000"/>
                  <a:tint val="73000"/>
                </a:schemeClr>
              </a:gs>
              <a:gs pos="100000">
                <a:schemeClr val="accent1">
                  <a:lumMod val="105000"/>
                  <a:satMod val="109000"/>
                  <a:tint val="81000"/>
                </a:schemeClr>
              </a:gs>
            </a:gsLst>
          </a:gradFill>
          <a:ln w="76200">
            <a:solidFill>
              <a:srgbClr val="0070C0"/>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9811" y="1603138"/>
            <a:ext cx="4986559" cy="3040517"/>
          </a:xfrm>
          <a:prstGeom prst="rect">
            <a:avLst/>
          </a:prstGeom>
          <a:ln w="38100">
            <a:solidFill>
              <a:srgbClr val="002060"/>
            </a:solidFill>
          </a:ln>
          <a:effectLst>
            <a:outerShdw blurRad="292100" dist="139700" dir="2700000" algn="tl" rotWithShape="0">
              <a:srgbClr val="333333">
                <a:alpha val="65000"/>
              </a:srgbClr>
            </a:outerShdw>
          </a:effectLst>
        </p:spPr>
      </p:pic>
      <p:pic>
        <p:nvPicPr>
          <p:cNvPr id="4" name="Content Placeholder 5" descr="pic d.jpg"/>
          <p:cNvPicPr>
            <a:picLocks noChangeAspect="1"/>
          </p:cNvPicPr>
          <p:nvPr/>
        </p:nvPicPr>
        <p:blipFill>
          <a:blip r:embed="rId3"/>
          <a:stretch>
            <a:fillRect/>
          </a:stretch>
        </p:blipFill>
        <p:spPr>
          <a:xfrm>
            <a:off x="6255632" y="1603137"/>
            <a:ext cx="5048865" cy="3040517"/>
          </a:xfrm>
          <a:prstGeom prst="rect">
            <a:avLst/>
          </a:prstGeom>
          <a:ln w="38100">
            <a:solidFill>
              <a:srgbClr val="002060"/>
            </a:solidFill>
          </a:ln>
          <a:effectLst>
            <a:outerShdw blurRad="292100" dist="139700" dir="2700000" algn="tl" rotWithShape="0">
              <a:srgbClr val="333333">
                <a:alpha val="65000"/>
              </a:srgbClr>
            </a:outerShdw>
          </a:effectLst>
        </p:spPr>
      </p:pic>
      <p:sp>
        <p:nvSpPr>
          <p:cNvPr id="6" name="Rectangle 5"/>
          <p:cNvSpPr/>
          <p:nvPr/>
        </p:nvSpPr>
        <p:spPr>
          <a:xfrm>
            <a:off x="2614065" y="4918637"/>
            <a:ext cx="1676400" cy="646331"/>
          </a:xfrm>
          <a:prstGeom prst="rect">
            <a:avLst/>
          </a:prstGeom>
          <a:ln w="38100">
            <a:solidFill>
              <a:srgbClr val="002060"/>
            </a:solidFill>
          </a:ln>
        </p:spPr>
        <p:txBody>
          <a:bodyPr wrap="square">
            <a:spAutoFit/>
          </a:bodyPr>
          <a:lstStyle/>
          <a:p>
            <a:pPr algn="ctr"/>
            <a:r>
              <a:rPr lang="bn-BD" sz="3600" b="1" dirty="0">
                <a:solidFill>
                  <a:sysClr val="windowText" lastClr="000000"/>
                </a:solidFill>
                <a:latin typeface="NikoshBAN" pitchFamily="2" charset="0"/>
                <a:cs typeface="NikoshBAN" pitchFamily="2" charset="0"/>
              </a:rPr>
              <a:t>বাঁশ </a:t>
            </a:r>
            <a:r>
              <a:rPr lang="en-US" sz="3600" b="1" dirty="0" err="1">
                <a:solidFill>
                  <a:sysClr val="windowText" lastClr="000000"/>
                </a:solidFill>
                <a:latin typeface="NikoshBAN" pitchFamily="2" charset="0"/>
                <a:cs typeface="NikoshBAN" pitchFamily="2" charset="0"/>
              </a:rPr>
              <a:t>শিল্প</a:t>
            </a:r>
            <a:endParaRPr lang="en-US" sz="3600" b="1" dirty="0">
              <a:solidFill>
                <a:sysClr val="windowText" lastClr="000000"/>
              </a:solidFill>
            </a:endParaRPr>
          </a:p>
        </p:txBody>
      </p:sp>
      <p:sp>
        <p:nvSpPr>
          <p:cNvPr id="7" name="Rectangle 6"/>
          <p:cNvSpPr/>
          <p:nvPr/>
        </p:nvSpPr>
        <p:spPr>
          <a:xfrm>
            <a:off x="7901537" y="4916550"/>
            <a:ext cx="1676400" cy="646331"/>
          </a:xfrm>
          <a:prstGeom prst="rect">
            <a:avLst/>
          </a:prstGeom>
          <a:ln w="38100">
            <a:solidFill>
              <a:srgbClr val="002060"/>
            </a:solidFill>
          </a:ln>
        </p:spPr>
        <p:txBody>
          <a:bodyPr wrap="square">
            <a:spAutoFit/>
          </a:bodyPr>
          <a:lstStyle/>
          <a:p>
            <a:pPr algn="ctr"/>
            <a:r>
              <a:rPr lang="bn-BD" sz="3600" b="1" dirty="0">
                <a:solidFill>
                  <a:sysClr val="windowText" lastClr="000000"/>
                </a:solidFill>
                <a:latin typeface="NikoshBAN" pitchFamily="2" charset="0"/>
                <a:cs typeface="NikoshBAN" pitchFamily="2" charset="0"/>
              </a:rPr>
              <a:t>হস্ত </a:t>
            </a:r>
            <a:r>
              <a:rPr lang="en-US" sz="3600" b="1" dirty="0" err="1">
                <a:solidFill>
                  <a:sysClr val="windowText" lastClr="000000"/>
                </a:solidFill>
                <a:latin typeface="NikoshBAN" pitchFamily="2" charset="0"/>
                <a:cs typeface="NikoshBAN" pitchFamily="2" charset="0"/>
              </a:rPr>
              <a:t>শিল্প</a:t>
            </a:r>
            <a:endParaRPr lang="en-US" sz="3600" b="1" dirty="0">
              <a:solidFill>
                <a:sysClr val="windowText" lastClr="000000"/>
              </a:solidFill>
            </a:endParaRPr>
          </a:p>
        </p:txBody>
      </p:sp>
    </p:spTree>
    <p:extLst>
      <p:ext uri="{BB962C8B-B14F-4D97-AF65-F5344CB8AC3E}">
        <p14:creationId xmlns:p14="http://schemas.microsoft.com/office/powerpoint/2010/main" val="15728530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388</Words>
  <Application>Microsoft Office PowerPoint</Application>
  <PresentationFormat>Widescreen</PresentationFormat>
  <Paragraphs>69</Paragraphs>
  <Slides>18</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NikoshBAN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Sabuj</dc:creator>
  <cp:lastModifiedBy>Sabuj</cp:lastModifiedBy>
  <cp:revision>49</cp:revision>
  <dcterms:created xsi:type="dcterms:W3CDTF">2020-02-19T17:51:19Z</dcterms:created>
  <dcterms:modified xsi:type="dcterms:W3CDTF">2020-03-21T04:56:14Z</dcterms:modified>
</cp:coreProperties>
</file>