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76" r:id="rId13"/>
    <p:sldId id="278" r:id="rId14"/>
    <p:sldId id="266" r:id="rId15"/>
    <p:sldId id="267" r:id="rId16"/>
    <p:sldId id="268" r:id="rId17"/>
    <p:sldId id="269" r:id="rId18"/>
    <p:sldId id="270" r:id="rId19"/>
    <p:sldId id="271" r:id="rId20"/>
    <p:sldId id="279" r:id="rId21"/>
    <p:sldId id="272" r:id="rId22"/>
    <p:sldId id="281" r:id="rId23"/>
    <p:sldId id="273" r:id="rId24"/>
    <p:sldId id="274" r:id="rId25"/>
    <p:sldId id="280" r:id="rId26"/>
    <p:sldId id="27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B284FF-3D7C-4006-972D-B575992C79E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06824A-7B6A-4754-BFCD-31748205B178}">
      <dgm:prSet phldrT="[Text]" phldr="1"/>
      <dgm:spPr/>
      <dgm:t>
        <a:bodyPr/>
        <a:lstStyle/>
        <a:p>
          <a:endParaRPr lang="en-US" dirty="0">
            <a:latin typeface="Nokish ban"/>
          </a:endParaRPr>
        </a:p>
      </dgm:t>
    </dgm:pt>
    <dgm:pt modelId="{E4EEB558-4383-4454-8B27-7F090B277F29}" type="parTrans" cxnId="{2507BA6A-0948-43F3-B4BA-8D40F1596E7D}">
      <dgm:prSet/>
      <dgm:spPr/>
      <dgm:t>
        <a:bodyPr/>
        <a:lstStyle/>
        <a:p>
          <a:endParaRPr lang="en-US"/>
        </a:p>
      </dgm:t>
    </dgm:pt>
    <dgm:pt modelId="{753CE3DA-45A4-4B9F-9041-F0AD014E799C}" type="sibTrans" cxnId="{2507BA6A-0948-43F3-B4BA-8D40F1596E7D}">
      <dgm:prSet/>
      <dgm:spPr/>
      <dgm:t>
        <a:bodyPr/>
        <a:lstStyle/>
        <a:p>
          <a:endParaRPr lang="en-US"/>
        </a:p>
      </dgm:t>
    </dgm:pt>
    <dgm:pt modelId="{39D6B4A4-D94E-40D5-A2BC-ECDBCCB13069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000" b="1" dirty="0" smtClean="0">
              <a:latin typeface="Nokish ban"/>
              <a:cs typeface="SutonnyOMJ" pitchFamily="2" charset="0"/>
            </a:rPr>
            <a:t>জন্ম পরিচয়</a:t>
          </a:r>
        </a:p>
        <a:p>
          <a:r>
            <a:rPr lang="en-US" sz="1600" dirty="0" smtClean="0">
              <a:latin typeface="Nokish ban"/>
              <a:cs typeface="SutonnyOMJ" pitchFamily="2" charset="0"/>
            </a:rPr>
            <a:t>১৮৫৭  সালে  ঢাকা জেলার  নবাবগঞ্জ  থানার  আগলা  পূর্বপাড়া গ্রামে</a:t>
          </a:r>
        </a:p>
        <a:p>
          <a:endParaRPr lang="en-US" sz="1600" dirty="0">
            <a:latin typeface="Nokish ban"/>
            <a:cs typeface="SutonnyOMJ" pitchFamily="2" charset="0"/>
          </a:endParaRPr>
        </a:p>
      </dgm:t>
    </dgm:pt>
    <dgm:pt modelId="{272E2AC8-C473-4756-9DEB-B9322A58A8F3}" type="parTrans" cxnId="{4B437647-2E97-4D0E-AFAA-DA9958861B5E}">
      <dgm:prSet/>
      <dgm:spPr/>
      <dgm:t>
        <a:bodyPr/>
        <a:lstStyle/>
        <a:p>
          <a:endParaRPr lang="en-US"/>
        </a:p>
      </dgm:t>
    </dgm:pt>
    <dgm:pt modelId="{7AD6CC71-5C66-47C6-9104-D53DF3A11D51}" type="sibTrans" cxnId="{4B437647-2E97-4D0E-AFAA-DA9958861B5E}">
      <dgm:prSet/>
      <dgm:spPr/>
      <dgm:t>
        <a:bodyPr/>
        <a:lstStyle/>
        <a:p>
          <a:endParaRPr lang="en-US">
            <a:latin typeface="Nokish ban"/>
          </a:endParaRPr>
        </a:p>
      </dgm:t>
    </dgm:pt>
    <dgm:pt modelId="{F7D3605D-0FCB-4A6E-824C-0BE4C93E9B31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000" b="1" dirty="0" smtClean="0">
              <a:latin typeface="Nokish ban"/>
              <a:cs typeface="SutonnyOMJ" pitchFamily="2" charset="0"/>
            </a:rPr>
            <a:t>আসল নাম</a:t>
          </a:r>
        </a:p>
        <a:p>
          <a:r>
            <a:rPr lang="en-US" sz="1600" dirty="0" smtClean="0">
              <a:latin typeface="Nokish ban"/>
              <a:cs typeface="SutonnyOMJ" pitchFamily="2" charset="0"/>
            </a:rPr>
            <a:t>মুহম্মদ কাজেম আল কুরায়শী</a:t>
          </a:r>
          <a:endParaRPr lang="en-US" sz="1600" dirty="0">
            <a:latin typeface="Nokish ban"/>
            <a:cs typeface="SutonnyOMJ" pitchFamily="2" charset="0"/>
          </a:endParaRPr>
        </a:p>
      </dgm:t>
    </dgm:pt>
    <dgm:pt modelId="{0EFA609D-6423-4D07-8E5C-785856761131}" type="parTrans" cxnId="{B07A9A25-0B13-4058-AF62-B56D5BECB596}">
      <dgm:prSet/>
      <dgm:spPr/>
      <dgm:t>
        <a:bodyPr/>
        <a:lstStyle/>
        <a:p>
          <a:endParaRPr lang="en-US"/>
        </a:p>
      </dgm:t>
    </dgm:pt>
    <dgm:pt modelId="{737337A8-9862-4655-9F5E-8C700577CBF5}" type="sibTrans" cxnId="{B07A9A25-0B13-4058-AF62-B56D5BECB596}">
      <dgm:prSet/>
      <dgm:spPr/>
      <dgm:t>
        <a:bodyPr/>
        <a:lstStyle/>
        <a:p>
          <a:endParaRPr lang="en-US">
            <a:latin typeface="Nokish ban"/>
          </a:endParaRPr>
        </a:p>
      </dgm:t>
    </dgm:pt>
    <dgm:pt modelId="{CC47579E-9DB3-4830-9DA8-552873AFAB07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000" b="1" dirty="0" smtClean="0">
              <a:latin typeface="Nokish ban"/>
              <a:cs typeface="SutonnyOMJ" pitchFamily="2" charset="0"/>
            </a:rPr>
            <a:t>মহাকাব্য</a:t>
          </a:r>
        </a:p>
        <a:p>
          <a:r>
            <a:rPr lang="en-US" sz="1600" dirty="0" smtClean="0">
              <a:latin typeface="Nokish ban"/>
              <a:cs typeface="SutonnyOMJ" pitchFamily="2" charset="0"/>
            </a:rPr>
            <a:t>মহাশশ্মান</a:t>
          </a:r>
        </a:p>
        <a:p>
          <a:r>
            <a:rPr lang="en-US" sz="2000" b="1" dirty="0" smtClean="0">
              <a:latin typeface="Nokish ban"/>
              <a:cs typeface="SutonnyOMJ" pitchFamily="2" charset="0"/>
            </a:rPr>
            <a:t>কাব্যগ্রন্থ</a:t>
          </a:r>
        </a:p>
        <a:p>
          <a:r>
            <a:rPr lang="en-US" sz="1600" dirty="0" smtClean="0">
              <a:latin typeface="Nokish ban"/>
              <a:cs typeface="SutonnyOMJ" pitchFamily="2" charset="0"/>
            </a:rPr>
            <a:t>শিবমন্দির , অমিয়ধারা, মহররম</a:t>
          </a:r>
        </a:p>
        <a:p>
          <a:r>
            <a:rPr lang="en-US" sz="1600" dirty="0" smtClean="0">
              <a:latin typeface="Nokish ban"/>
              <a:cs typeface="SutonnyOMJ" pitchFamily="2" charset="0"/>
            </a:rPr>
            <a:t>শরীফ ,অশ্রুমালা ইত্যাদি</a:t>
          </a:r>
        </a:p>
        <a:p>
          <a:r>
            <a:rPr lang="en-US" sz="1600" dirty="0" smtClean="0">
              <a:latin typeface="Nokish ban"/>
              <a:cs typeface="SutonnyOMJ" pitchFamily="2" charset="0"/>
            </a:rPr>
            <a:t>,</a:t>
          </a:r>
          <a:endParaRPr lang="en-US" sz="1600" dirty="0">
            <a:latin typeface="Nokish ban"/>
            <a:cs typeface="SutonnyOMJ" pitchFamily="2" charset="0"/>
          </a:endParaRPr>
        </a:p>
      </dgm:t>
    </dgm:pt>
    <dgm:pt modelId="{67C10806-51D1-472E-806B-5A0EAE3EEAE5}" type="parTrans" cxnId="{FC74E3BB-8F35-4EDA-9D33-7ADE8FDF1BD1}">
      <dgm:prSet/>
      <dgm:spPr/>
      <dgm:t>
        <a:bodyPr/>
        <a:lstStyle/>
        <a:p>
          <a:endParaRPr lang="en-US"/>
        </a:p>
      </dgm:t>
    </dgm:pt>
    <dgm:pt modelId="{BB643D0F-7DFB-4C07-A7B4-1D20D94342F5}" type="sibTrans" cxnId="{FC74E3BB-8F35-4EDA-9D33-7ADE8FDF1BD1}">
      <dgm:prSet/>
      <dgm:spPr/>
      <dgm:t>
        <a:bodyPr/>
        <a:lstStyle/>
        <a:p>
          <a:endParaRPr lang="en-US">
            <a:latin typeface="Nokish ban"/>
          </a:endParaRPr>
        </a:p>
      </dgm:t>
    </dgm:pt>
    <dgm:pt modelId="{F695A2A2-4F85-4589-88FD-9C5A4BAA18F1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000" b="1" dirty="0" smtClean="0">
              <a:latin typeface="Nokish ban"/>
              <a:cs typeface="SutonnyOMJ" pitchFamily="2" charset="0"/>
            </a:rPr>
            <a:t>মৃত্যুবরণ</a:t>
          </a:r>
        </a:p>
        <a:p>
          <a:r>
            <a:rPr lang="en-US" sz="1800" dirty="0" smtClean="0">
              <a:latin typeface="Nokish ban"/>
              <a:cs typeface="SutonnyOMJ" pitchFamily="2" charset="0"/>
            </a:rPr>
            <a:t>১৯৫১ সালে ঢাকায়</a:t>
          </a:r>
          <a:endParaRPr lang="en-US" sz="1800" dirty="0">
            <a:latin typeface="Nokish ban"/>
            <a:cs typeface="SutonnyOMJ" pitchFamily="2" charset="0"/>
          </a:endParaRPr>
        </a:p>
      </dgm:t>
    </dgm:pt>
    <dgm:pt modelId="{0C29767D-384B-4E51-B6B3-F3D76AFCD98E}" type="parTrans" cxnId="{83B27E85-C8E1-47CA-B7FE-825E28C5EC7A}">
      <dgm:prSet/>
      <dgm:spPr/>
      <dgm:t>
        <a:bodyPr/>
        <a:lstStyle/>
        <a:p>
          <a:endParaRPr lang="en-US"/>
        </a:p>
      </dgm:t>
    </dgm:pt>
    <dgm:pt modelId="{D7E897CD-0E4F-4461-9D6F-B1B658F83762}" type="sibTrans" cxnId="{83B27E85-C8E1-47CA-B7FE-825E28C5EC7A}">
      <dgm:prSet/>
      <dgm:spPr/>
      <dgm:t>
        <a:bodyPr/>
        <a:lstStyle/>
        <a:p>
          <a:endParaRPr lang="en-US">
            <a:latin typeface="Nokish ban"/>
          </a:endParaRPr>
        </a:p>
      </dgm:t>
    </dgm:pt>
    <dgm:pt modelId="{B6F4FD8F-37BB-40F8-A6F6-3C627BE08E57}" type="pres">
      <dgm:prSet presAssocID="{7CB284FF-3D7C-4006-972D-B575992C79E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47ABAF-0168-4B9B-9A63-8F8B48913419}" type="pres">
      <dgm:prSet presAssocID="{2606824A-7B6A-4754-BFCD-31748205B178}" presName="centerShape" presStyleLbl="node0" presStyleIdx="0" presStyleCnt="1"/>
      <dgm:spPr/>
      <dgm:t>
        <a:bodyPr/>
        <a:lstStyle/>
        <a:p>
          <a:endParaRPr lang="en-US"/>
        </a:p>
      </dgm:t>
    </dgm:pt>
    <dgm:pt modelId="{C4C27B11-FA95-4FD8-AD84-4B64ACD8EBB2}" type="pres">
      <dgm:prSet presAssocID="{39D6B4A4-D94E-40D5-A2BC-ECDBCCB13069}" presName="node" presStyleLbl="node1" presStyleIdx="0" presStyleCnt="4" custScaleX="207057" custScaleY="112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4617A0-D6FF-46C1-BB20-BC6761634478}" type="pres">
      <dgm:prSet presAssocID="{39D6B4A4-D94E-40D5-A2BC-ECDBCCB13069}" presName="dummy" presStyleCnt="0"/>
      <dgm:spPr/>
    </dgm:pt>
    <dgm:pt modelId="{C6E5323B-6687-49EF-B9B8-3B93445DCA75}" type="pres">
      <dgm:prSet presAssocID="{7AD6CC71-5C66-47C6-9104-D53DF3A11D5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264A1AC-047C-49E7-940C-EEB03084245C}" type="pres">
      <dgm:prSet presAssocID="{F7D3605D-0FCB-4A6E-824C-0BE4C93E9B31}" presName="node" presStyleLbl="node1" presStyleIdx="1" presStyleCnt="4" custScaleX="159407" custRadScaleRad="122402" custRadScaleInc="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DAE765-1D83-41C2-BF48-853114B41716}" type="pres">
      <dgm:prSet presAssocID="{F7D3605D-0FCB-4A6E-824C-0BE4C93E9B31}" presName="dummy" presStyleCnt="0"/>
      <dgm:spPr/>
    </dgm:pt>
    <dgm:pt modelId="{5BC8DDA4-2EB9-424B-B318-7CBA82561BF2}" type="pres">
      <dgm:prSet presAssocID="{737337A8-9862-4655-9F5E-8C700577CBF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0CE108A-75B5-4DC3-BD0D-4056DDDF37A2}" type="pres">
      <dgm:prSet presAssocID="{CC47579E-9DB3-4830-9DA8-552873AFAB07}" presName="node" presStyleLbl="node1" presStyleIdx="2" presStyleCnt="4" custScaleX="211901" custScaleY="139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87E762-B1CE-4E94-AA61-F1EAE583CE1B}" type="pres">
      <dgm:prSet presAssocID="{CC47579E-9DB3-4830-9DA8-552873AFAB07}" presName="dummy" presStyleCnt="0"/>
      <dgm:spPr/>
    </dgm:pt>
    <dgm:pt modelId="{338EF67B-7435-46B2-9FD8-99FF10714985}" type="pres">
      <dgm:prSet presAssocID="{BB643D0F-7DFB-4C07-A7B4-1D20D94342F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460F2398-EA7E-425E-B617-0652DB061B05}" type="pres">
      <dgm:prSet presAssocID="{F695A2A2-4F85-4589-88FD-9C5A4BAA18F1}" presName="node" presStyleLbl="node1" presStyleIdx="3" presStyleCnt="4" custScaleX="166079" custRadScaleRad="109543" custRadScaleInc="-3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8039C-48DB-4650-8932-85B6F9697266}" type="pres">
      <dgm:prSet presAssocID="{F695A2A2-4F85-4589-88FD-9C5A4BAA18F1}" presName="dummy" presStyleCnt="0"/>
      <dgm:spPr/>
    </dgm:pt>
    <dgm:pt modelId="{80BDBF58-8700-4C94-BD75-68E87F5C15CF}" type="pres">
      <dgm:prSet presAssocID="{D7E897CD-0E4F-4461-9D6F-B1B658F83762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A1C07752-FEC2-491F-BC31-AB00234B854A}" type="presOf" srcId="{7CB284FF-3D7C-4006-972D-B575992C79E2}" destId="{B6F4FD8F-37BB-40F8-A6F6-3C627BE08E57}" srcOrd="0" destOrd="0" presId="urn:microsoft.com/office/officeart/2005/8/layout/radial6"/>
    <dgm:cxn modelId="{4B437647-2E97-4D0E-AFAA-DA9958861B5E}" srcId="{2606824A-7B6A-4754-BFCD-31748205B178}" destId="{39D6B4A4-D94E-40D5-A2BC-ECDBCCB13069}" srcOrd="0" destOrd="0" parTransId="{272E2AC8-C473-4756-9DEB-B9322A58A8F3}" sibTransId="{7AD6CC71-5C66-47C6-9104-D53DF3A11D51}"/>
    <dgm:cxn modelId="{FC74E3BB-8F35-4EDA-9D33-7ADE8FDF1BD1}" srcId="{2606824A-7B6A-4754-BFCD-31748205B178}" destId="{CC47579E-9DB3-4830-9DA8-552873AFAB07}" srcOrd="2" destOrd="0" parTransId="{67C10806-51D1-472E-806B-5A0EAE3EEAE5}" sibTransId="{BB643D0F-7DFB-4C07-A7B4-1D20D94342F5}"/>
    <dgm:cxn modelId="{83B27E85-C8E1-47CA-B7FE-825E28C5EC7A}" srcId="{2606824A-7B6A-4754-BFCD-31748205B178}" destId="{F695A2A2-4F85-4589-88FD-9C5A4BAA18F1}" srcOrd="3" destOrd="0" parTransId="{0C29767D-384B-4E51-B6B3-F3D76AFCD98E}" sibTransId="{D7E897CD-0E4F-4461-9D6F-B1B658F83762}"/>
    <dgm:cxn modelId="{AB4A34B4-A516-4BAA-B69A-6E30174A72FB}" type="presOf" srcId="{737337A8-9862-4655-9F5E-8C700577CBF5}" destId="{5BC8DDA4-2EB9-424B-B318-7CBA82561BF2}" srcOrd="0" destOrd="0" presId="urn:microsoft.com/office/officeart/2005/8/layout/radial6"/>
    <dgm:cxn modelId="{C49D3A71-110A-4B4D-9B3C-575F0F4DD5A7}" type="presOf" srcId="{7AD6CC71-5C66-47C6-9104-D53DF3A11D51}" destId="{C6E5323B-6687-49EF-B9B8-3B93445DCA75}" srcOrd="0" destOrd="0" presId="urn:microsoft.com/office/officeart/2005/8/layout/radial6"/>
    <dgm:cxn modelId="{2507BA6A-0948-43F3-B4BA-8D40F1596E7D}" srcId="{7CB284FF-3D7C-4006-972D-B575992C79E2}" destId="{2606824A-7B6A-4754-BFCD-31748205B178}" srcOrd="0" destOrd="0" parTransId="{E4EEB558-4383-4454-8B27-7F090B277F29}" sibTransId="{753CE3DA-45A4-4B9F-9041-F0AD014E799C}"/>
    <dgm:cxn modelId="{E68E9D81-210D-43C2-8ADA-F197DBB3D20D}" type="presOf" srcId="{F7D3605D-0FCB-4A6E-824C-0BE4C93E9B31}" destId="{0264A1AC-047C-49E7-940C-EEB03084245C}" srcOrd="0" destOrd="0" presId="urn:microsoft.com/office/officeart/2005/8/layout/radial6"/>
    <dgm:cxn modelId="{DBA0D3DD-8E88-4FE4-9F47-ECB1747AB5B6}" type="presOf" srcId="{2606824A-7B6A-4754-BFCD-31748205B178}" destId="{DC47ABAF-0168-4B9B-9A63-8F8B48913419}" srcOrd="0" destOrd="0" presId="urn:microsoft.com/office/officeart/2005/8/layout/radial6"/>
    <dgm:cxn modelId="{B07A9A25-0B13-4058-AF62-B56D5BECB596}" srcId="{2606824A-7B6A-4754-BFCD-31748205B178}" destId="{F7D3605D-0FCB-4A6E-824C-0BE4C93E9B31}" srcOrd="1" destOrd="0" parTransId="{0EFA609D-6423-4D07-8E5C-785856761131}" sibTransId="{737337A8-9862-4655-9F5E-8C700577CBF5}"/>
    <dgm:cxn modelId="{BD578CE6-FD9A-48D3-BCC3-1490923A30B0}" type="presOf" srcId="{39D6B4A4-D94E-40D5-A2BC-ECDBCCB13069}" destId="{C4C27B11-FA95-4FD8-AD84-4B64ACD8EBB2}" srcOrd="0" destOrd="0" presId="urn:microsoft.com/office/officeart/2005/8/layout/radial6"/>
    <dgm:cxn modelId="{91827473-83E9-4CB9-BCC1-98FFB31126AF}" type="presOf" srcId="{CC47579E-9DB3-4830-9DA8-552873AFAB07}" destId="{70CE108A-75B5-4DC3-BD0D-4056DDDF37A2}" srcOrd="0" destOrd="0" presId="urn:microsoft.com/office/officeart/2005/8/layout/radial6"/>
    <dgm:cxn modelId="{58A6CCEF-A125-415E-AEB5-D6D180818FC4}" type="presOf" srcId="{D7E897CD-0E4F-4461-9D6F-B1B658F83762}" destId="{80BDBF58-8700-4C94-BD75-68E87F5C15CF}" srcOrd="0" destOrd="0" presId="urn:microsoft.com/office/officeart/2005/8/layout/radial6"/>
    <dgm:cxn modelId="{3BA121F8-84B2-4A75-8736-735A8855BCA9}" type="presOf" srcId="{BB643D0F-7DFB-4C07-A7B4-1D20D94342F5}" destId="{338EF67B-7435-46B2-9FD8-99FF10714985}" srcOrd="0" destOrd="0" presId="urn:microsoft.com/office/officeart/2005/8/layout/radial6"/>
    <dgm:cxn modelId="{8ACA675D-C944-4639-A1B5-F82357E6CC58}" type="presOf" srcId="{F695A2A2-4F85-4589-88FD-9C5A4BAA18F1}" destId="{460F2398-EA7E-425E-B617-0652DB061B05}" srcOrd="0" destOrd="0" presId="urn:microsoft.com/office/officeart/2005/8/layout/radial6"/>
    <dgm:cxn modelId="{01AB8BE9-AEE7-4000-A666-FB1169D30BB6}" type="presParOf" srcId="{B6F4FD8F-37BB-40F8-A6F6-3C627BE08E57}" destId="{DC47ABAF-0168-4B9B-9A63-8F8B48913419}" srcOrd="0" destOrd="0" presId="urn:microsoft.com/office/officeart/2005/8/layout/radial6"/>
    <dgm:cxn modelId="{BBE01858-C395-49E8-A7A7-71CF2759DDD2}" type="presParOf" srcId="{B6F4FD8F-37BB-40F8-A6F6-3C627BE08E57}" destId="{C4C27B11-FA95-4FD8-AD84-4B64ACD8EBB2}" srcOrd="1" destOrd="0" presId="urn:microsoft.com/office/officeart/2005/8/layout/radial6"/>
    <dgm:cxn modelId="{3E64FBF5-2479-4542-95E3-54A5386AF6E4}" type="presParOf" srcId="{B6F4FD8F-37BB-40F8-A6F6-3C627BE08E57}" destId="{C84617A0-D6FF-46C1-BB20-BC6761634478}" srcOrd="2" destOrd="0" presId="urn:microsoft.com/office/officeart/2005/8/layout/radial6"/>
    <dgm:cxn modelId="{763AD13F-BC95-4437-A152-B270C062F640}" type="presParOf" srcId="{B6F4FD8F-37BB-40F8-A6F6-3C627BE08E57}" destId="{C6E5323B-6687-49EF-B9B8-3B93445DCA75}" srcOrd="3" destOrd="0" presId="urn:microsoft.com/office/officeart/2005/8/layout/radial6"/>
    <dgm:cxn modelId="{F815A8A3-AFEB-4339-A07C-348210808039}" type="presParOf" srcId="{B6F4FD8F-37BB-40F8-A6F6-3C627BE08E57}" destId="{0264A1AC-047C-49E7-940C-EEB03084245C}" srcOrd="4" destOrd="0" presId="urn:microsoft.com/office/officeart/2005/8/layout/radial6"/>
    <dgm:cxn modelId="{3BDFA18B-2C6E-4843-90CB-C5770A12DA11}" type="presParOf" srcId="{B6F4FD8F-37BB-40F8-A6F6-3C627BE08E57}" destId="{6BDAE765-1D83-41C2-BF48-853114B41716}" srcOrd="5" destOrd="0" presId="urn:microsoft.com/office/officeart/2005/8/layout/radial6"/>
    <dgm:cxn modelId="{18A4A24E-B0FB-47B2-A0E6-7FD0902A6684}" type="presParOf" srcId="{B6F4FD8F-37BB-40F8-A6F6-3C627BE08E57}" destId="{5BC8DDA4-2EB9-424B-B318-7CBA82561BF2}" srcOrd="6" destOrd="0" presId="urn:microsoft.com/office/officeart/2005/8/layout/radial6"/>
    <dgm:cxn modelId="{53BCADC6-1C04-4E0F-B824-D9700287259B}" type="presParOf" srcId="{B6F4FD8F-37BB-40F8-A6F6-3C627BE08E57}" destId="{70CE108A-75B5-4DC3-BD0D-4056DDDF37A2}" srcOrd="7" destOrd="0" presId="urn:microsoft.com/office/officeart/2005/8/layout/radial6"/>
    <dgm:cxn modelId="{B703C1BB-3DC9-41B1-AB17-F3F62781C7D5}" type="presParOf" srcId="{B6F4FD8F-37BB-40F8-A6F6-3C627BE08E57}" destId="{7887E762-B1CE-4E94-AA61-F1EAE583CE1B}" srcOrd="8" destOrd="0" presId="urn:microsoft.com/office/officeart/2005/8/layout/radial6"/>
    <dgm:cxn modelId="{1D7E156F-233C-4B9E-8FE4-5B4209B26787}" type="presParOf" srcId="{B6F4FD8F-37BB-40F8-A6F6-3C627BE08E57}" destId="{338EF67B-7435-46B2-9FD8-99FF10714985}" srcOrd="9" destOrd="0" presId="urn:microsoft.com/office/officeart/2005/8/layout/radial6"/>
    <dgm:cxn modelId="{F08EEF96-3134-4732-A250-C00E9A69E747}" type="presParOf" srcId="{B6F4FD8F-37BB-40F8-A6F6-3C627BE08E57}" destId="{460F2398-EA7E-425E-B617-0652DB061B05}" srcOrd="10" destOrd="0" presId="urn:microsoft.com/office/officeart/2005/8/layout/radial6"/>
    <dgm:cxn modelId="{97315CCD-25E6-4F59-BF3A-25DCCB35C4A2}" type="presParOf" srcId="{B6F4FD8F-37BB-40F8-A6F6-3C627BE08E57}" destId="{80B8039C-48DB-4650-8932-85B6F9697266}" srcOrd="11" destOrd="0" presId="urn:microsoft.com/office/officeart/2005/8/layout/radial6"/>
    <dgm:cxn modelId="{3C70AD76-7D3A-4C3B-9478-5493440EDB24}" type="presParOf" srcId="{B6F4FD8F-37BB-40F8-A6F6-3C627BE08E57}" destId="{80BDBF58-8700-4C94-BD75-68E87F5C15CF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90AE-1DE2-44DF-9702-9BDCB527494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FC13-F1ED-423C-9D69-8F7AFEEFB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90AE-1DE2-44DF-9702-9BDCB527494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FC13-F1ED-423C-9D69-8F7AFEEFB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90AE-1DE2-44DF-9702-9BDCB527494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FC13-F1ED-423C-9D69-8F7AFEEFB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90AE-1DE2-44DF-9702-9BDCB527494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FC13-F1ED-423C-9D69-8F7AFEEFB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90AE-1DE2-44DF-9702-9BDCB527494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FC13-F1ED-423C-9D69-8F7AFEEFB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90AE-1DE2-44DF-9702-9BDCB527494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FC13-F1ED-423C-9D69-8F7AFEEFB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90AE-1DE2-44DF-9702-9BDCB527494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FC13-F1ED-423C-9D69-8F7AFEEFB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90AE-1DE2-44DF-9702-9BDCB527494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FC13-F1ED-423C-9D69-8F7AFEEFB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90AE-1DE2-44DF-9702-9BDCB527494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FC13-F1ED-423C-9D69-8F7AFEEFB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90AE-1DE2-44DF-9702-9BDCB527494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FC13-F1ED-423C-9D69-8F7AFEEFB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90AE-1DE2-44DF-9702-9BDCB527494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FC13-F1ED-423C-9D69-8F7AFEEFB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490AE-1DE2-44DF-9702-9BDCB5274943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2FC13-F1ED-423C-9D69-8F7AFEEFB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&#2439;&#2478;&#2503;&#2439;&#2482;-kbegu@gmail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8458200" cy="5562600"/>
          </a:xfrm>
          <a:prstGeom prst="ellipse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228600"/>
            <a:ext cx="8077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সবাইকে স্বাগতম আজকের ক্লাসে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066800"/>
            <a:ext cx="1600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পেষণে</a:t>
            </a:r>
            <a:endParaRPr lang="en-US" sz="3200" b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743200"/>
            <a:ext cx="1524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নিকুঞ্জ</a:t>
            </a:r>
            <a:endParaRPr lang="en-US" sz="3200" b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4495800"/>
            <a:ext cx="1524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চারু</a:t>
            </a:r>
            <a:endParaRPr lang="en-US" sz="3200" b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90800" y="1295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590800" y="4724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590800" y="2971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0" y="1219200"/>
            <a:ext cx="1447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অত্যাচারে</a:t>
            </a:r>
            <a:endParaRPr lang="en-US" sz="2800" b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81800" y="3048000"/>
            <a:ext cx="1447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বাগান</a:t>
            </a:r>
            <a:endParaRPr lang="en-US" b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81800" y="4724400"/>
            <a:ext cx="1371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সুন্দর</a:t>
            </a:r>
            <a:endParaRPr lang="en-US" sz="3200" b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3" name="Picture 12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419600"/>
            <a:ext cx="2619375" cy="1447800"/>
          </a:xfrm>
          <a:prstGeom prst="rect">
            <a:avLst/>
          </a:prstGeom>
        </p:spPr>
      </p:pic>
      <p:pic>
        <p:nvPicPr>
          <p:cNvPr id="14" name="Picture 13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762000"/>
            <a:ext cx="2590800" cy="1676400"/>
          </a:xfrm>
          <a:prstGeom prst="rect">
            <a:avLst/>
          </a:prstGeom>
        </p:spPr>
      </p:pic>
      <p:pic>
        <p:nvPicPr>
          <p:cNvPr id="15" name="Picture 14" descr="ছাদে-ফুলের-বাগান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2667000"/>
            <a:ext cx="26670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800" y="304800"/>
            <a:ext cx="2475358" cy="923330"/>
          </a:xfrm>
          <a:prstGeom prst="rect">
            <a:avLst/>
          </a:prstGeom>
          <a:solidFill>
            <a:srgbClr val="00206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একক কাজ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১.কবি কোথায় জন্মগ্রহন করেন ?</a:t>
            </a:r>
          </a:p>
          <a:p>
            <a:pPr marL="571500" indent="-571500">
              <a:buNone/>
            </a:pP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২.কবির আসল নাম কি </a:t>
            </a:r>
          </a:p>
          <a:p>
            <a:pPr marL="571500" indent="-571500">
              <a:buNone/>
            </a:pP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৩.তাঁর বিখ্যাত মহাকাব্যের নাম কি?</a:t>
            </a:r>
          </a:p>
          <a:p>
            <a:pPr marL="571500" indent="-571500">
              <a:buNone/>
            </a:pP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৪.তিনি কোথায় মৃত্যুবরণ করেন ?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057400"/>
            <a:ext cx="4267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আদর্শ পাঠ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napshot_20200320.JPG"/>
          <p:cNvPicPr>
            <a:picLocks noChangeAspect="1"/>
          </p:cNvPicPr>
          <p:nvPr/>
        </p:nvPicPr>
        <p:blipFill>
          <a:blip r:embed="rId2"/>
          <a:srcRect l="10000"/>
          <a:stretch>
            <a:fillRect/>
          </a:stretch>
        </p:blipFill>
        <p:spPr>
          <a:xfrm>
            <a:off x="838200" y="685800"/>
            <a:ext cx="7162800" cy="548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533400"/>
            <a:ext cx="6324600" cy="5638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0"/>
            <a:ext cx="8077200" cy="2544763"/>
          </a:xfrm>
          <a:ln w="1905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bn-IN" dirty="0" smtClean="0">
                <a:latin typeface="SutonnyOMJ" pitchFamily="2" charset="0"/>
                <a:cs typeface="SutonnyOMJ" pitchFamily="2" charset="0"/>
              </a:rPr>
              <a:t>বিভো, দেহ হৃদে বল! </a:t>
            </a:r>
          </a:p>
          <a:p>
            <a:pPr>
              <a:buNone/>
            </a:pPr>
            <a:r>
              <a:rPr lang="bn-IN" dirty="0" smtClean="0">
                <a:latin typeface="SutonnyOMJ" pitchFamily="2" charset="0"/>
                <a:cs typeface="SutonnyOMJ" pitchFamily="2" charset="0"/>
              </a:rPr>
              <a:t>না জানি ভকতি, নাহি জানি স্তুতি , </a:t>
            </a:r>
          </a:p>
          <a:p>
            <a:pPr>
              <a:buNone/>
            </a:pPr>
            <a:r>
              <a:rPr lang="bn-IN" dirty="0" smtClean="0">
                <a:latin typeface="SutonnyOMJ" pitchFamily="2" charset="0"/>
                <a:cs typeface="SutonnyOMJ" pitchFamily="2" charset="0"/>
              </a:rPr>
              <a:t>কি দিয়া করিব , তোমার আরতি </a:t>
            </a:r>
          </a:p>
          <a:p>
            <a:pPr>
              <a:buNone/>
            </a:pPr>
            <a:r>
              <a:rPr lang="bn-IN" dirty="0" smtClean="0">
                <a:latin typeface="SutonnyOMJ" pitchFamily="2" charset="0"/>
                <a:cs typeface="SutonnyOMJ" pitchFamily="2" charset="0"/>
              </a:rPr>
              <a:t>               আমি নিঃসম্বল!   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219200"/>
            <a:ext cx="4343400" cy="2514600"/>
          </a:xfrm>
          <a:prstGeom prst="rect">
            <a:avLst/>
          </a:prstGeom>
        </p:spPr>
      </p:pic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219200"/>
            <a:ext cx="3733800" cy="2514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52600" y="228600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latin typeface="SutonnyOMJ" pitchFamily="2" charset="0"/>
                <a:cs typeface="SutonnyOMJ" pitchFamily="2" charset="0"/>
              </a:rPr>
              <a:t>প্রার্থনা</a:t>
            </a:r>
          </a:p>
          <a:p>
            <a:pPr algn="ctr"/>
            <a:r>
              <a:rPr lang="en-US" dirty="0" smtClean="0">
                <a:latin typeface="SutonnyOMJ" pitchFamily="2" charset="0"/>
                <a:cs typeface="SutonnyOMJ" pitchFamily="2" charset="0"/>
              </a:rPr>
              <a:t>কায়কোবাদ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86200"/>
            <a:ext cx="7772400" cy="2057400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n-IN" dirty="0" smtClean="0">
                <a:latin typeface="SutonnyOMJ" pitchFamily="2" charset="0"/>
                <a:cs typeface="SutonnyOMJ" pitchFamily="2" charset="0"/>
              </a:rPr>
              <a:t> তোমার দুয়ারে আজি রিক্ত করে </a:t>
            </a:r>
          </a:p>
          <a:p>
            <a:pPr>
              <a:buNone/>
            </a:pPr>
            <a:r>
              <a:rPr lang="bn-IN" dirty="0" smtClean="0">
                <a:latin typeface="SutonnyOMJ" pitchFamily="2" charset="0"/>
                <a:cs typeface="SutonnyOMJ" pitchFamily="2" charset="0"/>
              </a:rPr>
              <a:t> দাঁড়ায়েছি প্রভো , সঁপিতে তোমারে </a:t>
            </a:r>
          </a:p>
          <a:p>
            <a:pPr>
              <a:buNone/>
            </a:pPr>
            <a:r>
              <a:rPr lang="bn-IN" dirty="0" smtClean="0">
                <a:latin typeface="SutonnyOMJ" pitchFamily="2" charset="0"/>
                <a:cs typeface="SutonnyOMJ" pitchFamily="2" charset="0"/>
              </a:rPr>
              <a:t>                 শুধু আঁখি জল , </a:t>
            </a:r>
          </a:p>
          <a:p>
            <a:pPr>
              <a:buNone/>
            </a:pPr>
            <a:r>
              <a:rPr lang="bn-IN" dirty="0" smtClean="0">
                <a:latin typeface="SutonnyOMJ" pitchFamily="2" charset="0"/>
                <a:cs typeface="SutonnyOMJ" pitchFamily="2" charset="0"/>
              </a:rPr>
              <a:t>                 দেহ হৃদে বল ! 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457200"/>
            <a:ext cx="3733800" cy="3276600"/>
          </a:xfrm>
          <a:prstGeom prst="rect">
            <a:avLst/>
          </a:prstGeom>
        </p:spPr>
      </p:pic>
      <p:pic>
        <p:nvPicPr>
          <p:cNvPr id="5" name="Picture 4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57200"/>
            <a:ext cx="38862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46810"/>
            <a:ext cx="8305800" cy="2653990"/>
          </a:xfrm>
          <a:ln w="127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bn-IN" dirty="0" smtClean="0">
                <a:latin typeface="SutonnyOMJ" pitchFamily="2" charset="0"/>
                <a:cs typeface="SutonnyOMJ" pitchFamily="2" charset="0"/>
              </a:rPr>
              <a:t>বিভো , দেহ হৃদে বল! </a:t>
            </a:r>
          </a:p>
          <a:p>
            <a:pPr>
              <a:buNone/>
            </a:pPr>
            <a:r>
              <a:rPr lang="bn-IN" dirty="0" smtClean="0">
                <a:latin typeface="SutonnyOMJ" pitchFamily="2" charset="0"/>
                <a:cs typeface="SutonnyOMJ" pitchFamily="2" charset="0"/>
              </a:rPr>
              <a:t>দারিদ্র্য পেষণে , বিপদের ক্রোড়ে , </a:t>
            </a:r>
          </a:p>
          <a:p>
            <a:pPr>
              <a:buNone/>
            </a:pPr>
            <a:r>
              <a:rPr lang="bn-IN" dirty="0" smtClean="0">
                <a:latin typeface="SutonnyOMJ" pitchFamily="2" charset="0"/>
                <a:cs typeface="SutonnyOMJ" pitchFamily="2" charset="0"/>
              </a:rPr>
              <a:t>অথবা সম্পদে , সুখের সাগরে </a:t>
            </a:r>
          </a:p>
          <a:p>
            <a:pPr>
              <a:buNone/>
            </a:pPr>
            <a:r>
              <a:rPr lang="bn-IN" dirty="0" smtClean="0">
                <a:latin typeface="SutonnyOMJ" pitchFamily="2" charset="0"/>
                <a:cs typeface="SutonnyOMJ" pitchFamily="2" charset="0"/>
              </a:rPr>
              <a:t>ভুলি নি তোমারে এক পল ,     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Travel_Top201802231752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799" y="470210"/>
            <a:ext cx="3902927" cy="3200399"/>
          </a:xfrm>
          <a:prstGeom prst="rect">
            <a:avLst/>
          </a:prstGeom>
        </p:spPr>
      </p:pic>
      <p:pic>
        <p:nvPicPr>
          <p:cNvPr id="5" name="Picture 4" descr="কান্দ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46410"/>
            <a:ext cx="429322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85800" y="383977"/>
            <a:ext cx="7696200" cy="5464552"/>
            <a:chOff x="685800" y="383977"/>
            <a:chExt cx="7696200" cy="5464552"/>
          </a:xfrm>
        </p:grpSpPr>
        <p:sp>
          <p:nvSpPr>
            <p:cNvPr id="4" name="Rectangle 3"/>
            <p:cNvSpPr/>
            <p:nvPr/>
          </p:nvSpPr>
          <p:spPr>
            <a:xfrm>
              <a:off x="685800" y="4648200"/>
              <a:ext cx="7696200" cy="1200329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bn-IN" sz="2400" dirty="0" smtClean="0">
                  <a:latin typeface="SutonnyOMJ" pitchFamily="2" charset="0"/>
                  <a:cs typeface="SutonnyOMJ" pitchFamily="2" charset="0"/>
                </a:rPr>
                <a:t>জীবনে মরণে , শয়নে স্বপনে </a:t>
              </a:r>
            </a:p>
            <a:p>
              <a:r>
                <a:rPr lang="bn-IN" sz="2400" dirty="0" smtClean="0">
                  <a:latin typeface="SutonnyOMJ" pitchFamily="2" charset="0"/>
                  <a:cs typeface="SutonnyOMJ" pitchFamily="2" charset="0"/>
                </a:rPr>
                <a:t>                 তুমি মোর পথের সম্বল;</a:t>
              </a:r>
            </a:p>
            <a:p>
              <a:r>
                <a:rPr lang="bn-IN" sz="2400" dirty="0" smtClean="0">
                  <a:latin typeface="SutonnyOMJ" pitchFamily="2" charset="0"/>
                  <a:cs typeface="SutonnyOMJ" pitchFamily="2" charset="0"/>
                </a:rPr>
                <a:t>                 দেহ হৃদে বল! </a:t>
              </a:r>
            </a:p>
          </p:txBody>
        </p:sp>
        <p:pic>
          <p:nvPicPr>
            <p:cNvPr id="5" name="Picture 4" descr="3b9a637e59253663-1024x68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5800" y="383977"/>
              <a:ext cx="3962400" cy="3883224"/>
            </a:xfrm>
            <a:prstGeom prst="rect">
              <a:avLst/>
            </a:prstGeom>
          </p:spPr>
        </p:pic>
        <p:pic>
          <p:nvPicPr>
            <p:cNvPr id="6" name="Picture 5" descr="download (7)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53000" y="457200"/>
              <a:ext cx="3429000" cy="37338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4267200"/>
            <a:ext cx="7924800" cy="181588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বিভো , দেহ হৃদে বল! </a:t>
            </a:r>
          </a:p>
          <a:p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কত জাতি পাখি , নিকুঞ্জ বিতানে </a:t>
            </a:r>
          </a:p>
          <a:p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সদা আত্মহারা তব গুণগানে ,  </a:t>
            </a:r>
          </a:p>
          <a:p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                 আনন্দে বিহ্বল!  </a:t>
            </a:r>
          </a:p>
        </p:txBody>
      </p:sp>
      <p:pic>
        <p:nvPicPr>
          <p:cNvPr id="5" name="Picture 4" descr="download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609600"/>
            <a:ext cx="3581400" cy="3429000"/>
          </a:xfrm>
          <a:prstGeom prst="rect">
            <a:avLst/>
          </a:prstGeom>
        </p:spPr>
      </p:pic>
      <p:pic>
        <p:nvPicPr>
          <p:cNvPr id="7" name="Picture 6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609600"/>
            <a:ext cx="37338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শিক্ষক পরিচিতি</a:t>
            </a:r>
            <a:endParaRPr lang="en-US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8305800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sz="4000" dirty="0" smtClean="0">
                <a:latin typeface="SutonnyOMJ" pitchFamily="2" charset="0"/>
                <a:cs typeface="SutonnyOMJ" pitchFamily="2" charset="0"/>
              </a:rPr>
              <a:t>খাদিজা বেগম</a:t>
            </a:r>
          </a:p>
          <a:p>
            <a:r>
              <a:rPr lang="as-IN" sz="4000" dirty="0" smtClean="0">
                <a:latin typeface="SutonnyOMJ" pitchFamily="2" charset="0"/>
                <a:cs typeface="SutonnyOMJ" pitchFamily="2" charset="0"/>
              </a:rPr>
              <a:t>সহকারী শিক্ষক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r>
              <a:rPr lang="as-IN" sz="4000" dirty="0" smtClean="0">
                <a:latin typeface="SutonnyOMJ" pitchFamily="2" charset="0"/>
                <a:cs typeface="SutonnyOMJ" pitchFamily="2" charset="0"/>
              </a:rPr>
              <a:t>রঘুনাথপুর হাজী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এ.</a:t>
            </a:r>
            <a:r>
              <a:rPr lang="as-IN" sz="4000" dirty="0" smtClean="0">
                <a:latin typeface="SutonnyOMJ" pitchFamily="2" charset="0"/>
                <a:cs typeface="SutonnyOMJ" pitchFamily="2" charset="0"/>
              </a:rPr>
              <a:t>করিম খান উচ্চ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s-IN" sz="4000" dirty="0" smtClean="0">
                <a:latin typeface="SutonnyOMJ" pitchFamily="2" charset="0"/>
                <a:cs typeface="SutonnyOMJ" pitchFamily="2" charset="0"/>
              </a:rPr>
              <a:t>বিদ্যালয়</a:t>
            </a:r>
          </a:p>
          <a:p>
            <a:r>
              <a:rPr lang="as-IN" sz="4000" dirty="0" smtClean="0">
                <a:latin typeface="SutonnyOMJ" pitchFamily="2" charset="0"/>
                <a:cs typeface="SutonnyOMJ" pitchFamily="2" charset="0"/>
              </a:rPr>
              <a:t>চাঁদপুর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সদর</a:t>
            </a:r>
            <a:r>
              <a:rPr lang="as-IN" sz="4000" dirty="0" smtClean="0">
                <a:latin typeface="SutonnyOMJ" pitchFamily="2" charset="0"/>
                <a:cs typeface="SutonnyOMJ" pitchFamily="2" charset="0"/>
              </a:rPr>
              <a:t>।</a:t>
            </a:r>
            <a:endParaRPr lang="en-US" sz="40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4000" dirty="0" smtClean="0">
                <a:latin typeface="SutonnyOMJ" pitchFamily="2" charset="0"/>
                <a:cs typeface="SutonnyOMJ" pitchFamily="2" charset="0"/>
                <a:hlinkClick r:id="rId2"/>
              </a:rPr>
              <a:t>ইমেইল-kbegum993@gmail.com</a:t>
            </a:r>
            <a:endParaRPr lang="en-US" sz="40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মোবাইল-01856793906</a:t>
            </a:r>
          </a:p>
          <a:p>
            <a:endParaRPr lang="en-US" sz="4000" dirty="0" smtClean="0">
              <a:latin typeface="SutonnyOMJ" pitchFamily="2" charset="0"/>
              <a:cs typeface="SutonnyOMJ" pitchFamily="2" charset="0"/>
            </a:endParaRPr>
          </a:p>
          <a:p>
            <a:endParaRPr lang="as-IN" sz="4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86200"/>
            <a:ext cx="8382000" cy="2286000"/>
          </a:xfrm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IN" dirty="0" smtClean="0">
                <a:latin typeface="SutonnyOMJ" pitchFamily="2" charset="0"/>
                <a:cs typeface="SutonnyOMJ" pitchFamily="2" charset="0"/>
              </a:rPr>
              <a:t>ভুলিতে তোমারে , প্রাণে অবসাদ , </a:t>
            </a:r>
          </a:p>
          <a:p>
            <a:pPr>
              <a:buNone/>
            </a:pPr>
            <a:r>
              <a:rPr lang="bn-IN" dirty="0" smtClean="0">
                <a:latin typeface="SutonnyOMJ" pitchFamily="2" charset="0"/>
                <a:cs typeface="SutonnyOMJ" pitchFamily="2" charset="0"/>
              </a:rPr>
              <a:t>তরুলতা শিরে , তোমারি প্রসাদ 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dirty="0" smtClean="0">
                <a:latin typeface="SutonnyOMJ" pitchFamily="2" charset="0"/>
                <a:cs typeface="SutonnyOMJ" pitchFamily="2" charset="0"/>
              </a:rPr>
              <a:t>                 চারু ফুল ফল! </a:t>
            </a:r>
          </a:p>
          <a:p>
            <a:pPr>
              <a:buNone/>
            </a:pPr>
            <a:r>
              <a:rPr lang="bn-IN" dirty="0" smtClean="0">
                <a:latin typeface="SutonnyOMJ" pitchFamily="2" charset="0"/>
                <a:cs typeface="SutonnyOMJ" pitchFamily="2" charset="0"/>
              </a:rPr>
              <a:t>                 দেহ হৃদে বল! </a:t>
            </a:r>
            <a:endParaRPr lang="en-US" dirty="0" smtClean="0">
              <a:latin typeface="SutonnyOMJ" pitchFamily="2" charset="0"/>
              <a:cs typeface="SutonnyOMJ" pitchFamily="2" charset="0"/>
            </a:endParaRPr>
          </a:p>
          <a:p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838200"/>
            <a:ext cx="2781300" cy="2895600"/>
          </a:xfrm>
          <a:prstGeom prst="rect">
            <a:avLst/>
          </a:prstGeom>
        </p:spPr>
      </p:pic>
      <p:pic>
        <p:nvPicPr>
          <p:cNvPr id="5" name="Picture 4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762000"/>
            <a:ext cx="2686050" cy="2990850"/>
          </a:xfrm>
          <a:prstGeom prst="rect">
            <a:avLst/>
          </a:prstGeom>
        </p:spPr>
      </p:pic>
      <p:pic>
        <p:nvPicPr>
          <p:cNvPr id="6" name="Picture 5" descr="ফুলের ফটো  ফুলের পিকচার ডাউনলোড  ফুলের ফটো ডাউনলোড (4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762000"/>
            <a:ext cx="25146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4191000"/>
            <a:ext cx="7848600" cy="206210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বিভো , দেহ হৃদে বল! </a:t>
            </a:r>
          </a:p>
          <a:p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তোমারি নিঃশ্বাস বসন্তের বায়ু ,  </a:t>
            </a:r>
          </a:p>
          <a:p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তব স্নেহ কণা জগতের আয়ু ,  </a:t>
            </a:r>
          </a:p>
          <a:p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তব নামে অশেষ মঙ্গল! 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33400"/>
            <a:ext cx="3505200" cy="3429000"/>
          </a:xfrm>
          <a:prstGeom prst="rect">
            <a:avLst/>
          </a:prstGeom>
        </p:spPr>
      </p:pic>
      <p:pic>
        <p:nvPicPr>
          <p:cNvPr id="6" name="Picture 5" descr="ফুলের ফটো  ফুলের পিকচার ডাউনলোড  ফুলের ফটো ডাউনলোড (4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533400"/>
            <a:ext cx="38862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3886200"/>
            <a:ext cx="7239000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গভীর বিষাদে, বিপদের ক্রোড়ে ,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একাগ্র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হৃ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দযে স্মরিলে তোমারে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নিভে শোকানল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!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দেহ হৃদে বল !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685800"/>
            <a:ext cx="72390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2344" y="1879359"/>
            <a:ext cx="5948246" cy="665403"/>
          </a:xfrm>
          <a:prstGeom prst="rect">
            <a:avLst/>
          </a:prstGeom>
          <a:noFill/>
        </p:spPr>
        <p:txBody>
          <a:bodyPr wrap="square" lIns="95088" tIns="47544" rIns="95088" bIns="47544" rtlCol="0">
            <a:spAutoFit/>
          </a:bodyPr>
          <a:lstStyle/>
          <a:p>
            <a:r>
              <a:rPr lang="en-US" sz="3700" dirty="0" smtClean="0">
                <a:latin typeface="SutonnyOMJ" pitchFamily="2" charset="0"/>
                <a:cs typeface="SutonnyOMJ" pitchFamily="2" charset="0"/>
              </a:rPr>
              <a:t>১.নিকুঞ্জ </a:t>
            </a:r>
            <a:r>
              <a:rPr lang="bn-IN" sz="3700" dirty="0" smtClean="0">
                <a:latin typeface="SutonnyOMJ" pitchFamily="2" charset="0"/>
                <a:cs typeface="SutonnyOMJ" pitchFamily="2" charset="0"/>
              </a:rPr>
              <a:t>শব্দের অর্থ কী?   </a:t>
            </a:r>
            <a:endParaRPr lang="en-US" sz="37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4876800"/>
            <a:ext cx="3723646" cy="65086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3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(ক</a:t>
            </a:r>
            <a:r>
              <a:rPr lang="bn-IN" sz="33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) </a:t>
            </a:r>
            <a:r>
              <a:rPr lang="en-US" sz="33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পথের সম্বল</a:t>
            </a:r>
            <a:r>
              <a:rPr lang="bn-IN" sz="33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</a:t>
            </a:r>
            <a:endParaRPr lang="en-US" sz="33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05400" y="4953000"/>
            <a:ext cx="3789570" cy="628531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3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(খ</a:t>
            </a:r>
            <a:r>
              <a:rPr lang="bn-IN" sz="33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) </a:t>
            </a:r>
            <a:r>
              <a:rPr lang="en-US" sz="33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অশেষ মঙ্গল</a:t>
            </a:r>
            <a:r>
              <a:rPr lang="bn-IN" sz="33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</a:t>
            </a:r>
            <a:endParaRPr lang="en-US" sz="33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05400" y="3352800"/>
            <a:ext cx="3806195" cy="629170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3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(</a:t>
            </a:r>
            <a:r>
              <a:rPr lang="bn-IN" sz="33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ঘ)</a:t>
            </a:r>
            <a:r>
              <a:rPr lang="en-US" sz="33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মঞ্জরি</a:t>
            </a:r>
            <a:r>
              <a:rPr lang="bn-IN" sz="33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</a:t>
            </a:r>
            <a:endParaRPr lang="en-US" sz="33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66800" y="5791200"/>
            <a:ext cx="3789570" cy="629170"/>
          </a:xfrm>
          <a:prstGeom prst="round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3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(গ</a:t>
            </a:r>
            <a:r>
              <a:rPr lang="bn-IN" sz="33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) </a:t>
            </a:r>
            <a:r>
              <a:rPr lang="en-US" sz="33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চারু ফুল ফল</a:t>
            </a:r>
            <a:r>
              <a:rPr lang="bn-IN" sz="33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 </a:t>
            </a:r>
            <a:endParaRPr lang="en-US" sz="33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4442" y="4221162"/>
            <a:ext cx="7895447" cy="588459"/>
          </a:xfrm>
          <a:prstGeom prst="rect">
            <a:avLst/>
          </a:prstGeom>
          <a:noFill/>
        </p:spPr>
        <p:txBody>
          <a:bodyPr wrap="square" lIns="95088" tIns="47544" rIns="95088" bIns="47544" rtlCol="0">
            <a:spAutoFit/>
          </a:bodyPr>
          <a:lstStyle/>
          <a:p>
            <a:r>
              <a:rPr lang="bn-IN" sz="3200" dirty="0">
                <a:latin typeface="SutonnyOMJ" pitchFamily="2" charset="0"/>
                <a:cs typeface="SutonnyOMJ" pitchFamily="2" charset="0"/>
              </a:rPr>
              <a:t>২</a:t>
            </a:r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। কবি 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বিধাতাকে কী কলে স্তুতি</a:t>
            </a:r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জানি</a:t>
            </a:r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য়েছেন?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14400" y="2514600"/>
            <a:ext cx="3790848" cy="653859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(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ক)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কুঞ্জলতা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181600" y="5791200"/>
            <a:ext cx="3789570" cy="644415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3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(ঘ</a:t>
            </a:r>
            <a:r>
              <a:rPr lang="bn-IN" sz="33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)  </a:t>
            </a:r>
            <a:r>
              <a:rPr lang="en-US" sz="33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দেহে হ্নদে বল</a:t>
            </a:r>
            <a:r>
              <a:rPr lang="bn-IN" sz="33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 </a:t>
            </a:r>
            <a:endParaRPr lang="en-US" sz="33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38200" y="3429000"/>
            <a:ext cx="3790848" cy="644415"/>
          </a:xfrm>
          <a:prstGeom prst="round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(গ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বাগান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105400" y="2514600"/>
            <a:ext cx="3756270" cy="609011"/>
          </a:xfrm>
          <a:prstGeom prst="round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3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(খ) </a:t>
            </a:r>
            <a:r>
              <a:rPr lang="en-US" sz="33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ফুলদল</a:t>
            </a:r>
            <a:r>
              <a:rPr lang="bn-IN" sz="33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33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286000" y="173499"/>
            <a:ext cx="4000702" cy="8822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মূল্যায়ন</a:t>
            </a:r>
            <a:r>
              <a:rPr lang="bn-IN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utonnyOMJ" pitchFamily="2" charset="0"/>
                <a:cs typeface="SutonnyOMJ" pitchFamily="2" charset="0"/>
              </a:rPr>
              <a:t> </a:t>
            </a:r>
            <a:endParaRPr lang="en-US" sz="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715000" y="5791200"/>
            <a:ext cx="576605" cy="483047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47800" y="3505200"/>
            <a:ext cx="562708" cy="57516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66568" y="2086685"/>
            <a:ext cx="1488487" cy="542293"/>
          </a:xfrm>
          <a:prstGeom prst="rect">
            <a:avLst/>
          </a:prstGeom>
        </p:spPr>
        <p:txBody>
          <a:bodyPr wrap="square" lIns="95088" tIns="47544" rIns="95088" bIns="47544">
            <a:spAutoFit/>
          </a:bodyPr>
          <a:lstStyle/>
          <a:p>
            <a:r>
              <a:rPr lang="en-US" sz="2900" dirty="0">
                <a:latin typeface="SutonnyOMJ" pitchFamily="2" charset="0"/>
                <a:cs typeface="SutonnyOMJ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9601201" cy="2773673"/>
          </a:xfrm>
          <a:prstGeom prst="rect">
            <a:avLst/>
          </a:prstGeom>
          <a:noFill/>
        </p:spPr>
        <p:txBody>
          <a:bodyPr wrap="square" lIns="95088" tIns="47544" rIns="95088" bIns="47544" rtlCol="0">
            <a:spAutoFit/>
          </a:bodyPr>
          <a:lstStyle/>
          <a:p>
            <a:r>
              <a:rPr lang="bn-IN" sz="2900" dirty="0" smtClean="0">
                <a:latin typeface="SutonnyOMJ" pitchFamily="2" charset="0"/>
                <a:cs typeface="SutonnyOMJ" pitchFamily="2" charset="0"/>
              </a:rPr>
              <a:t>৩।</a:t>
            </a:r>
            <a:r>
              <a:rPr lang="en-US" sz="2900" dirty="0" smtClean="0">
                <a:latin typeface="SutonnyOMJ" pitchFamily="2" charset="0"/>
                <a:cs typeface="SutonnyOMJ" pitchFamily="2" charset="0"/>
              </a:rPr>
              <a:t> প্রার্থনা কবিতায় কবি স্রস্টাকে যে সময় স্মরণ</a:t>
            </a:r>
            <a:r>
              <a:rPr lang="bn-IN" sz="2900" dirty="0" smtClean="0">
                <a:latin typeface="SutonnyOMJ" pitchFamily="2" charset="0"/>
                <a:cs typeface="SutonnyOMJ" pitchFamily="2" charset="0"/>
              </a:rPr>
              <a:t> করেন-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900" dirty="0" smtClean="0">
                <a:latin typeface="SutonnyOMJ" pitchFamily="2" charset="0"/>
                <a:cs typeface="SutonnyOMJ" pitchFamily="2" charset="0"/>
              </a:rPr>
              <a:t>জীবনে -মরণে</a:t>
            </a:r>
            <a:endParaRPr lang="bn-IN" sz="2900" dirty="0" smtClean="0">
              <a:latin typeface="SutonnyOMJ" pitchFamily="2" charset="0"/>
              <a:cs typeface="SutonnyOMJ" pitchFamily="2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n-US" sz="2900" dirty="0" smtClean="0">
                <a:latin typeface="SutonnyOMJ" pitchFamily="2" charset="0"/>
                <a:cs typeface="SutonnyOMJ" pitchFamily="2" charset="0"/>
              </a:rPr>
              <a:t>শয়নে - স্বপনে</a:t>
            </a:r>
            <a:r>
              <a:rPr lang="bn-IN" sz="2900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900" dirty="0" smtClean="0">
                <a:latin typeface="SutonnyOMJ" pitchFamily="2" charset="0"/>
                <a:cs typeface="SutonnyOMJ" pitchFamily="2" charset="0"/>
              </a:rPr>
              <a:t>সকাল - সাঁঝে</a:t>
            </a:r>
            <a:endParaRPr lang="bn-IN" sz="29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IN" sz="29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bn-IN" sz="2500" dirty="0">
              <a:latin typeface="SutonnyOMJ" pitchFamily="2" charset="0"/>
              <a:cs typeface="SutonnyOMJ" pitchFamily="2" charset="0"/>
            </a:endParaRPr>
          </a:p>
          <a:p>
            <a:r>
              <a:rPr lang="bn-IN" sz="2900" dirty="0">
                <a:latin typeface="SutonnyOMJ" pitchFamily="2" charset="0"/>
                <a:cs typeface="SutonnyOMJ" pitchFamily="2" charset="0"/>
              </a:rPr>
              <a:t>নিচের কোনটি সঠিক?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3400" y="3810000"/>
            <a:ext cx="3108960" cy="702165"/>
          </a:xfrm>
          <a:prstGeom prst="round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(ক)  </a:t>
            </a:r>
            <a:r>
              <a:rPr lang="en-US" sz="32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i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ও 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ii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81600" y="5029200"/>
            <a:ext cx="3108960" cy="745508"/>
          </a:xfrm>
          <a:prstGeom prst="round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(ঘ) </a:t>
            </a:r>
            <a:r>
              <a:rPr lang="en-US" sz="32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i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, ii </a:t>
            </a:r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ও 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iii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05400" y="3810000"/>
            <a:ext cx="3108960" cy="657738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(খ) 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ii </a:t>
            </a:r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ও 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iii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5800" y="4800600"/>
            <a:ext cx="3108960" cy="744630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(গ) </a:t>
            </a:r>
            <a:r>
              <a:rPr lang="en-US" sz="32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i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ও 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iii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00343" y="4901040"/>
            <a:ext cx="2494327" cy="542293"/>
          </a:xfrm>
          <a:prstGeom prst="rect">
            <a:avLst/>
          </a:prstGeom>
        </p:spPr>
        <p:txBody>
          <a:bodyPr wrap="square" lIns="95088" tIns="47544" rIns="95088" bIns="47544">
            <a:spAutoFit/>
          </a:bodyPr>
          <a:lstStyle/>
          <a:p>
            <a:r>
              <a:rPr lang="en-US" sz="2900" dirty="0" smtClean="0">
                <a:solidFill>
                  <a:prstClr val="black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91200" y="5105400"/>
            <a:ext cx="492369" cy="49886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838200"/>
            <a:ext cx="2584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OMJ" pitchFamily="2" charset="0"/>
                <a:cs typeface="SutonnyOMJ" pitchFamily="2" charset="0"/>
              </a:rPr>
              <a:t>বাড়ীর কাজ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2514600"/>
            <a:ext cx="57912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4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স্রষ্টার মহিমা সম্পর্কে </a:t>
            </a:r>
            <a:r>
              <a:rPr lang="en-US" sz="4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অনুচ্ছেদ</a:t>
            </a:r>
            <a:r>
              <a:rPr lang="bn-IN" sz="4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লিখে আনবে।  </a:t>
            </a:r>
            <a:endParaRPr lang="en-US" sz="4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04800" y="609600"/>
            <a:ext cx="8534400" cy="5867400"/>
            <a:chOff x="304800" y="609600"/>
            <a:chExt cx="8534400" cy="5867400"/>
          </a:xfrm>
        </p:grpSpPr>
        <p:sp>
          <p:nvSpPr>
            <p:cNvPr id="4" name="Rectangle 3"/>
            <p:cNvSpPr/>
            <p:nvPr/>
          </p:nvSpPr>
          <p:spPr>
            <a:xfrm>
              <a:off x="533400" y="609600"/>
              <a:ext cx="80772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SutonnyOMJ" pitchFamily="2" charset="0"/>
                  <a:cs typeface="SutonnyOMJ" pitchFamily="2" charset="0"/>
                </a:rPr>
                <a:t>আজকের ক্লাস এখানেই শেষ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5" name="Picture 4" descr="images (4)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800" y="1447800"/>
              <a:ext cx="8534400" cy="50292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457200"/>
            <a:ext cx="7848600" cy="110799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পাঠ পরিচিতি</a:t>
            </a:r>
            <a:endParaRPr lang="en-US" sz="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057400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4400" b="1" dirty="0" smtClean="0">
                <a:latin typeface="SutonnyOMJ" pitchFamily="2" charset="0"/>
                <a:cs typeface="SutonnyOMJ" pitchFamily="2" charset="0"/>
              </a:rPr>
              <a:t>পাঠ পরিচিতি</a:t>
            </a:r>
          </a:p>
          <a:p>
            <a:r>
              <a:rPr lang="bn-BD" sz="4400" b="1" dirty="0" smtClean="0">
                <a:latin typeface="SutonnyOMJ" pitchFamily="2" charset="0"/>
                <a:cs typeface="SutonnyOMJ" pitchFamily="2" charset="0"/>
              </a:rPr>
              <a:t>অষ্টম শ্রেনী</a:t>
            </a:r>
          </a:p>
          <a:p>
            <a:r>
              <a:rPr lang="bn-BD" sz="4400" b="1" dirty="0" smtClean="0">
                <a:latin typeface="SutonnyOMJ" pitchFamily="2" charset="0"/>
                <a:cs typeface="SutonnyOMJ" pitchFamily="2" charset="0"/>
              </a:rPr>
              <a:t>বিষয়ঃ</a:t>
            </a:r>
            <a:r>
              <a:rPr lang="en-US" sz="44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4400" b="1" dirty="0" smtClean="0">
                <a:latin typeface="SutonnyOMJ" pitchFamily="2" charset="0"/>
                <a:cs typeface="SutonnyOMJ" pitchFamily="2" charset="0"/>
              </a:rPr>
              <a:t>বাংলা ১ম </a:t>
            </a:r>
            <a:r>
              <a:rPr lang="bn-BD" sz="4400" b="1" dirty="0" smtClean="0">
                <a:latin typeface="SutonnyOMJ" pitchFamily="2" charset="0"/>
                <a:cs typeface="SutonnyOMJ" pitchFamily="2" charset="0"/>
              </a:rPr>
              <a:t>পত্র</a:t>
            </a:r>
            <a:endParaRPr lang="en-US" sz="4400" b="1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4400" b="1" dirty="0" smtClean="0">
                <a:latin typeface="SutonnyOMJ" pitchFamily="2" charset="0"/>
                <a:cs typeface="SutonnyOMJ" pitchFamily="2" charset="0"/>
              </a:rPr>
              <a:t>কবিতা : প্রার্থনা</a:t>
            </a:r>
            <a:endParaRPr lang="bn-BD" sz="4400" b="1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BD" sz="4400" b="1" dirty="0" smtClean="0">
                <a:latin typeface="SutonnyOMJ" pitchFamily="2" charset="0"/>
                <a:cs typeface="SutonnyOMJ" pitchFamily="2" charset="0"/>
              </a:rPr>
              <a:t>সময়ঃ</a:t>
            </a:r>
            <a:r>
              <a:rPr lang="en-US" sz="44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4400" b="1" dirty="0" smtClean="0">
                <a:latin typeface="SutonnyOMJ" pitchFamily="2" charset="0"/>
                <a:cs typeface="SutonnyOMJ" pitchFamily="2" charset="0"/>
              </a:rPr>
              <a:t>৫০ মিনিট</a:t>
            </a:r>
          </a:p>
          <a:p>
            <a:r>
              <a:rPr lang="bn-BD" sz="4400" b="1" dirty="0" smtClean="0">
                <a:latin typeface="SutonnyOMJ" pitchFamily="2" charset="0"/>
                <a:cs typeface="SutonnyOMJ" pitchFamily="2" charset="0"/>
              </a:rPr>
              <a:t>তারিখঃ</a:t>
            </a:r>
            <a:r>
              <a:rPr lang="en-US" sz="4400" b="1" dirty="0" smtClean="0">
                <a:latin typeface="SutonnyOMJ" pitchFamily="2" charset="0"/>
                <a:cs typeface="SutonnyOMJ" pitchFamily="2" charset="0"/>
              </a:rPr>
              <a:t> ২১</a:t>
            </a:r>
            <a:r>
              <a:rPr lang="bn-BD" sz="4400" b="1" dirty="0" smtClean="0">
                <a:latin typeface="SutonnyOMJ" pitchFamily="2" charset="0"/>
                <a:cs typeface="SutonnyOMJ" pitchFamily="2" charset="0"/>
              </a:rPr>
              <a:t>/০</a:t>
            </a:r>
            <a:r>
              <a:rPr lang="en-US" sz="4400" b="1" dirty="0" smtClean="0">
                <a:latin typeface="SutonnyOMJ" pitchFamily="2" charset="0"/>
                <a:cs typeface="SutonnyOMJ" pitchFamily="2" charset="0"/>
              </a:rPr>
              <a:t>৩</a:t>
            </a:r>
            <a:r>
              <a:rPr lang="bn-BD" sz="4400" b="1" dirty="0" smtClean="0">
                <a:latin typeface="SutonnyOMJ" pitchFamily="2" charset="0"/>
                <a:cs typeface="SutonnyOMJ" pitchFamily="2" charset="0"/>
              </a:rPr>
              <a:t>/২০</a:t>
            </a:r>
            <a:r>
              <a:rPr lang="en-US" sz="4400" b="1" dirty="0" smtClean="0">
                <a:latin typeface="SutonnyOMJ" pitchFamily="2" charset="0"/>
                <a:cs typeface="SutonnyOMJ" pitchFamily="2" charset="0"/>
              </a:rPr>
              <a:t>২০</a:t>
            </a:r>
          </a:p>
          <a:p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04800" y="457200"/>
            <a:ext cx="8382000" cy="5638799"/>
            <a:chOff x="304800" y="457200"/>
            <a:chExt cx="8382000" cy="5638799"/>
          </a:xfrm>
        </p:grpSpPr>
        <p:sp>
          <p:nvSpPr>
            <p:cNvPr id="4" name="Rectangle 3"/>
            <p:cNvSpPr/>
            <p:nvPr/>
          </p:nvSpPr>
          <p:spPr>
            <a:xfrm>
              <a:off x="457200" y="457200"/>
              <a:ext cx="822960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  <a:latin typeface="SutonnyOMJ" pitchFamily="2" charset="0"/>
                  <a:cs typeface="SutonnyOMJ" pitchFamily="2" charset="0"/>
                </a:rPr>
                <a:t>এসো আমরা কিছু ছবি দেখি...........</a:t>
              </a:r>
              <a:endPara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pic>
          <p:nvPicPr>
            <p:cNvPr id="3" name="Picture 2" descr="download (9)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800" y="1600200"/>
              <a:ext cx="3886200" cy="4495799"/>
            </a:xfrm>
            <a:prstGeom prst="rect">
              <a:avLst/>
            </a:prstGeom>
          </p:spPr>
        </p:pic>
        <p:pic>
          <p:nvPicPr>
            <p:cNvPr id="5" name="Picture 4" descr="ডডডডডডড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76800" y="1600200"/>
              <a:ext cx="3505200" cy="44196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ড়ড়ড়ড়ড়ড়ড়ড়ড়ড়ড়ড়ড়ড়ড়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48"/>
            <a:ext cx="9144000" cy="6861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457200"/>
            <a:ext cx="400943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OMJ" pitchFamily="2" charset="0"/>
                <a:cs typeface="SutonnyOMJ" pitchFamily="2" charset="0"/>
              </a:rPr>
              <a:t>আজকের পাঠ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6" name="Picture 5" descr="ববব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00200"/>
            <a:ext cx="4343400" cy="4648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029200" y="1676400"/>
            <a:ext cx="3733800" cy="45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প্রার্থনা</a:t>
            </a: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কায়কোবাদ</a:t>
            </a:r>
            <a:endParaRPr lang="en-US" sz="4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381000"/>
            <a:ext cx="2973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শিখণ ফল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‘কবি’ কায়কোবাদের পরিচয় বলতে পারবে ৤</a:t>
            </a:r>
          </a:p>
          <a:p>
            <a:endPara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কঠিন শব্দের অর্থ বলতে পারবে ৤</a:t>
            </a:r>
          </a:p>
          <a:p>
            <a:endPara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কবিতাটি আবৃত্তি  করতে পারবে ৤</a:t>
            </a:r>
          </a:p>
          <a:p>
            <a:endPara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সর্বপরি শিক্ষার্থীরা স্রষ্টার মহিমা  ব্যাখ্যা করতে পারবে ৤</a:t>
            </a:r>
          </a:p>
          <a:p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914400" y="533400"/>
          <a:ext cx="7391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9000" y="1905000"/>
            <a:ext cx="2590800" cy="2514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এবার আমরা কয়েকটি </a:t>
            </a:r>
            <a:r>
              <a:rPr lang="bn-BD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নতুন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 শব্দের </a:t>
            </a:r>
            <a:r>
              <a:rPr lang="bn-BD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/>
            </a:r>
            <a:br>
              <a:rPr lang="bn-BD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</a:b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অর্থ জানতে চেষ্টা করি.. </a:t>
            </a:r>
            <a:r>
              <a:rPr lang="bn-BD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...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/>
            </a:r>
            <a:b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</a:br>
            <a:endParaRPr lang="en-US" b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828800"/>
            <a:ext cx="1219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প্রার্থনা</a:t>
            </a:r>
            <a:endParaRPr lang="en-US" sz="3200" b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3276600"/>
            <a:ext cx="1219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ক্রোড়</a:t>
            </a:r>
            <a:endParaRPr lang="en-US" sz="3200" b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4953000"/>
            <a:ext cx="1143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বিষাদ</a:t>
            </a:r>
            <a:endParaRPr lang="en-US" sz="3200" b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057400" y="2133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133600" y="3505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133600" y="5257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4" name="Picture 1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828801"/>
            <a:ext cx="2362200" cy="12954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019800" y="1828800"/>
            <a:ext cx="21336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মুনাজাত, আবেদন</a:t>
            </a:r>
            <a:endParaRPr lang="en-US" sz="2800" b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19800" y="3276600"/>
            <a:ext cx="20574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কোল</a:t>
            </a:r>
            <a:endParaRPr lang="en-US" sz="2800" b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96000" y="4724400"/>
            <a:ext cx="20574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বিষন্নতা , দু:খবোধ</a:t>
            </a:r>
            <a:endParaRPr lang="en-US" sz="2800" b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9" name="Picture 1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1" y="3200400"/>
            <a:ext cx="2362200" cy="1371600"/>
          </a:xfrm>
          <a:prstGeom prst="rect">
            <a:avLst/>
          </a:prstGeom>
        </p:spPr>
      </p:pic>
      <p:pic>
        <p:nvPicPr>
          <p:cNvPr id="20" name="Picture 19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4648200"/>
            <a:ext cx="2419350" cy="127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451</Words>
  <Application>Microsoft Office PowerPoint</Application>
  <PresentationFormat>On-screen Show (4:3)</PresentationFormat>
  <Paragraphs>117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শিক্ষক পরিচিতি</vt:lpstr>
      <vt:lpstr>Slide 3</vt:lpstr>
      <vt:lpstr>Slide 4</vt:lpstr>
      <vt:lpstr>Slide 5</vt:lpstr>
      <vt:lpstr>Slide 6</vt:lpstr>
      <vt:lpstr>Slide 7</vt:lpstr>
      <vt:lpstr>Slide 8</vt:lpstr>
      <vt:lpstr>এবার আমরা কয়েকটি নতুন শব্দের  অর্থ জানতে চেষ্টা করি.. ...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65</cp:revision>
  <dcterms:created xsi:type="dcterms:W3CDTF">2018-04-02T08:09:49Z</dcterms:created>
  <dcterms:modified xsi:type="dcterms:W3CDTF">2020-03-21T13:08:12Z</dcterms:modified>
</cp:coreProperties>
</file>