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68" r:id="rId3"/>
    <p:sldId id="269" r:id="rId4"/>
    <p:sldId id="270" r:id="rId5"/>
    <p:sldId id="289" r:id="rId6"/>
    <p:sldId id="257" r:id="rId7"/>
    <p:sldId id="288" r:id="rId8"/>
    <p:sldId id="264" r:id="rId9"/>
    <p:sldId id="272" r:id="rId10"/>
    <p:sldId id="277" r:id="rId11"/>
    <p:sldId id="260" r:id="rId12"/>
    <p:sldId id="271" r:id="rId13"/>
    <p:sldId id="273" r:id="rId14"/>
    <p:sldId id="259" r:id="rId15"/>
    <p:sldId id="274" r:id="rId16"/>
    <p:sldId id="275" r:id="rId17"/>
    <p:sldId id="265" r:id="rId18"/>
    <p:sldId id="284" r:id="rId19"/>
    <p:sldId id="280" r:id="rId20"/>
    <p:sldId id="286" r:id="rId21"/>
    <p:sldId id="266" r:id="rId22"/>
    <p:sldId id="282" r:id="rId2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DE9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1" autoAdjust="0"/>
    <p:restoredTop sz="94660"/>
  </p:normalViewPr>
  <p:slideViewPr>
    <p:cSldViewPr showGuides="1">
      <p:cViewPr varScale="1">
        <p:scale>
          <a:sx n="82" d="100"/>
          <a:sy n="82" d="100"/>
        </p:scale>
        <p:origin x="-738"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BEFCE-0140-4430-B7D9-7553DD191804}" type="datetimeFigureOut">
              <a:rPr lang="en-US" smtClean="0"/>
              <a:t>3/20/2020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B51A7-1139-4BE3-8B78-848CBBA36406}" type="slidenum">
              <a:rPr lang="en-US" smtClean="0"/>
              <a:t>‹#›</a:t>
            </a:fld>
            <a:endParaRPr lang="en-US"/>
          </a:p>
        </p:txBody>
      </p:sp>
    </p:spTree>
    <p:extLst>
      <p:ext uri="{BB962C8B-B14F-4D97-AF65-F5344CB8AC3E}">
        <p14:creationId xmlns:p14="http://schemas.microsoft.com/office/powerpoint/2010/main" val="17165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শিক্ষার্র্থীদের স্বাগতম জানাবেন  এবং</a:t>
            </a:r>
            <a:r>
              <a:rPr lang="bn-BD" baseline="0" dirty="0" smtClean="0">
                <a:latin typeface="NikoshBAN" panose="02000000000000000000" pitchFamily="2" charset="0"/>
                <a:cs typeface="NikoshBAN" panose="02000000000000000000" pitchFamily="2" charset="0"/>
              </a:rPr>
              <a:t> ছবির পটভুমি জানতে চাইবেন</a:t>
            </a:r>
            <a:r>
              <a:rPr lang="bn-BD"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E31583C-449B-42CD-9D3E-3029B3E1C3F9}" type="slidenum">
              <a:rPr lang="en-US" smtClean="0"/>
              <a:t>1</a:t>
            </a:fld>
            <a:endParaRPr lang="en-US"/>
          </a:p>
        </p:txBody>
      </p:sp>
    </p:spTree>
    <p:extLst>
      <p:ext uri="{BB962C8B-B14F-4D97-AF65-F5344CB8AC3E}">
        <p14:creationId xmlns:p14="http://schemas.microsoft.com/office/powerpoint/2010/main" val="427960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পরিচয় পর্ব শেষ করবেন ।</a:t>
            </a:r>
            <a:endParaRPr lang="en-US" dirty="0">
              <a:latin typeface="NikoshBAN" panose="02000000000000000000" pitchFamily="2" charset="0"/>
              <a:cs typeface="NikoshBAN" panose="02000000000000000000" pitchFamily="2" charset="0"/>
            </a:endParaRPr>
          </a:p>
        </p:txBody>
      </p:sp>
      <p:sp>
        <p:nvSpPr>
          <p:cNvPr id="4" name="Date Placeholder 3"/>
          <p:cNvSpPr>
            <a:spLocks noGrp="1"/>
          </p:cNvSpPr>
          <p:nvPr>
            <p:ph type="dt" idx="10"/>
          </p:nvPr>
        </p:nvSpPr>
        <p:spPr/>
        <p:txBody>
          <a:bodyPr/>
          <a:lstStyle/>
          <a:p>
            <a:fld id="{5F1DC650-0F64-4992-85D8-64FA2FF678D6}" type="datetime1">
              <a:rPr lang="en-US" smtClean="0"/>
              <a:t>3/20/2020</a:t>
            </a:fld>
            <a:endParaRPr lang="en-US"/>
          </a:p>
        </p:txBody>
      </p:sp>
      <p:sp>
        <p:nvSpPr>
          <p:cNvPr id="5" name="Slide Number Placeholder 4"/>
          <p:cNvSpPr>
            <a:spLocks noGrp="1"/>
          </p:cNvSpPr>
          <p:nvPr>
            <p:ph type="sldNum" sz="quarter" idx="11"/>
          </p:nvPr>
        </p:nvSpPr>
        <p:spPr/>
        <p:txBody>
          <a:bodyPr/>
          <a:lstStyle/>
          <a:p>
            <a:fld id="{76968F61-E531-49D1-84B4-57F3CE9F10FE}" type="slidenum">
              <a:rPr lang="en-US" smtClean="0"/>
              <a:t>2</a:t>
            </a:fld>
            <a:endParaRPr lang="en-US"/>
          </a:p>
        </p:txBody>
      </p:sp>
    </p:spTree>
    <p:extLst>
      <p:ext uri="{BB962C8B-B14F-4D97-AF65-F5344CB8AC3E}">
        <p14:creationId xmlns:p14="http://schemas.microsoft.com/office/powerpoint/2010/main" val="388125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শিক্ষর্থীদের ছবি সম্পর্কে প্রশ্ন করে যেমন কিসের ছবি? ছবি দেখে কি বুঝলাম ইত্যাদি</a:t>
            </a:r>
            <a:r>
              <a:rPr lang="bn-BD" baseline="0" dirty="0" smtClean="0">
                <a:latin typeface="NikoshBAN" panose="02000000000000000000" pitchFamily="2" charset="0"/>
                <a:cs typeface="NikoshBAN" panose="02000000000000000000" pitchFamily="2" charset="0"/>
              </a:rPr>
              <a:t> প্রশ্ন করে </a:t>
            </a:r>
            <a:r>
              <a:rPr lang="bn-BD" dirty="0" smtClean="0">
                <a:latin typeface="NikoshBAN" panose="02000000000000000000" pitchFamily="2" charset="0"/>
                <a:cs typeface="NikoshBAN" panose="02000000000000000000" pitchFamily="2" charset="0"/>
              </a:rPr>
              <a:t> পাঠের শিরোনাম বের করে আনার চেষ্টা</a:t>
            </a:r>
            <a:r>
              <a:rPr lang="bn-BD" baseline="0" dirty="0" smtClean="0">
                <a:latin typeface="NikoshBAN" panose="02000000000000000000" pitchFamily="2" charset="0"/>
                <a:cs typeface="NikoshBAN" panose="02000000000000000000" pitchFamily="2" charset="0"/>
              </a:rPr>
              <a:t> করবেন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0E31583C-449B-42CD-9D3E-3029B3E1C3F9}" type="slidenum">
              <a:rPr lang="en-US" smtClean="0"/>
              <a:t>3</a:t>
            </a:fld>
            <a:endParaRPr lang="en-US"/>
          </a:p>
        </p:txBody>
      </p:sp>
    </p:spTree>
    <p:extLst>
      <p:ext uri="{BB962C8B-B14F-4D97-AF65-F5344CB8AC3E}">
        <p14:creationId xmlns:p14="http://schemas.microsoft.com/office/powerpoint/2010/main" val="42481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800" dirty="0" smtClean="0">
                <a:latin typeface="NikoshBAN" panose="02000000000000000000" pitchFamily="2" charset="0"/>
                <a:cs typeface="NikoshBAN" panose="02000000000000000000" pitchFamily="2" charset="0"/>
              </a:rPr>
              <a:t>শিক্ষক</a:t>
            </a:r>
            <a:r>
              <a:rPr lang="bn-BD" sz="1800" baseline="0" dirty="0" smtClean="0">
                <a:latin typeface="NikoshBAN" panose="02000000000000000000" pitchFamily="2" charset="0"/>
                <a:cs typeface="NikoshBAN" panose="02000000000000000000" pitchFamily="2" charset="0"/>
              </a:rPr>
              <a:t> ছবি প্রদর্শন করার পর প্রশ্ন করবেন খি দেখলাম,কি বুঝলাম?এধরনের নানা প্রশ্ন নিয়ে সময়ের দিকে লক্ষ্য রেখে মুক্ত আলোচনা করতে পারেন । শিক্ষক বলবেন আজ  আমরা </a:t>
            </a:r>
            <a:r>
              <a:rPr lang="bn-BD" sz="1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 মজুদ ও মজুদ পরবর্তী ব্যবস্থাপনা</a:t>
            </a:r>
            <a:endParaRPr lang="en-US" sz="1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1800" baseline="0" dirty="0" smtClean="0">
                <a:latin typeface="NikoshBAN" panose="02000000000000000000" pitchFamily="2" charset="0"/>
                <a:cs typeface="NikoshBAN" panose="02000000000000000000" pitchFamily="2" charset="0"/>
              </a:rPr>
              <a:t>নিয়ে আলোচনা  করব । সবশেষে পাঠ ঘোষণা করবেন ।</a:t>
            </a:r>
            <a:endParaRPr lang="en-US" sz="1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4</a:t>
            </a:fld>
            <a:endParaRPr lang="en-US"/>
          </a:p>
        </p:txBody>
      </p:sp>
    </p:spTree>
    <p:extLst>
      <p:ext uri="{BB962C8B-B14F-4D97-AF65-F5344CB8AC3E}">
        <p14:creationId xmlns:p14="http://schemas.microsoft.com/office/powerpoint/2010/main" val="265700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3EE9C-A128-423E-8405-9C6FFBC0F4D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118326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3EE9C-A128-423E-8405-9C6FFBC0F4D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176501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3EE9C-A128-423E-8405-9C6FFBC0F4D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22248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3EE9C-A128-423E-8405-9C6FFBC0F4D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267927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3EE9C-A128-423E-8405-9C6FFBC0F4D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366685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3EE9C-A128-423E-8405-9C6FFBC0F4D8}"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44935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3EE9C-A128-423E-8405-9C6FFBC0F4D8}"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42522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3EE9C-A128-423E-8405-9C6FFBC0F4D8}"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353347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3EE9C-A128-423E-8405-9C6FFBC0F4D8}"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100235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3EE9C-A128-423E-8405-9C6FFBC0F4D8}"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305645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3EE9C-A128-423E-8405-9C6FFBC0F4D8}"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C974C-2A4D-4227-814C-64A7257A3819}" type="slidenum">
              <a:rPr lang="en-US" smtClean="0"/>
              <a:t>‹#›</a:t>
            </a:fld>
            <a:endParaRPr lang="en-US"/>
          </a:p>
        </p:txBody>
      </p:sp>
    </p:spTree>
    <p:extLst>
      <p:ext uri="{BB962C8B-B14F-4D97-AF65-F5344CB8AC3E}">
        <p14:creationId xmlns:p14="http://schemas.microsoft.com/office/powerpoint/2010/main" val="427057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E23EE9C-A128-423E-8405-9C6FFBC0F4D8}" type="datetimeFigureOut">
              <a:rPr lang="en-US" smtClean="0"/>
              <a:t>3/20/2020</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C974C-2A4D-4227-814C-64A7257A3819}" type="slidenum">
              <a:rPr lang="en-US" smtClean="0"/>
              <a:t>‹#›</a:t>
            </a:fld>
            <a:endParaRPr lang="en-US"/>
          </a:p>
        </p:txBody>
      </p:sp>
    </p:spTree>
    <p:extLst>
      <p:ext uri="{BB962C8B-B14F-4D97-AF65-F5344CB8AC3E}">
        <p14:creationId xmlns:p14="http://schemas.microsoft.com/office/powerpoint/2010/main" val="3594099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135" y="114300"/>
            <a:ext cx="3558866" cy="1219200"/>
          </a:xfrm>
          <a:prstGeom prst="wave">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oAutofit/>
          </a:bodyPr>
          <a:lstStyle/>
          <a:p>
            <a:pPr algn="ctr"/>
            <a:r>
              <a:rPr lang="bn-BD" sz="6353"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6353"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8656"/>
          <a:stretch/>
        </p:blipFill>
        <p:spPr>
          <a:xfrm>
            <a:off x="491892" y="1714500"/>
            <a:ext cx="8160216" cy="342900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806721529"/>
      </p:ext>
    </p:extLst>
  </p:cSld>
  <p:clrMapOvr>
    <a:masterClrMapping/>
  </p:clrMapOvr>
  <p:transition spd="slow" advTm="34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798" t="17909" r="34794" b="71032"/>
          <a:stretch/>
        </p:blipFill>
        <p:spPr>
          <a:xfrm>
            <a:off x="299976" y="266700"/>
            <a:ext cx="3883509" cy="2209800"/>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grpSp>
        <p:nvGrpSpPr>
          <p:cNvPr id="9" name="Group 8"/>
          <p:cNvGrpSpPr/>
          <p:nvPr/>
        </p:nvGrpSpPr>
        <p:grpSpPr>
          <a:xfrm>
            <a:off x="304799" y="3162300"/>
            <a:ext cx="3883509" cy="2193877"/>
            <a:chOff x="838199" y="2908615"/>
            <a:chExt cx="3436917" cy="2311085"/>
          </a:xfrm>
          <a:effectLst>
            <a:glow rad="228600">
              <a:schemeClr val="accent5">
                <a:satMod val="175000"/>
                <a:alpha val="40000"/>
              </a:schemeClr>
            </a:glow>
          </a:effectLst>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710" t="57421" r="68223" b="10973"/>
            <a:stretch/>
          </p:blipFill>
          <p:spPr>
            <a:xfrm>
              <a:off x="838199" y="2908615"/>
              <a:ext cx="3436917" cy="2311085"/>
            </a:xfrm>
            <a:prstGeom prst="roundRect">
              <a:avLst>
                <a:gd name="adj" fmla="val 8594"/>
              </a:avLst>
            </a:prstGeom>
            <a:solidFill>
              <a:srgbClr val="FFFFFF">
                <a:shade val="85000"/>
              </a:srgbClr>
            </a:solidFill>
            <a:ln w="3175">
              <a:solidFill>
                <a:schemeClr val="tx1"/>
              </a:solidFill>
            </a:ln>
            <a:effectLst>
              <a:reflection blurRad="12700" stA="38000" endPos="0" dist="5000" dir="5400000" sy="-100000" algn="bl" rotWithShape="0"/>
            </a:effectLst>
          </p:spPr>
        </p:pic>
        <p:sp>
          <p:nvSpPr>
            <p:cNvPr id="3" name="TextBox 2"/>
            <p:cNvSpPr txBox="1"/>
            <p:nvPr/>
          </p:nvSpPr>
          <p:spPr>
            <a:xfrm>
              <a:off x="1437772" y="4476065"/>
              <a:ext cx="2094054" cy="646331"/>
            </a:xfrm>
            <a:prstGeom prst="rect">
              <a:avLst/>
            </a:prstGeom>
            <a:noFill/>
          </p:spPr>
          <p:txBody>
            <a:bodyPr wrap="square" rtlCol="0">
              <a:spAutoFit/>
            </a:bodyPr>
            <a:lstStyle/>
            <a:p>
              <a:r>
                <a:rPr lang="en-US" sz="3600" dirty="0" err="1" smtClean="0">
                  <a:latin typeface="NikoshBAN" pitchFamily="2" charset="0"/>
                  <a:cs typeface="NikoshBAN" pitchFamily="2" charset="0"/>
                </a:rPr>
                <a:t>শুকনো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কাশি</a:t>
              </a:r>
              <a:endParaRPr lang="en-US" sz="3600" dirty="0">
                <a:latin typeface="NikoshBAN" pitchFamily="2" charset="0"/>
                <a:cs typeface="NikoshBAN" pitchFamily="2" charset="0"/>
              </a:endParaRPr>
            </a:p>
          </p:txBody>
        </p:sp>
      </p:grpSp>
      <p:grpSp>
        <p:nvGrpSpPr>
          <p:cNvPr id="10" name="Group 9"/>
          <p:cNvGrpSpPr/>
          <p:nvPr/>
        </p:nvGrpSpPr>
        <p:grpSpPr>
          <a:xfrm>
            <a:off x="4953001" y="3162299"/>
            <a:ext cx="3886199" cy="2193877"/>
            <a:chOff x="5301205" y="3106706"/>
            <a:chExt cx="3284655" cy="2269512"/>
          </a:xfrm>
          <a:effectLst>
            <a:glow rad="228600">
              <a:schemeClr val="accent5">
                <a:satMod val="175000"/>
                <a:alpha val="40000"/>
              </a:schemeClr>
            </a:glow>
          </a:effectLst>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9201" t="14841" r="8602" b="48286"/>
            <a:stretch/>
          </p:blipFill>
          <p:spPr>
            <a:xfrm>
              <a:off x="5301205" y="3106706"/>
              <a:ext cx="3284655" cy="2269512"/>
            </a:xfrm>
            <a:prstGeom prst="roundRect">
              <a:avLst>
                <a:gd name="adj" fmla="val 8594"/>
              </a:avLst>
            </a:prstGeom>
            <a:solidFill>
              <a:srgbClr val="FFFFFF">
                <a:shade val="85000"/>
              </a:srgbClr>
            </a:solidFill>
            <a:ln w="3175">
              <a:solidFill>
                <a:schemeClr val="tx1"/>
              </a:solidFill>
            </a:ln>
            <a:effectLst>
              <a:reflection blurRad="12700" stA="38000" endPos="0" dist="5000" dir="5400000" sy="-100000" algn="bl" rotWithShape="0"/>
            </a:effectLst>
          </p:spPr>
        </p:pic>
        <p:sp>
          <p:nvSpPr>
            <p:cNvPr id="8" name="TextBox 7"/>
            <p:cNvSpPr txBox="1"/>
            <p:nvPr/>
          </p:nvSpPr>
          <p:spPr>
            <a:xfrm>
              <a:off x="5771349" y="4476065"/>
              <a:ext cx="2173301" cy="646331"/>
            </a:xfrm>
            <a:prstGeom prst="rect">
              <a:avLst/>
            </a:prstGeom>
            <a:noFill/>
          </p:spPr>
          <p:txBody>
            <a:bodyPr wrap="square" rtlCol="0">
              <a:spAutoFit/>
            </a:bodyPr>
            <a:lstStyle/>
            <a:p>
              <a:r>
                <a:rPr lang="en-US" sz="3600" dirty="0" smtClean="0">
                  <a:latin typeface="NikoshBAN" pitchFamily="2" charset="0"/>
                  <a:cs typeface="NikoshBAN" pitchFamily="2" charset="0"/>
                </a:rPr>
                <a:t>১০০ডিগ্রী </a:t>
              </a:r>
              <a:r>
                <a:rPr lang="en-US" sz="3600" dirty="0" err="1" smtClean="0">
                  <a:latin typeface="NikoshBAN" pitchFamily="2" charset="0"/>
                  <a:cs typeface="NikoshBAN" pitchFamily="2" charset="0"/>
                </a:rPr>
                <a:t>জ্বর</a:t>
              </a:r>
              <a:endParaRPr lang="en-US" sz="3600" dirty="0">
                <a:latin typeface="NikoshBAN" pitchFamily="2" charset="0"/>
                <a:cs typeface="NikoshBAN" pitchFamily="2" charset="0"/>
              </a:endParaRPr>
            </a:p>
          </p:txBody>
        </p:sp>
      </p:gr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88" t="39323" r="33888" b="50890"/>
          <a:stretch/>
        </p:blipFill>
        <p:spPr>
          <a:xfrm>
            <a:off x="4953001" y="266700"/>
            <a:ext cx="3810000" cy="2209800"/>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spTree>
    <p:custDataLst>
      <p:tags r:id="rId1"/>
    </p:custDataLst>
    <p:extLst>
      <p:ext uri="{BB962C8B-B14F-4D97-AF65-F5344CB8AC3E}">
        <p14:creationId xmlns:p14="http://schemas.microsoft.com/office/powerpoint/2010/main" val="3408190693"/>
      </p:ext>
    </p:extLst>
  </p:cSld>
  <p:clrMapOvr>
    <a:masterClrMapping/>
  </p:clrMapOvr>
  <p:transition spd="slow" advTm="7899">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82" t="16908" r="76554" b="40494"/>
          <a:stretch/>
        </p:blipFill>
        <p:spPr>
          <a:xfrm>
            <a:off x="533400" y="419100"/>
            <a:ext cx="3581400" cy="2170006"/>
          </a:xfrm>
          <a:prstGeom prst="rect">
            <a:avLst/>
          </a:prstGeom>
          <a:effectLst>
            <a:glow rad="228600">
              <a:schemeClr val="accent5">
                <a:satMod val="175000"/>
                <a:alpha val="40000"/>
              </a:schemeClr>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663" t="14841" r="51994" b="42579"/>
          <a:stretch/>
        </p:blipFill>
        <p:spPr>
          <a:xfrm>
            <a:off x="4953000" y="419100"/>
            <a:ext cx="3570308" cy="2170006"/>
          </a:xfrm>
          <a:prstGeom prst="rect">
            <a:avLst/>
          </a:prstGeom>
          <a:effectLst>
            <a:glow rad="228600">
              <a:schemeClr val="accent5">
                <a:satMod val="175000"/>
                <a:alpha val="40000"/>
              </a:schemeClr>
            </a:glow>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7950" t="57421" r="39570" b="-1"/>
          <a:stretch/>
        </p:blipFill>
        <p:spPr>
          <a:xfrm>
            <a:off x="4953000" y="3162299"/>
            <a:ext cx="3570308" cy="2145651"/>
          </a:xfrm>
          <a:prstGeom prst="rect">
            <a:avLst/>
          </a:prstGeom>
          <a:effectLst>
            <a:glow rad="228600">
              <a:schemeClr val="accent5">
                <a:satMod val="175000"/>
                <a:alpha val="40000"/>
              </a:schemeClr>
            </a:glo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0857" t="14841" r="28318" b="42579"/>
          <a:stretch/>
        </p:blipFill>
        <p:spPr>
          <a:xfrm>
            <a:off x="533400" y="3162300"/>
            <a:ext cx="3581400" cy="2145651"/>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4230940742"/>
      </p:ext>
    </p:extLst>
  </p:cSld>
  <p:clrMapOvr>
    <a:masterClrMapping/>
  </p:clrMapOvr>
  <p:transition spd="slow" advTm="7701">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493" t="50427" r="50000" b="32013"/>
          <a:stretch/>
        </p:blipFill>
        <p:spPr>
          <a:xfrm>
            <a:off x="5334000" y="400537"/>
            <a:ext cx="2286000" cy="2456963"/>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230" t="49644" r="38848" b="32620"/>
          <a:stretch/>
        </p:blipFill>
        <p:spPr>
          <a:xfrm>
            <a:off x="762000" y="456775"/>
            <a:ext cx="2667000" cy="2400725"/>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spTree>
    <p:custDataLst>
      <p:tags r:id="rId1"/>
    </p:custDataLst>
    <p:extLst>
      <p:ext uri="{BB962C8B-B14F-4D97-AF65-F5344CB8AC3E}">
        <p14:creationId xmlns:p14="http://schemas.microsoft.com/office/powerpoint/2010/main" val="2022203462"/>
      </p:ext>
    </p:extLst>
  </p:cSld>
  <p:clrMapOvr>
    <a:masterClrMapping/>
  </p:clrMapOvr>
  <p:transition spd="slow" advTm="4424">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90500"/>
            <a:ext cx="3378658" cy="1756903"/>
          </a:xfrm>
          <a:prstGeom prst="rect">
            <a:avLst/>
          </a:prstGeom>
          <a:effectLst>
            <a:glow rad="228600">
              <a:schemeClr val="accent5">
                <a:satMod val="175000"/>
                <a:alpha val="40000"/>
              </a:schemeClr>
            </a:glow>
          </a:effectLst>
        </p:spPr>
      </p:pic>
      <p:sp>
        <p:nvSpPr>
          <p:cNvPr id="5" name="TextBox 4"/>
          <p:cNvSpPr txBox="1"/>
          <p:nvPr/>
        </p:nvSpPr>
        <p:spPr>
          <a:xfrm>
            <a:off x="965429" y="1937275"/>
            <a:ext cx="7543800" cy="1406188"/>
          </a:xfrm>
          <a:prstGeom prst="wave">
            <a:avLst/>
          </a:prstGeom>
          <a:gradFill flip="none" rotWithShape="1">
            <a:gsLst>
              <a:gs pos="0">
                <a:srgbClr val="DE9BFF">
                  <a:shade val="30000"/>
                  <a:satMod val="115000"/>
                </a:srgbClr>
              </a:gs>
              <a:gs pos="50000">
                <a:srgbClr val="DE9BFF">
                  <a:shade val="67500"/>
                  <a:satMod val="115000"/>
                </a:srgbClr>
              </a:gs>
              <a:gs pos="100000">
                <a:srgbClr val="DE9BFF">
                  <a:shade val="100000"/>
                  <a:satMod val="115000"/>
                </a:srgbClr>
              </a:gs>
            </a:gsLst>
            <a:lin ang="5400000" scaled="1"/>
            <a:tileRect/>
          </a:gra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4000" dirty="0" err="1" smtClean="0">
                <a:latin typeface="NikoshBAN" pitchFamily="2" charset="0"/>
                <a:cs typeface="NikoshBAN" pitchFamily="2" charset="0"/>
              </a:rPr>
              <a:t>করোনা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ভাইরাস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কিভাবে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প্রতিরোধ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যায়</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67" y="3510132"/>
            <a:ext cx="3174123" cy="1786578"/>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692924056"/>
      </p:ext>
    </p:extLst>
  </p:cSld>
  <p:clrMapOvr>
    <a:masterClrMapping/>
  </p:clrMapOvr>
  <p:transition spd="slow" advTm="8149">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873" y="5122766"/>
            <a:ext cx="3581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s-IN" sz="2400" dirty="0">
                <a:solidFill>
                  <a:prstClr val="black"/>
                </a:solidFill>
                <a:latin typeface="NikoshBAN" pitchFamily="2" charset="0"/>
                <a:cs typeface="NikoshBAN" pitchFamily="2" charset="0"/>
              </a:rPr>
              <a:t>হাঁচি বা কাশির পরে হাত </a:t>
            </a:r>
            <a:r>
              <a:rPr lang="as-IN" sz="2400" dirty="0" smtClean="0">
                <a:solidFill>
                  <a:prstClr val="black"/>
                </a:solidFill>
                <a:latin typeface="NikoshBAN" pitchFamily="2" charset="0"/>
                <a:cs typeface="NikoshBAN" pitchFamily="2" charset="0"/>
              </a:rPr>
              <a:t>ধু</a:t>
            </a:r>
            <a:r>
              <a:rPr lang="en-US" sz="2400" dirty="0" err="1" smtClean="0">
                <a:solidFill>
                  <a:prstClr val="black"/>
                </a:solidFill>
                <a:latin typeface="NikoshBAN" pitchFamily="2" charset="0"/>
                <a:cs typeface="NikoshBAN" pitchFamily="2" charset="0"/>
              </a:rPr>
              <a:t>য়ে</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নি</a:t>
            </a:r>
            <a:r>
              <a:rPr lang="as-IN" sz="2400" dirty="0" smtClean="0">
                <a:solidFill>
                  <a:prstClr val="black"/>
                </a:solidFill>
                <a:latin typeface="NikoshBAN" pitchFamily="2" charset="0"/>
                <a:cs typeface="NikoshBAN" pitchFamily="2" charset="0"/>
              </a:rPr>
              <a:t>ন</a:t>
            </a:r>
            <a:endParaRPr lang="en-US" sz="2400" dirty="0"/>
          </a:p>
        </p:txBody>
      </p:sp>
      <p:sp>
        <p:nvSpPr>
          <p:cNvPr id="5" name="Rectangle 4"/>
          <p:cNvSpPr/>
          <p:nvPr/>
        </p:nvSpPr>
        <p:spPr>
          <a:xfrm>
            <a:off x="5070922" y="5136750"/>
            <a:ext cx="365035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s-IN" sz="2400" dirty="0">
                <a:solidFill>
                  <a:prstClr val="black"/>
                </a:solidFill>
                <a:latin typeface="NikoshBAN" pitchFamily="2" charset="0"/>
                <a:cs typeface="NikoshBAN" pitchFamily="2" charset="0"/>
              </a:rPr>
              <a:t>কাশি বা হাঁচির আগে মুখ ঢেকে </a:t>
            </a:r>
            <a:r>
              <a:rPr lang="as-IN" sz="2400" dirty="0" smtClean="0">
                <a:solidFill>
                  <a:prstClr val="black"/>
                </a:solidFill>
                <a:latin typeface="NikoshBAN" pitchFamily="2" charset="0"/>
                <a:cs typeface="NikoshBAN" pitchFamily="2" charset="0"/>
              </a:rPr>
              <a:t>নিন</a:t>
            </a:r>
            <a:endParaRPr lang="en-US" sz="2400" dirty="0"/>
          </a:p>
        </p:txBody>
      </p:sp>
      <p:sp>
        <p:nvSpPr>
          <p:cNvPr id="6" name="Rectangle 5"/>
          <p:cNvSpPr/>
          <p:nvPr/>
        </p:nvSpPr>
        <p:spPr>
          <a:xfrm>
            <a:off x="280099" y="2402585"/>
            <a:ext cx="405695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s-IN" sz="2400" dirty="0" smtClean="0">
                <a:solidFill>
                  <a:prstClr val="black"/>
                </a:solidFill>
                <a:latin typeface="NikoshBAN" pitchFamily="2" charset="0"/>
                <a:cs typeface="NikoshBAN" pitchFamily="2" charset="0"/>
              </a:rPr>
              <a:t>রান্না </a:t>
            </a:r>
            <a:r>
              <a:rPr lang="as-IN" sz="2400" dirty="0">
                <a:solidFill>
                  <a:prstClr val="black"/>
                </a:solidFill>
                <a:latin typeface="NikoshBAN" pitchFamily="2" charset="0"/>
                <a:cs typeface="NikoshBAN" pitchFamily="2" charset="0"/>
              </a:rPr>
              <a:t>না করা গোশত ও ডিম </a:t>
            </a:r>
            <a:r>
              <a:rPr lang="as-IN" sz="2400" dirty="0" smtClean="0">
                <a:solidFill>
                  <a:prstClr val="black"/>
                </a:solidFill>
                <a:latin typeface="NikoshBAN" pitchFamily="2" charset="0"/>
                <a:cs typeface="NikoshBAN" pitchFamily="2" charset="0"/>
              </a:rPr>
              <a:t>খাও</a:t>
            </a:r>
            <a:r>
              <a:rPr lang="en-US" sz="2400" dirty="0" err="1" smtClean="0">
                <a:solidFill>
                  <a:prstClr val="black"/>
                </a:solidFill>
                <a:latin typeface="NikoshBAN" pitchFamily="2" charset="0"/>
                <a:cs typeface="NikoshBAN" pitchFamily="2" charset="0"/>
              </a:rPr>
              <a:t>য়া</a:t>
            </a:r>
            <a:r>
              <a:rPr lang="as-IN" sz="2400" dirty="0" smtClean="0">
                <a:solidFill>
                  <a:prstClr val="black"/>
                </a:solidFill>
                <a:latin typeface="NikoshBAN" pitchFamily="2" charset="0"/>
                <a:cs typeface="NikoshBAN" pitchFamily="2" charset="0"/>
              </a:rPr>
              <a:t> এ</a:t>
            </a:r>
            <a:r>
              <a:rPr lang="en-US" sz="2400" dirty="0" err="1" smtClean="0">
                <a:solidFill>
                  <a:prstClr val="black"/>
                </a:solidFill>
                <a:latin typeface="NikoshBAN" pitchFamily="2" charset="0"/>
                <a:cs typeface="NikoshBAN" pitchFamily="2" charset="0"/>
              </a:rPr>
              <a:t>ড়ান</a:t>
            </a:r>
            <a:r>
              <a:rPr lang="as-IN" sz="2400" dirty="0" smtClean="0">
                <a:solidFill>
                  <a:prstClr val="black"/>
                </a:solidFill>
                <a:latin typeface="NikoshBAN" pitchFamily="2" charset="0"/>
                <a:cs typeface="NikoshBAN" pitchFamily="2" charset="0"/>
              </a:rPr>
              <a:t> </a:t>
            </a:r>
            <a:endParaRPr lang="en-US" sz="2400" dirty="0"/>
          </a:p>
        </p:txBody>
      </p:sp>
      <p:sp>
        <p:nvSpPr>
          <p:cNvPr id="7" name="Rectangle 6"/>
          <p:cNvSpPr/>
          <p:nvPr/>
        </p:nvSpPr>
        <p:spPr>
          <a:xfrm>
            <a:off x="5247520" y="2412713"/>
            <a:ext cx="325752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s-IN" sz="2400" dirty="0">
                <a:solidFill>
                  <a:prstClr val="black"/>
                </a:solidFill>
                <a:latin typeface="NikoshBAN" pitchFamily="2" charset="0"/>
                <a:cs typeface="NikoshBAN" pitchFamily="2" charset="0"/>
              </a:rPr>
              <a:t>নিজেকে সারাক্ষণ হাইড্রেট </a:t>
            </a:r>
            <a:r>
              <a:rPr lang="as-IN" sz="2400" dirty="0" smtClean="0">
                <a:solidFill>
                  <a:prstClr val="black"/>
                </a:solidFill>
                <a:latin typeface="NikoshBAN" pitchFamily="2" charset="0"/>
                <a:cs typeface="NikoshBAN" pitchFamily="2" charset="0"/>
              </a:rPr>
              <a:t>রাখুন</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9" y="3041544"/>
            <a:ext cx="3430428" cy="1905000"/>
          </a:xfrm>
          <a:prstGeom prst="rect">
            <a:avLst/>
          </a:prstGeom>
          <a:effectLst>
            <a:glow rad="139700">
              <a:schemeClr val="accent5">
                <a:satMod val="175000"/>
                <a:alpha val="40000"/>
              </a:schemeClr>
            </a:glo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1" y="3041544"/>
            <a:ext cx="3124199" cy="1975831"/>
          </a:xfrm>
          <a:prstGeom prst="rect">
            <a:avLst/>
          </a:prstGeom>
          <a:effectLst>
            <a:glow rad="139700">
              <a:schemeClr val="accent5">
                <a:satMod val="175000"/>
                <a:alpha val="40000"/>
              </a:schemeClr>
            </a:glo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58" y="271289"/>
            <a:ext cx="3430429" cy="2072353"/>
          </a:xfrm>
          <a:prstGeom prst="rect">
            <a:avLst/>
          </a:prstGeom>
          <a:effectLst>
            <a:glow rad="139700">
              <a:schemeClr val="accent5">
                <a:satMod val="175000"/>
                <a:alpha val="40000"/>
              </a:schemeClr>
            </a:glo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7031" y="236196"/>
            <a:ext cx="3161169" cy="2107446"/>
          </a:xfrm>
          <a:prstGeom prst="rect">
            <a:avLst/>
          </a:prstGeom>
          <a:effectLst>
            <a:glow rad="139700">
              <a:schemeClr val="accent5">
                <a:satMod val="175000"/>
                <a:alpha val="40000"/>
              </a:schemeClr>
            </a:glow>
          </a:effectLst>
        </p:spPr>
      </p:pic>
      <p:sp>
        <p:nvSpPr>
          <p:cNvPr id="11" name="Multiply 10"/>
          <p:cNvSpPr/>
          <p:nvPr/>
        </p:nvSpPr>
        <p:spPr>
          <a:xfrm>
            <a:off x="1752600" y="676935"/>
            <a:ext cx="1295400" cy="166670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0131876"/>
      </p:ext>
    </p:extLst>
  </p:cSld>
  <p:clrMapOvr>
    <a:masterClrMapping/>
  </p:clrMapOvr>
  <p:transition spd="slow" advTm="13094">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repeatCount="300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500" y="2510278"/>
            <a:ext cx="41148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s-IN" sz="2400" dirty="0" smtClean="0">
                <a:solidFill>
                  <a:prstClr val="black"/>
                </a:solidFill>
                <a:latin typeface="NikoshBAN" pitchFamily="2" charset="0"/>
                <a:cs typeface="NikoshBAN" pitchFamily="2" charset="0"/>
              </a:rPr>
              <a:t>কোনো </a:t>
            </a:r>
            <a:r>
              <a:rPr lang="as-IN" sz="2400" dirty="0">
                <a:solidFill>
                  <a:prstClr val="black"/>
                </a:solidFill>
                <a:latin typeface="NikoshBAN" pitchFamily="2" charset="0"/>
                <a:cs typeface="NikoshBAN" pitchFamily="2" charset="0"/>
              </a:rPr>
              <a:t>ব্যক্তির সঙ্গে ঘনিষ্ঠতা এড়িয়ে </a:t>
            </a:r>
            <a:r>
              <a:rPr lang="as-IN" sz="2400" dirty="0" smtClean="0">
                <a:solidFill>
                  <a:prstClr val="black"/>
                </a:solidFill>
                <a:latin typeface="NikoshBAN" pitchFamily="2" charset="0"/>
                <a:cs typeface="NikoshBAN" pitchFamily="2" charset="0"/>
              </a:rPr>
              <a:t>চলুন</a:t>
            </a:r>
            <a:endParaRPr lang="en-US" sz="2400" dirty="0"/>
          </a:p>
        </p:txBody>
      </p:sp>
      <p:sp>
        <p:nvSpPr>
          <p:cNvPr id="6" name="Rectangle 5"/>
          <p:cNvSpPr/>
          <p:nvPr/>
        </p:nvSpPr>
        <p:spPr>
          <a:xfrm>
            <a:off x="76200" y="5063385"/>
            <a:ext cx="4419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s-IN" sz="2400" dirty="0">
                <a:solidFill>
                  <a:prstClr val="black"/>
                </a:solidFill>
                <a:latin typeface="NikoshBAN" pitchFamily="2" charset="0"/>
                <a:cs typeface="NikoshBAN" pitchFamily="2" charset="0"/>
              </a:rPr>
              <a:t>ধোঁয়াটে এলাকা বা ধূমপান করা </a:t>
            </a:r>
            <a:r>
              <a:rPr lang="as-IN" sz="2400" dirty="0" smtClean="0">
                <a:solidFill>
                  <a:prstClr val="black"/>
                </a:solidFill>
                <a:latin typeface="NikoshBAN" pitchFamily="2" charset="0"/>
                <a:cs typeface="NikoshBAN" pitchFamily="2" charset="0"/>
              </a:rPr>
              <a:t>এ</a:t>
            </a:r>
            <a:r>
              <a:rPr lang="en-US" sz="2400" dirty="0" err="1" smtClean="0">
                <a:solidFill>
                  <a:prstClr val="black"/>
                </a:solidFill>
                <a:latin typeface="NikoshBAN" pitchFamily="2" charset="0"/>
                <a:cs typeface="NikoshBAN" pitchFamily="2" charset="0"/>
              </a:rPr>
              <a:t>ড়িয়ে</a:t>
            </a:r>
            <a:r>
              <a:rPr lang="en-US" sz="2400" dirty="0" smtClean="0">
                <a:solidFill>
                  <a:prstClr val="black"/>
                </a:solidFill>
                <a:latin typeface="NikoshBAN" pitchFamily="2" charset="0"/>
                <a:cs typeface="NikoshBAN" pitchFamily="2" charset="0"/>
              </a:rPr>
              <a:t> </a:t>
            </a:r>
            <a:r>
              <a:rPr lang="en-US" sz="2400" dirty="0" err="1" smtClean="0">
                <a:solidFill>
                  <a:prstClr val="black"/>
                </a:solidFill>
                <a:latin typeface="NikoshBAN" pitchFamily="2" charset="0"/>
                <a:cs typeface="NikoshBAN" pitchFamily="2" charset="0"/>
              </a:rPr>
              <a:t>চলু</a:t>
            </a:r>
            <a:r>
              <a:rPr lang="as-IN" sz="2400" dirty="0" smtClean="0">
                <a:solidFill>
                  <a:prstClr val="black"/>
                </a:solidFill>
                <a:latin typeface="NikoshBAN" pitchFamily="2" charset="0"/>
                <a:cs typeface="NikoshBAN" pitchFamily="2" charset="0"/>
              </a:rPr>
              <a:t>ন</a:t>
            </a:r>
            <a:endParaRPr lang="en-US" sz="2400" dirty="0"/>
          </a:p>
        </p:txBody>
      </p:sp>
      <p:sp>
        <p:nvSpPr>
          <p:cNvPr id="7" name="Rectangle 6"/>
          <p:cNvSpPr/>
          <p:nvPr/>
        </p:nvSpPr>
        <p:spPr>
          <a:xfrm>
            <a:off x="5867400" y="5065057"/>
            <a:ext cx="231879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s-IN" sz="2400" dirty="0">
                <a:solidFill>
                  <a:prstClr val="black"/>
                </a:solidFill>
                <a:latin typeface="NikoshBAN" pitchFamily="2" charset="0"/>
                <a:cs typeface="NikoshBAN" pitchFamily="2" charset="0"/>
              </a:rPr>
              <a:t>যথাযথ বিশ্রাম </a:t>
            </a:r>
            <a:r>
              <a:rPr lang="as-IN" sz="2400" dirty="0" smtClean="0">
                <a:solidFill>
                  <a:prstClr val="black"/>
                </a:solidFill>
                <a:latin typeface="NikoshBAN" pitchFamily="2" charset="0"/>
                <a:cs typeface="NikoshBAN" pitchFamily="2" charset="0"/>
              </a:rPr>
              <a:t>নিন</a:t>
            </a:r>
            <a:endParaRPr 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34" y="342900"/>
            <a:ext cx="3235265" cy="1956323"/>
          </a:xfrm>
          <a:prstGeom prst="rect">
            <a:avLst/>
          </a:prstGeom>
          <a:ln w="38100">
            <a:solidFill>
              <a:schemeClr val="tx1"/>
            </a:solidFill>
          </a:ln>
          <a:effectLst>
            <a:glow rad="228600">
              <a:schemeClr val="accent5">
                <a:satMod val="175000"/>
                <a:alpha val="40000"/>
              </a:schemeClr>
            </a:glo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3286" y="3239880"/>
            <a:ext cx="3267943" cy="1675020"/>
          </a:xfrm>
          <a:prstGeom prst="rect">
            <a:avLst/>
          </a:prstGeom>
          <a:ln w="38100">
            <a:solidFill>
              <a:schemeClr val="tx1"/>
            </a:solidFill>
          </a:ln>
          <a:effectLst>
            <a:glow rad="228600">
              <a:schemeClr val="accent5">
                <a:satMod val="175000"/>
                <a:alpha val="40000"/>
              </a:schemeClr>
            </a:glow>
          </a:effectLst>
        </p:spPr>
      </p:pic>
      <p:grpSp>
        <p:nvGrpSpPr>
          <p:cNvPr id="10" name="Group 9"/>
          <p:cNvGrpSpPr/>
          <p:nvPr/>
        </p:nvGrpSpPr>
        <p:grpSpPr>
          <a:xfrm>
            <a:off x="762000" y="3162300"/>
            <a:ext cx="3200399" cy="1787787"/>
            <a:chOff x="762000" y="3162300"/>
            <a:chExt cx="3200399" cy="1787787"/>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62300"/>
              <a:ext cx="3200399" cy="1787787"/>
            </a:xfrm>
            <a:prstGeom prst="rect">
              <a:avLst/>
            </a:prstGeom>
            <a:ln w="38100">
              <a:solidFill>
                <a:schemeClr val="tx1"/>
              </a:solidFill>
            </a:ln>
            <a:effectLst>
              <a:glow rad="228600">
                <a:schemeClr val="accent5">
                  <a:satMod val="175000"/>
                  <a:alpha val="40000"/>
                </a:schemeClr>
              </a:glo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2522" y="3592592"/>
              <a:ext cx="1048956" cy="965577"/>
            </a:xfrm>
            <a:prstGeom prst="rect">
              <a:avLst/>
            </a:prstGeom>
            <a:effectLst>
              <a:glow rad="139700">
                <a:schemeClr val="accent5">
                  <a:satMod val="175000"/>
                  <a:alpha val="40000"/>
                </a:schemeClr>
              </a:glow>
            </a:effectLst>
          </p:spPr>
        </p:pic>
      </p:gr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3024"/>
          <a:stretch/>
        </p:blipFill>
        <p:spPr>
          <a:xfrm>
            <a:off x="5203286" y="342900"/>
            <a:ext cx="3267943" cy="1943100"/>
          </a:xfrm>
          <a:prstGeom prst="rect">
            <a:avLst/>
          </a:prstGeom>
          <a:ln w="38100">
            <a:solidFill>
              <a:schemeClr val="tx1"/>
            </a:solidFill>
          </a:ln>
          <a:effectLst>
            <a:glow rad="228600">
              <a:schemeClr val="accent5">
                <a:satMod val="175000"/>
                <a:alpha val="40000"/>
              </a:schemeClr>
            </a:glow>
            <a:outerShdw blurRad="292100" dist="139700" dir="2700000" sx="1000" sy="1000" algn="tl" rotWithShape="0">
              <a:srgbClr val="333333">
                <a:alpha val="65000"/>
              </a:srgbClr>
            </a:outerShdw>
          </a:effectLst>
        </p:spPr>
      </p:pic>
      <p:sp>
        <p:nvSpPr>
          <p:cNvPr id="13" name="TextBox 12"/>
          <p:cNvSpPr txBox="1"/>
          <p:nvPr/>
        </p:nvSpPr>
        <p:spPr>
          <a:xfrm>
            <a:off x="5639278" y="2497275"/>
            <a:ext cx="2438400"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করমর্দন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endParaRPr lang="en-US" sz="2400" dirty="0">
              <a:latin typeface="NikoshBAN" pitchFamily="2" charset="0"/>
              <a:cs typeface="NikoshBAN" pitchFamily="2" charset="0"/>
            </a:endParaRPr>
          </a:p>
        </p:txBody>
      </p:sp>
      <p:sp>
        <p:nvSpPr>
          <p:cNvPr id="8" name="Multiply 7"/>
          <p:cNvSpPr/>
          <p:nvPr/>
        </p:nvSpPr>
        <p:spPr>
          <a:xfrm>
            <a:off x="4600935" y="0"/>
            <a:ext cx="1295400" cy="2286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2667000" y="13223"/>
            <a:ext cx="1295400" cy="2286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73988393"/>
      </p:ext>
    </p:extLst>
  </p:cSld>
  <p:clrMapOvr>
    <a:masterClrMapping/>
  </p:clrMapOvr>
  <p:transition spd="slow" advTm="14988">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repeatCount="300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repeatCount="300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8"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7124" t="77846" r="29768" b="10082"/>
          <a:stretch/>
        </p:blipFill>
        <p:spPr>
          <a:xfrm>
            <a:off x="381000" y="495299"/>
            <a:ext cx="4191000" cy="1868829"/>
          </a:xfrm>
          <a:prstGeom prst="rect">
            <a:avLst/>
          </a:prstGeom>
          <a:ln w="38100">
            <a:solidFill>
              <a:schemeClr val="tx1"/>
            </a:solidFill>
          </a:ln>
          <a:effectLst>
            <a:glow rad="228600">
              <a:schemeClr val="accent5">
                <a:satMod val="175000"/>
                <a:alpha val="40000"/>
              </a:schemeClr>
            </a:glow>
            <a:outerShdw blurRad="50800" dist="38100" dir="5400000" algn="t" rotWithShape="0">
              <a:prstClr val="black">
                <a:alpha val="40000"/>
              </a:prstClr>
            </a:outerShdw>
          </a:effec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9022" t="65859" b="23958"/>
          <a:stretch/>
        </p:blipFill>
        <p:spPr>
          <a:xfrm>
            <a:off x="381000" y="3162302"/>
            <a:ext cx="4191000" cy="1965679"/>
          </a:xfrm>
          <a:prstGeom prst="rect">
            <a:avLst/>
          </a:prstGeom>
          <a:ln w="38100">
            <a:solidFill>
              <a:schemeClr val="tx1"/>
            </a:solidFill>
          </a:ln>
          <a:effectLst>
            <a:glow rad="228600">
              <a:schemeClr val="accent5">
                <a:satMod val="175000"/>
                <a:alpha val="40000"/>
              </a:schemeClr>
            </a:glow>
            <a:outerShdw blurRad="50800" dist="38100" dir="5400000" algn="t" rotWithShape="0">
              <a:prstClr val="black">
                <a:alpha val="40000"/>
              </a:prstClr>
            </a:outerShdw>
          </a:effectLst>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9359" t="53856" b="32525"/>
          <a:stretch/>
        </p:blipFill>
        <p:spPr>
          <a:xfrm>
            <a:off x="4836737" y="495298"/>
            <a:ext cx="3926263" cy="1868829"/>
          </a:xfrm>
          <a:prstGeom prst="rect">
            <a:avLst/>
          </a:prstGeom>
          <a:ln w="38100">
            <a:solidFill>
              <a:schemeClr val="tx1"/>
            </a:solidFill>
          </a:ln>
          <a:effectLst>
            <a:glow rad="228600">
              <a:schemeClr val="accent5">
                <a:satMod val="175000"/>
                <a:alpha val="40000"/>
              </a:schemeClr>
            </a:glow>
            <a:outerShdw blurRad="50800" dist="38100" dir="5400000" algn="t" rotWithShape="0">
              <a:prstClr val="black">
                <a:alpha val="40000"/>
              </a:prstClr>
            </a:outerShdw>
          </a:effectLst>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6251" t="52455" r="31012" b="32454"/>
          <a:stretch/>
        </p:blipFill>
        <p:spPr>
          <a:xfrm>
            <a:off x="4836737" y="3162301"/>
            <a:ext cx="3926263" cy="1965680"/>
          </a:xfrm>
          <a:prstGeom prst="rect">
            <a:avLst/>
          </a:prstGeom>
          <a:ln w="38100">
            <a:solidFill>
              <a:schemeClr val="tx1"/>
            </a:solidFill>
          </a:ln>
          <a:effectLst>
            <a:glow rad="2286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406973"/>
      </p:ext>
    </p:extLst>
  </p:cSld>
  <p:clrMapOvr>
    <a:masterClrMapping/>
  </p:clrMapOvr>
  <p:transition spd="slow" advTm="8086">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0708" y="3451426"/>
            <a:ext cx="5334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err="1" smtClean="0">
                <a:latin typeface="NikoshBAN" pitchFamily="2" charset="0"/>
                <a:cs typeface="NikoshBAN" pitchFamily="2" charset="0"/>
              </a:rPr>
              <a:t>বিদেশ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কোয়ারেন্টাইনে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endParaRPr lang="en-US" sz="2800" dirty="0">
              <a:latin typeface="NikoshBAN" pitchFamily="2" charset="0"/>
              <a:cs typeface="NikoshBAN" pitchFamily="2" charset="0"/>
            </a:endParaRPr>
          </a:p>
        </p:txBody>
      </p:sp>
      <p:sp>
        <p:nvSpPr>
          <p:cNvPr id="5" name="Rectangle 4"/>
          <p:cNvSpPr/>
          <p:nvPr/>
        </p:nvSpPr>
        <p:spPr>
          <a:xfrm>
            <a:off x="840611" y="4152900"/>
            <a:ext cx="7696200" cy="1323439"/>
          </a:xfrm>
          <a:prstGeom prst="rect">
            <a:avLst/>
          </a:prstGeom>
          <a:solidFill>
            <a:srgbClr val="FF0000"/>
          </a:solidFill>
          <a:ln>
            <a:solidFill>
              <a:schemeClr val="tx1"/>
            </a:solidFill>
          </a:ln>
          <a:effectLst>
            <a:outerShdw blurRad="50800" dist="38100" dir="5400000" algn="t" rotWithShape="0">
              <a:prstClr val="black">
                <a:alpha val="40000"/>
              </a:prstClr>
            </a:outerShdw>
          </a:effectLst>
        </p:spPr>
        <p:txBody>
          <a:bodyPr wrap="square">
            <a:spAutoFit/>
          </a:bodyPr>
          <a:lstStyle/>
          <a:p>
            <a:pPr algn="ctr"/>
            <a:r>
              <a:rPr lang="as-IN" sz="4000" dirty="0">
                <a:solidFill>
                  <a:schemeClr val="bg1"/>
                </a:solidFill>
                <a:latin typeface="NikoshBAN" pitchFamily="2" charset="0"/>
                <a:cs typeface="NikoshBAN" pitchFamily="2" charset="0"/>
              </a:rPr>
              <a:t>লক্ষণগুলো দেখা দেয়া মাত্রই ওষুধ খান এবং পরিস্থিতি গুরুতর </a:t>
            </a:r>
            <a:r>
              <a:rPr lang="as-IN" sz="4000" dirty="0" smtClean="0">
                <a:solidFill>
                  <a:schemeClr val="bg1"/>
                </a:solidFill>
                <a:latin typeface="NikoshBAN" pitchFamily="2" charset="0"/>
                <a:cs typeface="NikoshBAN" pitchFamily="2" charset="0"/>
              </a:rPr>
              <a:t>হ</a:t>
            </a:r>
            <a:r>
              <a:rPr lang="en-US" sz="4000" dirty="0" err="1" smtClean="0">
                <a:solidFill>
                  <a:schemeClr val="bg1"/>
                </a:solidFill>
                <a:latin typeface="NikoshBAN" pitchFamily="2" charset="0"/>
                <a:cs typeface="NikoshBAN" pitchFamily="2" charset="0"/>
              </a:rPr>
              <a:t>য়ে</a:t>
            </a:r>
            <a:r>
              <a:rPr lang="en-US" sz="4000" dirty="0" smtClean="0">
                <a:solidFill>
                  <a:schemeClr val="bg1"/>
                </a:solidFill>
                <a:latin typeface="NikoshBAN" pitchFamily="2" charset="0"/>
                <a:cs typeface="NikoshBAN" pitchFamily="2" charset="0"/>
              </a:rPr>
              <a:t> </a:t>
            </a:r>
            <a:r>
              <a:rPr lang="as-IN" sz="4000" dirty="0" smtClean="0">
                <a:solidFill>
                  <a:schemeClr val="bg1"/>
                </a:solidFill>
                <a:latin typeface="NikoshBAN" pitchFamily="2" charset="0"/>
                <a:cs typeface="NikoshBAN" pitchFamily="2" charset="0"/>
              </a:rPr>
              <a:t>উঠতে </a:t>
            </a:r>
            <a:r>
              <a:rPr lang="as-IN" sz="4000" dirty="0">
                <a:solidFill>
                  <a:schemeClr val="bg1"/>
                </a:solidFill>
                <a:latin typeface="NikoshBAN" pitchFamily="2" charset="0"/>
                <a:cs typeface="NikoshBAN" pitchFamily="2" charset="0"/>
              </a:rPr>
              <a:t>দেবেন না</a:t>
            </a:r>
            <a:r>
              <a:rPr lang="as-IN" sz="4000" dirty="0" smtClean="0">
                <a:solidFill>
                  <a:schemeClr val="bg1"/>
                </a:solidFill>
                <a:latin typeface="NikoshBAN" pitchFamily="2" charset="0"/>
                <a:cs typeface="NikoshBAN" pitchFamily="2" charset="0"/>
              </a:rPr>
              <a:t>।</a:t>
            </a:r>
            <a:endParaRPr lang="en-US" sz="4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541" y="266700"/>
            <a:ext cx="5340202" cy="2990513"/>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3702475602"/>
      </p:ext>
    </p:extLst>
  </p:cSld>
  <p:clrMapOvr>
    <a:masterClrMapping/>
  </p:clrMapOvr>
  <p:transition spd="slow" advTm="9353">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7000" contrast="-49000"/>
                    </a14:imgEffect>
                  </a14:imgLayer>
                </a14:imgProps>
              </a:ext>
              <a:ext uri="{28A0092B-C50C-407E-A947-70E740481C1C}">
                <a14:useLocalDpi xmlns:a14="http://schemas.microsoft.com/office/drawing/2010/main" val="0"/>
              </a:ext>
            </a:extLst>
          </a:blip>
          <a:stretch>
            <a:fillRect/>
          </a:stretch>
        </p:blipFill>
        <p:spPr>
          <a:xfrm>
            <a:off x="1143000" y="564266"/>
            <a:ext cx="6655443" cy="4436962"/>
          </a:xfrm>
          <a:prstGeom prst="rect">
            <a:avLst/>
          </a:prstGeom>
          <a:effectLst>
            <a:glow rad="228600">
              <a:schemeClr val="accent5">
                <a:satMod val="175000"/>
                <a:alpha val="40000"/>
              </a:schemeClr>
            </a:glow>
          </a:effectLst>
        </p:spPr>
      </p:pic>
      <p:sp>
        <p:nvSpPr>
          <p:cNvPr id="2" name="TextBox 1"/>
          <p:cNvSpPr txBox="1"/>
          <p:nvPr/>
        </p:nvSpPr>
        <p:spPr>
          <a:xfrm>
            <a:off x="127321" y="2276683"/>
            <a:ext cx="8686800" cy="1161633"/>
          </a:xfrm>
          <a:prstGeom prst="wave">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5400000" scaled="1"/>
            <a:tileRect/>
          </a:gradFill>
          <a:ln>
            <a:solidFill>
              <a:schemeClr val="accent1"/>
            </a:solidFill>
          </a:ln>
        </p:spPr>
        <p:txBody>
          <a:bodyPr wrap="square" rtlCol="0">
            <a:spAutoFit/>
          </a:bodyPr>
          <a:lstStyle/>
          <a:p>
            <a:pPr algn="ctr"/>
            <a:r>
              <a:rPr lang="as-IN" sz="3200" b="1" dirty="0">
                <a:solidFill>
                  <a:prstClr val="black"/>
                </a:solidFill>
                <a:latin typeface="NikoshBAN" pitchFamily="2" charset="0"/>
                <a:cs typeface="NikoshBAN" pitchFamily="2" charset="0"/>
              </a:rPr>
              <a:t>করোনা ভাইরাস</a:t>
            </a:r>
            <a:r>
              <a:rPr lang="en-US" sz="3200" b="1" dirty="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প্রাদুর্ভাব</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দেখা</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দিলে</a:t>
            </a:r>
            <a:r>
              <a:rPr lang="en-US" sz="3200" b="1" dirty="0" smtClean="0">
                <a:solidFill>
                  <a:prstClr val="black"/>
                </a:solidFill>
                <a:latin typeface="NikoshBAN" pitchFamily="2" charset="0"/>
                <a:cs typeface="NikoshBAN" pitchFamily="2" charset="0"/>
              </a:rPr>
              <a:t> (Pandemic) </a:t>
            </a:r>
            <a:r>
              <a:rPr lang="en-US" sz="3200" b="1" dirty="0" err="1" smtClean="0">
                <a:solidFill>
                  <a:prstClr val="black"/>
                </a:solidFill>
                <a:latin typeface="NikoshBAN" pitchFamily="2" charset="0"/>
                <a:cs typeface="NikoshBAN" pitchFamily="2" charset="0"/>
              </a:rPr>
              <a:t>করণীয়</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কী</a:t>
            </a:r>
            <a:r>
              <a:rPr lang="en-US" sz="3200" b="1" dirty="0" smtClean="0">
                <a:solidFill>
                  <a:prstClr val="black"/>
                </a:solidFill>
                <a:latin typeface="NikoshBAN" pitchFamily="2" charset="0"/>
                <a:cs typeface="NikoshBAN" pitchFamily="2" charset="0"/>
              </a:rPr>
              <a:t>?</a:t>
            </a:r>
            <a:endParaRPr lang="en-US" sz="3200" dirty="0"/>
          </a:p>
        </p:txBody>
      </p:sp>
    </p:spTree>
    <p:extLst>
      <p:ext uri="{BB962C8B-B14F-4D97-AF65-F5344CB8AC3E}">
        <p14:creationId xmlns:p14="http://schemas.microsoft.com/office/powerpoint/2010/main" val="3533374727"/>
      </p:ext>
    </p:extLst>
  </p:cSld>
  <p:clrMapOvr>
    <a:masterClrMapping/>
  </p:clrMapOvr>
  <p:transition spd="slow" advTm="5936">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38" y="183750"/>
            <a:ext cx="3532575" cy="2073730"/>
          </a:xfrm>
          <a:prstGeom prst="rect">
            <a:avLst/>
          </a:prstGeom>
          <a:effectLst>
            <a:glow rad="228600">
              <a:schemeClr val="accent5">
                <a:satMod val="175000"/>
                <a:alpha val="40000"/>
              </a:schemeClr>
            </a:glo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056" y="183750"/>
            <a:ext cx="3960000" cy="2073730"/>
          </a:xfrm>
          <a:prstGeom prst="rect">
            <a:avLst/>
          </a:prstGeom>
          <a:effectLst>
            <a:glow rad="228600">
              <a:schemeClr val="accent5">
                <a:satMod val="175000"/>
                <a:alpha val="40000"/>
              </a:schemeClr>
            </a:glow>
          </a:effectLst>
        </p:spPr>
      </p:pic>
      <p:sp>
        <p:nvSpPr>
          <p:cNvPr id="10" name="TextBox 9"/>
          <p:cNvSpPr txBox="1"/>
          <p:nvPr/>
        </p:nvSpPr>
        <p:spPr>
          <a:xfrm>
            <a:off x="197891" y="2341800"/>
            <a:ext cx="421263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smtClean="0">
                <a:latin typeface="NikoshBAN" pitchFamily="2" charset="0"/>
                <a:cs typeface="NikoshBAN" pitchFamily="2" charset="0"/>
              </a:rPr>
              <a:t>বিমান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বন্দর</a:t>
            </a:r>
            <a:r>
              <a:rPr lang="en-US" sz="2400" dirty="0" smtClean="0">
                <a:latin typeface="NikoshBAN" pitchFamily="2" charset="0"/>
                <a:cs typeface="NikoshBAN" pitchFamily="2" charset="0"/>
              </a:rPr>
              <a:t>/</a:t>
            </a:r>
            <a:r>
              <a:rPr lang="en-US" sz="2400" dirty="0" err="1" smtClean="0">
                <a:latin typeface="NikoshBAN" pitchFamily="2" charset="0"/>
                <a:cs typeface="NikoshBAN" pitchFamily="2" charset="0"/>
              </a:rPr>
              <a:t>বর্ডারে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থারমাল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স্ক্যানার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বসানো</a:t>
            </a:r>
            <a:endParaRPr lang="en-US" sz="2400" dirty="0">
              <a:latin typeface="NikoshBAN" pitchFamily="2" charset="0"/>
              <a:cs typeface="NikoshBAN" pitchFamily="2" charset="0"/>
            </a:endParaRPr>
          </a:p>
        </p:txBody>
      </p:sp>
      <p:sp>
        <p:nvSpPr>
          <p:cNvPr id="11" name="TextBox 10"/>
          <p:cNvSpPr txBox="1"/>
          <p:nvPr/>
        </p:nvSpPr>
        <p:spPr>
          <a:xfrm>
            <a:off x="5322397" y="2375847"/>
            <a:ext cx="290720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দ্রুত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হাসপাতালে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endParaRPr lang="en-US" sz="2400" dirty="0">
              <a:latin typeface="NikoshBAN" pitchFamily="2" charset="0"/>
              <a:cs typeface="NikoshBAN" pitchFamily="2"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1331" b="12230"/>
          <a:stretch/>
        </p:blipFill>
        <p:spPr>
          <a:xfrm>
            <a:off x="566503" y="2962736"/>
            <a:ext cx="3482109" cy="1952164"/>
          </a:xfrm>
          <a:prstGeom prst="rect">
            <a:avLst/>
          </a:prstGeom>
          <a:effectLst>
            <a:glow rad="228600">
              <a:schemeClr val="accent5">
                <a:satMod val="175000"/>
                <a:alpha val="40000"/>
              </a:schemeClr>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3056" y="2997461"/>
            <a:ext cx="3853744" cy="1917439"/>
          </a:xfrm>
          <a:prstGeom prst="rect">
            <a:avLst/>
          </a:prstGeom>
          <a:effectLst>
            <a:glow rad="228600">
              <a:schemeClr val="accent5">
                <a:satMod val="175000"/>
                <a:alpha val="40000"/>
              </a:schemeClr>
            </a:glow>
          </a:effectLst>
        </p:spPr>
      </p:pic>
      <p:sp>
        <p:nvSpPr>
          <p:cNvPr id="12" name="TextBox 11"/>
          <p:cNvSpPr txBox="1"/>
          <p:nvPr/>
        </p:nvSpPr>
        <p:spPr>
          <a:xfrm>
            <a:off x="241663" y="5117917"/>
            <a:ext cx="416886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smtClean="0">
                <a:latin typeface="NikoshBAN" pitchFamily="2" charset="0"/>
                <a:cs typeface="NikoshBAN" pitchFamily="2" charset="0"/>
              </a:rPr>
              <a:t>চিকিৎসকদের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পোষাক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পরিচ্ছদ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রাখা</a:t>
            </a:r>
            <a:endParaRPr lang="en-US" sz="2400" dirty="0">
              <a:latin typeface="NikoshBAN" pitchFamily="2" charset="0"/>
              <a:cs typeface="NikoshBAN" pitchFamily="2" charset="0"/>
            </a:endParaRPr>
          </a:p>
        </p:txBody>
      </p:sp>
      <p:sp>
        <p:nvSpPr>
          <p:cNvPr id="13" name="TextBox 12"/>
          <p:cNvSpPr txBox="1"/>
          <p:nvPr/>
        </p:nvSpPr>
        <p:spPr>
          <a:xfrm>
            <a:off x="5043528" y="5113600"/>
            <a:ext cx="379634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গুরুত্বপূর্ণস্থানে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জীবাণুনাশক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endParaRPr lang="en-US" sz="24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720437618"/>
      </p:ext>
    </p:extLst>
  </p:cSld>
  <p:clrMapOvr>
    <a:masterClrMapping/>
  </p:clrMapOvr>
  <p:transition spd="slow" advTm="804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76200" y="3119961"/>
            <a:ext cx="4264819" cy="2251672"/>
          </a:xfrm>
          <a:prstGeom prst="roundRect">
            <a:avLst/>
          </a:prstGeom>
          <a:solidFill>
            <a:srgbClr val="DE9BFF"/>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buNone/>
            </a:pPr>
            <a:r>
              <a:rPr lang="bn-BD" sz="2300" dirty="0" smtClean="0">
                <a:latin typeface="NikoshBAN" panose="02000000000000000000" pitchFamily="2" charset="0"/>
                <a:cs typeface="NikoshBAN" panose="02000000000000000000" pitchFamily="2" charset="0"/>
              </a:rPr>
              <a:t>মো:শামীম</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হোসেন</a:t>
            </a:r>
            <a:r>
              <a:rPr lang="bn-BD" sz="2300" dirty="0" smtClean="0">
                <a:latin typeface="NikoshBAN" panose="02000000000000000000" pitchFamily="2" charset="0"/>
                <a:cs typeface="NikoshBAN" panose="02000000000000000000" pitchFamily="2" charset="0"/>
              </a:rPr>
              <a:t>,</a:t>
            </a:r>
            <a:r>
              <a:rPr lang="en-US" sz="2300" dirty="0" smtClean="0">
                <a:latin typeface="NikoshBAN" panose="02000000000000000000" pitchFamily="2" charset="0"/>
                <a:cs typeface="NikoshBAN" panose="02000000000000000000" pitchFamily="2" charset="0"/>
              </a:rPr>
              <a:t> </a:t>
            </a:r>
            <a:r>
              <a:rPr lang="bn-BD" sz="2300" dirty="0" smtClean="0">
                <a:latin typeface="NikoshBAN" panose="02000000000000000000" pitchFamily="2" charset="0"/>
                <a:cs typeface="NikoshBAN" panose="02000000000000000000" pitchFamily="2" charset="0"/>
              </a:rPr>
              <a:t>সহকারী </a:t>
            </a:r>
            <a:r>
              <a:rPr lang="bn-BD" sz="2300" dirty="0">
                <a:latin typeface="NikoshBAN" panose="02000000000000000000" pitchFamily="2" charset="0"/>
                <a:cs typeface="NikoshBAN" panose="02000000000000000000" pitchFamily="2" charset="0"/>
              </a:rPr>
              <a:t>শিক্ষক (কৃষি</a:t>
            </a:r>
            <a:r>
              <a:rPr lang="en-US" sz="2300" dirty="0">
                <a:latin typeface="NikoshBAN" panose="02000000000000000000" pitchFamily="2" charset="0"/>
                <a:cs typeface="NikoshBAN" panose="02000000000000000000" pitchFamily="2" charset="0"/>
              </a:rPr>
              <a:t> </a:t>
            </a:r>
            <a:r>
              <a:rPr lang="bn-BD" sz="2300" dirty="0" smtClean="0">
                <a:latin typeface="NikoshBAN" panose="02000000000000000000" pitchFamily="2" charset="0"/>
                <a:cs typeface="NikoshBAN" panose="02000000000000000000" pitchFamily="2" charset="0"/>
              </a:rPr>
              <a:t>শিক্ষা)</a:t>
            </a:r>
            <a:endParaRPr lang="bn-BD" sz="2300" dirty="0">
              <a:latin typeface="NikoshBAN" panose="02000000000000000000" pitchFamily="2" charset="0"/>
              <a:cs typeface="NikoshBAN" panose="02000000000000000000" pitchFamily="2" charset="0"/>
            </a:endParaRPr>
          </a:p>
          <a:p>
            <a:pPr marL="0" indent="0" algn="ctr">
              <a:buNone/>
            </a:pPr>
            <a:r>
              <a:rPr lang="bn-BD" sz="2858" dirty="0" smtClean="0">
                <a:latin typeface="NikoshBAN" panose="02000000000000000000" pitchFamily="2" charset="0"/>
                <a:cs typeface="NikoshBAN" panose="02000000000000000000" pitchFamily="2" charset="0"/>
              </a:rPr>
              <a:t>হাজী </a:t>
            </a:r>
            <a:r>
              <a:rPr lang="bn-BD" sz="2858" dirty="0">
                <a:latin typeface="NikoshBAN" panose="02000000000000000000" pitchFamily="2" charset="0"/>
                <a:cs typeface="NikoshBAN" panose="02000000000000000000" pitchFamily="2" charset="0"/>
              </a:rPr>
              <a:t>আহমাদ আলী আলিয়া </a:t>
            </a:r>
            <a:r>
              <a:rPr lang="bn-BD" sz="2858" dirty="0" smtClean="0">
                <a:latin typeface="NikoshBAN" panose="02000000000000000000" pitchFamily="2" charset="0"/>
                <a:cs typeface="NikoshBAN" panose="02000000000000000000" pitchFamily="2" charset="0"/>
              </a:rPr>
              <a:t>কামিল</a:t>
            </a:r>
          </a:p>
          <a:p>
            <a:pPr marL="0" indent="0" algn="ctr">
              <a:buNone/>
            </a:pPr>
            <a:r>
              <a:rPr lang="bn-BD" sz="2858" dirty="0" smtClean="0">
                <a:latin typeface="NikoshBAN" panose="02000000000000000000" pitchFamily="2" charset="0"/>
                <a:cs typeface="NikoshBAN" panose="02000000000000000000" pitchFamily="2" charset="0"/>
              </a:rPr>
              <a:t>মাদরাসা,সিরাজগঞ্জ</a:t>
            </a:r>
            <a:r>
              <a:rPr lang="bn-BD" sz="2858" dirty="0">
                <a:latin typeface="NikoshBAN" panose="02000000000000000000" pitchFamily="2" charset="0"/>
                <a:cs typeface="NikoshBAN" panose="02000000000000000000" pitchFamily="2" charset="0"/>
              </a:rPr>
              <a:t>।</a:t>
            </a:r>
            <a:endParaRPr lang="en-US" sz="2858" dirty="0">
              <a:latin typeface="NikoshBAN" panose="02000000000000000000" pitchFamily="2" charset="0"/>
              <a:cs typeface="NikoshBAN" panose="02000000000000000000" pitchFamily="2" charset="0"/>
            </a:endParaRPr>
          </a:p>
          <a:p>
            <a:pPr marL="0" indent="0" algn="ctr">
              <a:buNone/>
            </a:pPr>
            <a:r>
              <a:rPr lang="bn-BD" sz="2858" dirty="0">
                <a:latin typeface="NikoshBAN" panose="02000000000000000000" pitchFamily="2" charset="0"/>
                <a:cs typeface="NikoshBAN" panose="02000000000000000000" pitchFamily="2" charset="0"/>
              </a:rPr>
              <a:t>মোবাইল:০১৯২০৫৬৬৪১৩     </a:t>
            </a:r>
            <a:endParaRPr lang="en-US" sz="2858" dirty="0">
              <a:latin typeface="NikoshBAN" panose="02000000000000000000" pitchFamily="2" charset="0"/>
              <a:cs typeface="NikoshBAN" panose="02000000000000000000" pitchFamily="2" charset="0"/>
            </a:endParaRPr>
          </a:p>
          <a:p>
            <a:pPr marL="0" indent="0" algn="ctr">
              <a:buNone/>
            </a:pPr>
            <a:r>
              <a:rPr lang="en-US" sz="1600" dirty="0" smtClean="0">
                <a:latin typeface="NikoshBAN" panose="02000000000000000000" pitchFamily="2" charset="0"/>
                <a:cs typeface="NikoshBAN" panose="02000000000000000000" pitchFamily="2" charset="0"/>
              </a:rPr>
              <a:t>E-mail:shameemjamuna60@gmail.com</a:t>
            </a:r>
            <a:endParaRPr lang="en-US" sz="1600" dirty="0">
              <a:latin typeface="NikoshBAN" panose="02000000000000000000" pitchFamily="2" charset="0"/>
              <a:cs typeface="NikoshBAN" panose="02000000000000000000" pitchFamily="2" charset="0"/>
            </a:endParaRPr>
          </a:p>
        </p:txBody>
      </p:sp>
      <p:sp>
        <p:nvSpPr>
          <p:cNvPr id="2" name="Rounded Rectangle 1"/>
          <p:cNvSpPr/>
          <p:nvPr/>
        </p:nvSpPr>
        <p:spPr>
          <a:xfrm>
            <a:off x="4724400" y="3157096"/>
            <a:ext cx="4343400" cy="1552056"/>
          </a:xfrm>
          <a:prstGeom prst="round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BD" sz="2858" dirty="0" smtClean="0">
                <a:latin typeface="NikoshBAN" panose="02000000000000000000" pitchFamily="2" charset="0"/>
                <a:cs typeface="NikoshBAN" panose="02000000000000000000" pitchFamily="2" charset="0"/>
              </a:rPr>
              <a:t>বিষয়</a:t>
            </a:r>
            <a:r>
              <a:rPr lang="bn-BD" sz="2858" dirty="0">
                <a:latin typeface="NikoshBAN" panose="02000000000000000000" pitchFamily="2" charset="0"/>
                <a:cs typeface="NikoshBAN" panose="02000000000000000000" pitchFamily="2" charset="0"/>
              </a:rPr>
              <a:t>:	</a:t>
            </a:r>
            <a:r>
              <a:rPr lang="en-US" sz="2858" dirty="0" err="1" smtClean="0">
                <a:latin typeface="NikoshBAN" panose="02000000000000000000" pitchFamily="2" charset="0"/>
                <a:cs typeface="NikoshBAN" panose="02000000000000000000" pitchFamily="2" charset="0"/>
              </a:rPr>
              <a:t>সাধারণ</a:t>
            </a:r>
            <a:r>
              <a:rPr lang="en-US" sz="2858" dirty="0" smtClean="0">
                <a:latin typeface="NikoshBAN" panose="02000000000000000000" pitchFamily="2" charset="0"/>
                <a:cs typeface="NikoshBAN" panose="02000000000000000000" pitchFamily="2" charset="0"/>
              </a:rPr>
              <a:t> </a:t>
            </a:r>
            <a:r>
              <a:rPr lang="en-US" sz="2858" dirty="0" err="1" smtClean="0">
                <a:latin typeface="NikoshBAN" panose="02000000000000000000" pitchFamily="2" charset="0"/>
                <a:cs typeface="NikoshBAN" panose="02000000000000000000" pitchFamily="2" charset="0"/>
              </a:rPr>
              <a:t>জ্ঞান</a:t>
            </a:r>
            <a:endParaRPr lang="en-US" sz="2858" dirty="0">
              <a:latin typeface="NikoshBAN" panose="02000000000000000000" pitchFamily="2" charset="0"/>
              <a:cs typeface="NikoshBAN" panose="02000000000000000000" pitchFamily="2" charset="0"/>
            </a:endParaRPr>
          </a:p>
          <a:p>
            <a:r>
              <a:rPr lang="bn-BD" sz="2858" dirty="0" smtClean="0">
                <a:latin typeface="NikoshBAN" panose="02000000000000000000" pitchFamily="2" charset="0"/>
                <a:cs typeface="NikoshBAN" panose="02000000000000000000" pitchFamily="2" charset="0"/>
              </a:rPr>
              <a:t>পাঠ</a:t>
            </a:r>
            <a:r>
              <a:rPr lang="bn-BD" sz="2858"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কভিড-১৯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ভাইরাস</a:t>
            </a:r>
            <a:r>
              <a:rPr lang="en-US" sz="2800" dirty="0" smtClean="0">
                <a:latin typeface="NikoshBAN" panose="02000000000000000000" pitchFamily="2" charset="0"/>
                <a:cs typeface="NikoshBAN" panose="02000000000000000000" pitchFamily="2" charset="0"/>
              </a:rPr>
              <a:t>)</a:t>
            </a:r>
          </a:p>
          <a:p>
            <a:r>
              <a:rPr lang="en-US" sz="2800" dirty="0" err="1" smtClean="0">
                <a:latin typeface="NikoshBAN" panose="02000000000000000000" pitchFamily="2" charset="0"/>
                <a:cs typeface="NikoshBAN" panose="02000000000000000000" pitchFamily="2" charset="0"/>
              </a:rPr>
              <a:t>শ্রেণি</a:t>
            </a:r>
            <a:r>
              <a:rPr lang="en-US" sz="2800" dirty="0" smtClean="0">
                <a:latin typeface="NikoshBAN" panose="02000000000000000000" pitchFamily="2" charset="0"/>
                <a:cs typeface="NikoshBAN" panose="02000000000000000000" pitchFamily="2" charset="0"/>
              </a:rPr>
              <a:t>:	৬ষ্ঠ-১০ম</a:t>
            </a:r>
            <a:endParaRPr lang="en-US" sz="2800" dirty="0"/>
          </a:p>
        </p:txBody>
      </p:sp>
      <p:sp>
        <p:nvSpPr>
          <p:cNvPr id="3" name="Rectangle 2"/>
          <p:cNvSpPr/>
          <p:nvPr/>
        </p:nvSpPr>
        <p:spPr>
          <a:xfrm>
            <a:off x="6513278" y="352344"/>
            <a:ext cx="1822935" cy="581057"/>
          </a:xfrm>
          <a:prstGeom prst="rect">
            <a:avLst/>
          </a:prstGeom>
        </p:spPr>
        <p:txBody>
          <a:bodyPr wrap="none">
            <a:spAutoFit/>
          </a:bodyPr>
          <a:lstStyle/>
          <a:p>
            <a:r>
              <a:rPr lang="bn-BD" sz="3176" dirty="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endParaRPr lang="en-US" sz="3176" dirty="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1495120" y="352344"/>
            <a:ext cx="2185214" cy="581057"/>
          </a:xfrm>
          <a:prstGeom prst="rect">
            <a:avLst/>
          </a:prstGeom>
        </p:spPr>
        <p:txBody>
          <a:bodyPr wrap="none">
            <a:spAutoFit/>
          </a:bodyPr>
          <a:lstStyle/>
          <a:p>
            <a:r>
              <a:rPr lang="bn-BD" sz="3176"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a:t>
            </a:r>
          </a:p>
        </p:txBody>
      </p:sp>
      <p:grpSp>
        <p:nvGrpSpPr>
          <p:cNvPr id="13" name="Group 12"/>
          <p:cNvGrpSpPr/>
          <p:nvPr/>
        </p:nvGrpSpPr>
        <p:grpSpPr>
          <a:xfrm>
            <a:off x="4419600" y="594450"/>
            <a:ext cx="239328" cy="4608583"/>
            <a:chOff x="5943583" y="713339"/>
            <a:chExt cx="319104" cy="5530299"/>
          </a:xfrm>
        </p:grpSpPr>
        <p:cxnSp>
          <p:nvCxnSpPr>
            <p:cNvPr id="6" name="Straight Connector 5"/>
            <p:cNvCxnSpPr/>
            <p:nvPr/>
          </p:nvCxnSpPr>
          <p:spPr>
            <a:xfrm>
              <a:off x="6096000" y="713339"/>
              <a:ext cx="0" cy="553029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62687" y="1326054"/>
              <a:ext cx="0" cy="431005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583" y="1349862"/>
              <a:ext cx="0" cy="431005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141" y="952500"/>
            <a:ext cx="2056958" cy="1905000"/>
          </a:xfrm>
          <a:prstGeom prst="roundRect">
            <a:avLst>
              <a:gd name="adj" fmla="val 8594"/>
            </a:avLst>
          </a:prstGeom>
          <a:solidFill>
            <a:srgbClr val="FFFFFF">
              <a:shade val="85000"/>
            </a:srgbClr>
          </a:solidFill>
          <a:ln w="3175">
            <a:solidFill>
              <a:schemeClr val="tx1"/>
            </a:solid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560" y="955186"/>
            <a:ext cx="3886200" cy="1965558"/>
          </a:xfrm>
          <a:prstGeom prst="roundRect">
            <a:avLst>
              <a:gd name="adj" fmla="val 16667"/>
            </a:avLst>
          </a:prstGeom>
          <a:ln w="31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613235794"/>
      </p:ext>
    </p:extLst>
  </p:cSld>
  <p:clrMapOvr>
    <a:masterClrMapping/>
  </p:clrMapOvr>
  <p:transition spd="slow" advTm="3104">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78" y="190500"/>
            <a:ext cx="3382822" cy="1996928"/>
          </a:xfrm>
          <a:prstGeom prst="rect">
            <a:avLst/>
          </a:prstGeom>
          <a:effectLst>
            <a:glow rad="228600">
              <a:schemeClr val="accent5">
                <a:satMod val="175000"/>
                <a:alpha val="40000"/>
              </a:schemeClr>
            </a:glow>
          </a:effectLst>
        </p:spPr>
      </p:pic>
      <p:sp>
        <p:nvSpPr>
          <p:cNvPr id="5" name="TextBox 4"/>
          <p:cNvSpPr txBox="1"/>
          <p:nvPr/>
        </p:nvSpPr>
        <p:spPr>
          <a:xfrm>
            <a:off x="152400" y="2277800"/>
            <a:ext cx="4267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ভাইরাস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সণাক্তকরন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রাখা</a:t>
            </a:r>
            <a:endParaRPr lang="en-US" sz="2400" dirty="0">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53" y="2864827"/>
            <a:ext cx="3950286" cy="2222036"/>
          </a:xfrm>
          <a:prstGeom prst="rect">
            <a:avLst/>
          </a:prstGeom>
          <a:effectLst>
            <a:glow rad="228600">
              <a:schemeClr val="accent5">
                <a:satMod val="175000"/>
                <a:alpha val="40000"/>
              </a:schemeClr>
            </a:glow>
          </a:effectLst>
        </p:spPr>
      </p:pic>
      <p:sp>
        <p:nvSpPr>
          <p:cNvPr id="7" name="TextBox 6"/>
          <p:cNvSpPr txBox="1"/>
          <p:nvPr/>
        </p:nvSpPr>
        <p:spPr>
          <a:xfrm>
            <a:off x="644140" y="5144738"/>
            <a:ext cx="342944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আধুনিক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গবেষণাগার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endParaRPr lang="en-US" sz="2400" dirty="0">
              <a:latin typeface="NikoshBAN" pitchFamily="2" charset="0"/>
              <a:cs typeface="NikoshBAN" pitchFamily="2"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5742" y="190500"/>
            <a:ext cx="3434858" cy="1996928"/>
          </a:xfrm>
          <a:prstGeom prst="rect">
            <a:avLst/>
          </a:prstGeom>
          <a:effectLst>
            <a:glow rad="228600">
              <a:schemeClr val="accent5">
                <a:satMod val="175000"/>
                <a:alpha val="40000"/>
              </a:schemeClr>
            </a:glo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7581" y="3034711"/>
            <a:ext cx="2824927" cy="1882267"/>
          </a:xfrm>
          <a:prstGeom prst="rect">
            <a:avLst/>
          </a:prstGeom>
          <a:effectLst>
            <a:glow rad="228600">
              <a:schemeClr val="accent5">
                <a:satMod val="175000"/>
                <a:alpha val="40000"/>
              </a:schemeClr>
            </a:glow>
          </a:effectLst>
        </p:spPr>
      </p:pic>
      <p:sp>
        <p:nvSpPr>
          <p:cNvPr id="9" name="TextBox 8"/>
          <p:cNvSpPr txBox="1"/>
          <p:nvPr/>
        </p:nvSpPr>
        <p:spPr>
          <a:xfrm>
            <a:off x="5187316" y="1866912"/>
            <a:ext cx="35814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err="1" smtClean="0">
                <a:latin typeface="NikoshBAN" pitchFamily="2" charset="0"/>
                <a:cs typeface="NikoshBAN" pitchFamily="2" charset="0"/>
              </a:rPr>
              <a:t>বিদেশ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যাত্রীদের</a:t>
            </a:r>
            <a:r>
              <a:rPr lang="en-US" sz="2800" dirty="0" smtClean="0">
                <a:latin typeface="NikoshBAN" pitchFamily="2" charset="0"/>
                <a:cs typeface="NikoshBAN" pitchFamily="2" charset="0"/>
              </a:rPr>
              <a:t> ১৪ </a:t>
            </a:r>
            <a:r>
              <a:rPr lang="en-US" sz="2800" dirty="0" err="1" smtClean="0">
                <a:latin typeface="NikoshBAN" pitchFamily="2" charset="0"/>
                <a:cs typeface="NikoshBAN" pitchFamily="2" charset="0"/>
              </a:rPr>
              <a:t>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কোয়ারেন্টাইনে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endParaRPr lang="en-US" sz="2800" dirty="0">
              <a:latin typeface="NikoshBAN" pitchFamily="2" charset="0"/>
              <a:cs typeface="NikoshBAN" pitchFamily="2" charset="0"/>
            </a:endParaRPr>
          </a:p>
        </p:txBody>
      </p:sp>
      <p:sp>
        <p:nvSpPr>
          <p:cNvPr id="13" name="TextBox 12"/>
          <p:cNvSpPr txBox="1"/>
          <p:nvPr/>
        </p:nvSpPr>
        <p:spPr>
          <a:xfrm>
            <a:off x="4882516" y="5086863"/>
            <a:ext cx="4191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smtClean="0">
                <a:latin typeface="NikoshBAN" pitchFamily="2" charset="0"/>
                <a:cs typeface="NikoshBAN" pitchFamily="2" charset="0"/>
              </a:rPr>
              <a:t>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সাবধানতার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সৎকার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727963841"/>
      </p:ext>
    </p:extLst>
  </p:cSld>
  <p:clrMapOvr>
    <a:masterClrMapping/>
  </p:clrMapOvr>
  <p:transition spd="slow" advTm="7748">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39" y="1012512"/>
            <a:ext cx="5434314" cy="3923574"/>
          </a:xfrm>
          <a:prstGeom prst="rect">
            <a:avLst/>
          </a:prstGeom>
          <a:effectLst>
            <a:glow rad="228600">
              <a:schemeClr val="accent5">
                <a:satMod val="175000"/>
                <a:alpha val="40000"/>
              </a:schemeClr>
            </a:glow>
          </a:effectLst>
        </p:spPr>
      </p:pic>
      <p:sp>
        <p:nvSpPr>
          <p:cNvPr id="6" name="TextBox 5"/>
          <p:cNvSpPr txBox="1"/>
          <p:nvPr/>
        </p:nvSpPr>
        <p:spPr>
          <a:xfrm>
            <a:off x="685800" y="4991099"/>
            <a:ext cx="7772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লক্ষণ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দেওয়া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হটলাইনে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যোগাযোগ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করুন</a:t>
            </a:r>
            <a:endParaRPr lang="en-US" sz="3200" dirty="0">
              <a:latin typeface="NikoshBAN" pitchFamily="2" charset="0"/>
              <a:cs typeface="NikoshBAN" pitchFamily="2" charset="0"/>
            </a:endParaRPr>
          </a:p>
        </p:txBody>
      </p:sp>
      <p:sp>
        <p:nvSpPr>
          <p:cNvPr id="3" name="TextBox 2"/>
          <p:cNvSpPr txBox="1"/>
          <p:nvPr/>
        </p:nvSpPr>
        <p:spPr>
          <a:xfrm>
            <a:off x="3044796" y="25559"/>
            <a:ext cx="3276601" cy="940653"/>
          </a:xfrm>
          <a:prstGeom prst="horizontalScroll">
            <a:avLst/>
          </a:prstGeom>
          <a:solidFill>
            <a:srgbClr val="CC66FF"/>
          </a:solidFill>
          <a:ln>
            <a:solidFill>
              <a:schemeClr val="accent1"/>
            </a:solidFill>
          </a:ln>
        </p:spPr>
        <p:txBody>
          <a:bodyPr wrap="square" rtlCol="0">
            <a:spAutoFit/>
          </a:bodyPr>
          <a:lstStyle/>
          <a:p>
            <a:pPr algn="ctr"/>
            <a:r>
              <a:rPr lang="en-US" sz="4000" dirty="0" err="1" smtClean="0">
                <a:latin typeface="NikoshBAN" pitchFamily="2" charset="0"/>
                <a:cs typeface="NikoshBAN" pitchFamily="2" charset="0"/>
              </a:rPr>
              <a:t>জরুরী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হটলাইন</a:t>
            </a:r>
            <a:endParaRPr lang="en-US" sz="40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605462059"/>
      </p:ext>
    </p:extLst>
  </p:cSld>
  <p:clrMapOvr>
    <a:masterClrMapping/>
  </p:clrMapOvr>
  <p:transition spd="slow" advTm="11366">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3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9235" y="1562100"/>
            <a:ext cx="5943600" cy="2017574"/>
          </a:xfrm>
          <a:prstGeom prst="wave">
            <a:avLst/>
          </a:prstGeom>
          <a:solidFill>
            <a:srgbClr val="CC66FF"/>
          </a:solidFill>
          <a:ln>
            <a:solidFill>
              <a:schemeClr val="accent1"/>
            </a:solidFill>
          </a:ln>
        </p:spPr>
        <p:txBody>
          <a:bodyPr wrap="square" rtlCol="0">
            <a:spAutoFit/>
          </a:bodyPr>
          <a:lstStyle/>
          <a:p>
            <a:r>
              <a:rPr lang="en-US" sz="6000" dirty="0" err="1" smtClean="0">
                <a:latin typeface="NikoshBAN" pitchFamily="2" charset="0"/>
                <a:cs typeface="NikoshBAN" pitchFamily="2" charset="0"/>
              </a:rPr>
              <a:t>সবাইকে</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অনেক</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ধন্যবাদ</a:t>
            </a:r>
            <a:endParaRPr lang="en-US" sz="60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2225558402"/>
      </p:ext>
    </p:extLst>
  </p:cSld>
  <p:clrMapOvr>
    <a:masterClrMapping/>
  </p:clrMapOvr>
  <p:transition spd="slow" advTm="4242">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884" y="190500"/>
            <a:ext cx="4201315" cy="762000"/>
          </a:xfrm>
          <a:prstGeom prst="doubleWave">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 লক্ষ্য করি</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1257300" y="4762498"/>
            <a:ext cx="6629400" cy="5321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58" dirty="0">
                <a:latin typeface="NikoshBAN" panose="02000000000000000000" pitchFamily="2" charset="0"/>
                <a:cs typeface="NikoshBAN" panose="02000000000000000000" pitchFamily="2" charset="0"/>
              </a:rPr>
              <a:t>ছবিগুলো দেখে তোমাদের কি ধারণা হল?একে একে বল</a:t>
            </a:r>
            <a:endParaRPr lang="en-US" sz="2858"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507235"/>
            <a:ext cx="4191000" cy="2700530"/>
          </a:xfrm>
          <a:prstGeom prst="rect">
            <a:avLst/>
          </a:prstGeom>
          <a:effectLst>
            <a:glow rad="228600">
              <a:schemeClr val="accent5">
                <a:satMod val="175000"/>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524000"/>
            <a:ext cx="4000500" cy="266700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2644980990"/>
      </p:ext>
    </p:extLst>
  </p:cSld>
  <p:clrMapOvr>
    <a:masterClrMapping/>
  </p:clrMapOvr>
  <p:transition spd="slow" advTm="5906">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38297" y="132117"/>
            <a:ext cx="4279170" cy="641134"/>
          </a:xfrm>
          <a:prstGeom prst="doubleWave">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algn="ct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b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itle 1"/>
          <p:cNvSpPr txBox="1">
            <a:spLocks/>
          </p:cNvSpPr>
          <p:nvPr/>
        </p:nvSpPr>
        <p:spPr>
          <a:xfrm>
            <a:off x="1752600" y="865657"/>
            <a:ext cx="5863415" cy="671492"/>
          </a:xfrm>
          <a:prstGeom prst="roundRect">
            <a:avLst/>
          </a:prstGeom>
          <a:ln/>
        </p:spPr>
        <p:style>
          <a:lnRef idx="1">
            <a:schemeClr val="accent4"/>
          </a:lnRef>
          <a:fillRef idx="2">
            <a:schemeClr val="accent4"/>
          </a:fillRef>
          <a:effectRef idx="1">
            <a:schemeClr val="accent4"/>
          </a:effectRef>
          <a:fontRef idx="minor">
            <a:schemeClr val="dk1"/>
          </a:fontRef>
        </p:style>
        <p:txBody>
          <a:bodyPr vert="horz" lIns="72614" tIns="36307" rIns="72614" bIns="3630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ভাইরাস</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(Covid-19)</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97" y="1714500"/>
            <a:ext cx="6604000" cy="371475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383466931"/>
      </p:ext>
    </p:extLst>
  </p:cSld>
  <p:clrMapOvr>
    <a:masterClrMapping/>
  </p:clrMapOvr>
  <p:transition spd="slow" advTm="4881">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0" y="342900"/>
            <a:ext cx="2915855" cy="671492"/>
          </a:xfrm>
          <a:prstGeom prst="roundRect">
            <a:avLst/>
          </a:prstGeom>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lIns="72614" tIns="36307" rIns="72614" bIns="3630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557514" y="1562100"/>
            <a:ext cx="8229600" cy="304698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a:t>
            </a:r>
          </a:p>
          <a:p>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১.করোনা </a:t>
            </a:r>
            <a:r>
              <a:rPr lang="en-US" sz="3200" dirty="0" err="1" smtClean="0">
                <a:latin typeface="NikoshBAN" pitchFamily="2" charset="0"/>
                <a:cs typeface="NikoshBAN" pitchFamily="2" charset="0"/>
              </a:rPr>
              <a:t>ভাইরাস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২.করোনা </a:t>
            </a:r>
            <a:r>
              <a:rPr lang="en-US" sz="3200" dirty="0" err="1" smtClean="0">
                <a:latin typeface="NikoshBAN" pitchFamily="2" charset="0"/>
                <a:cs typeface="NikoshBAN" pitchFamily="2" charset="0"/>
              </a:rPr>
              <a:t>ভাইরাসের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বর্ণনা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৩.করোনা </a:t>
            </a:r>
            <a:r>
              <a:rPr lang="en-US" sz="3200" dirty="0" err="1" smtClean="0">
                <a:latin typeface="NikoshBAN" pitchFamily="2" charset="0"/>
                <a:cs typeface="NikoshBAN" pitchFamily="2" charset="0"/>
              </a:rPr>
              <a:t>ভাইরাস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প্রতিরোধ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৪.মহামারী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চিহ্নিত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918127941"/>
      </p:ext>
    </p:extLst>
  </p:cSld>
  <p:clrMapOvr>
    <a:masterClrMapping/>
  </p:clrMapOvr>
  <p:transition spd="slow" advTm="4517">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56951"/>
            <a:ext cx="777240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s-IN" sz="2800" dirty="0" smtClean="0">
                <a:solidFill>
                  <a:schemeClr val="tx1"/>
                </a:solidFill>
                <a:latin typeface="NikoshBAN" pitchFamily="2" charset="0"/>
                <a:cs typeface="NikoshBAN" pitchFamily="2" charset="0"/>
              </a:rPr>
              <a:t>করোনা </a:t>
            </a:r>
            <a:r>
              <a:rPr lang="as-IN" sz="2800" dirty="0">
                <a:solidFill>
                  <a:schemeClr val="tx1"/>
                </a:solidFill>
                <a:latin typeface="NikoshBAN" pitchFamily="2" charset="0"/>
                <a:cs typeface="NikoshBAN" pitchFamily="2" charset="0"/>
              </a:rPr>
              <a:t>ভাইরাস বলতে এক গোত্রের অনেকগুলো ভাইরাসকে বোঝায়, যা মূলত প্রাণীদের মধ্যে পাওয়া যায়। বার্ড ফ্লু তথা সার্স ভাইরাসও এই গোত্রের। হিউম্যান করোনা ভাইরাস এক ধরনের জুনোটিক রোগ এবং এই সংক্রমণটি প্রাণী থেকে মানুষের মধ্যে </a:t>
            </a:r>
            <a:r>
              <a:rPr lang="as-IN" sz="2800" dirty="0" smtClean="0">
                <a:solidFill>
                  <a:schemeClr val="tx1"/>
                </a:solidFill>
                <a:latin typeface="NikoshBAN" pitchFamily="2" charset="0"/>
                <a:cs typeface="NikoshBAN" pitchFamily="2" charset="0"/>
              </a:rPr>
              <a:t>ছ</a:t>
            </a:r>
            <a:r>
              <a:rPr lang="en-US" sz="2800" dirty="0" err="1" smtClean="0">
                <a:solidFill>
                  <a:schemeClr val="tx1"/>
                </a:solidFill>
                <a:latin typeface="NikoshBAN" pitchFamily="2" charset="0"/>
                <a:cs typeface="NikoshBAN" pitchFamily="2" charset="0"/>
              </a:rPr>
              <a:t>ড়িয়ে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পড়ে</a:t>
            </a:r>
            <a:r>
              <a:rPr lang="as-IN" sz="2800" dirty="0" smtClean="0">
                <a:solidFill>
                  <a:schemeClr val="tx1"/>
                </a:solidFill>
                <a:latin typeface="NikoshBAN" pitchFamily="2" charset="0"/>
                <a:cs typeface="NikoshBAN" pitchFamily="2" charset="0"/>
              </a:rPr>
              <a:t>।</a:t>
            </a:r>
            <a:endParaRPr lang="as-IN" sz="2800" dirty="0">
              <a:solidFill>
                <a:schemeClr val="tx1"/>
              </a:solidFill>
              <a:latin typeface="NikoshBAN" pitchFamily="2" charset="0"/>
              <a:cs typeface="NikoshBAN" pitchFamily="2" charset="0"/>
            </a:endParaRPr>
          </a:p>
        </p:txBody>
      </p:sp>
      <p:sp>
        <p:nvSpPr>
          <p:cNvPr id="3" name="Horizontal Scroll 2"/>
          <p:cNvSpPr/>
          <p:nvPr/>
        </p:nvSpPr>
        <p:spPr>
          <a:xfrm>
            <a:off x="3112632" y="-13025"/>
            <a:ext cx="3005138" cy="777061"/>
          </a:xfrm>
          <a:prstGeom prst="horizontalScroll">
            <a:avLst/>
          </a:prstGeom>
          <a:solidFill>
            <a:srgbClr val="DE9BFF"/>
          </a:solidFill>
          <a:ln w="3175">
            <a:solidFill>
              <a:schemeClr val="tx1"/>
            </a:solidFill>
          </a:ln>
        </p:spPr>
        <p:txBody>
          <a:bodyPr wrap="square">
            <a:spAutoFit/>
          </a:bodyPr>
          <a:lstStyle/>
          <a:p>
            <a:r>
              <a:rPr lang="as-IN" sz="3200" b="1" dirty="0">
                <a:solidFill>
                  <a:prstClr val="black"/>
                </a:solidFill>
                <a:latin typeface="NikoshBAN" pitchFamily="2" charset="0"/>
                <a:cs typeface="NikoshBAN" pitchFamily="2" charset="0"/>
              </a:rPr>
              <a:t>করোনা ভাইরাস কী</a:t>
            </a:r>
            <a:r>
              <a:rPr lang="as-IN" sz="3200" b="1" dirty="0" smtClean="0">
                <a:solidFill>
                  <a:prstClr val="black"/>
                </a:solidFill>
                <a:latin typeface="NikoshBAN" pitchFamily="2" charset="0"/>
                <a:cs typeface="NikoshBAN" pitchFamily="2" charset="0"/>
              </a:rPr>
              <a:t>?</a:t>
            </a:r>
            <a:endParaRPr lang="en-US" dirty="0"/>
          </a:p>
        </p:txBody>
      </p:sp>
      <p:sp>
        <p:nvSpPr>
          <p:cNvPr id="4" name="Rectangle 3"/>
          <p:cNvSpPr/>
          <p:nvPr/>
        </p:nvSpPr>
        <p:spPr>
          <a:xfrm>
            <a:off x="228601" y="3619500"/>
            <a:ext cx="86868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as-IN" sz="3200" dirty="0">
                <a:solidFill>
                  <a:schemeClr val="tx1"/>
                </a:solidFill>
                <a:latin typeface="NikoshBAN" pitchFamily="2" charset="0"/>
                <a:cs typeface="NikoshBAN" pitchFamily="2" charset="0"/>
              </a:rPr>
              <a:t>ভাইরাসটির অনেক রকম প্রজাতি আছে। কিন্তু, এখন পর্যন্ত বিজ্ঞানীরা </a:t>
            </a:r>
            <a:r>
              <a:rPr lang="as-IN" sz="3200" dirty="0" smtClean="0">
                <a:solidFill>
                  <a:schemeClr val="tx1"/>
                </a:solidFill>
                <a:latin typeface="NikoshBAN" pitchFamily="2" charset="0"/>
                <a:cs typeface="NikoshBAN" pitchFamily="2" charset="0"/>
              </a:rPr>
              <a:t>প্রা</a:t>
            </a:r>
            <a:r>
              <a:rPr lang="en-US" sz="3200" dirty="0" smtClean="0">
                <a:solidFill>
                  <a:schemeClr val="tx1"/>
                </a:solidFill>
                <a:latin typeface="NikoshBAN" pitchFamily="2" charset="0"/>
                <a:cs typeface="NikoshBAN" pitchFamily="2" charset="0"/>
              </a:rPr>
              <a:t>য় </a:t>
            </a:r>
            <a:r>
              <a:rPr lang="en-US" sz="3200" dirty="0" err="1" smtClean="0">
                <a:solidFill>
                  <a:schemeClr val="tx1"/>
                </a:solidFill>
                <a:latin typeface="NikoshBAN" pitchFamily="2" charset="0"/>
                <a:cs typeface="NikoshBAN" pitchFamily="2" charset="0"/>
              </a:rPr>
              <a:t>ছয়টি</a:t>
            </a:r>
            <a:r>
              <a:rPr lang="as-IN" sz="3200" dirty="0" smtClean="0">
                <a:solidFill>
                  <a:schemeClr val="tx1"/>
                </a:solidFill>
                <a:latin typeface="NikoshBAN" pitchFamily="2" charset="0"/>
                <a:cs typeface="NikoshBAN" pitchFamily="2" charset="0"/>
              </a:rPr>
              <a:t> </a:t>
            </a:r>
            <a:r>
              <a:rPr lang="as-IN" sz="3200" dirty="0">
                <a:solidFill>
                  <a:schemeClr val="tx1"/>
                </a:solidFill>
                <a:latin typeface="NikoshBAN" pitchFamily="2" charset="0"/>
                <a:cs typeface="NikoshBAN" pitchFamily="2" charset="0"/>
              </a:rPr>
              <a:t>করোনা ভাইরাস সনাক্ত করেছেন, যা মানুষকে প্রভাবিত করে এবং হালকা থেকে মারাত্মক লক্ষণ সৃষ্টি করে।</a:t>
            </a:r>
          </a:p>
        </p:txBody>
      </p:sp>
      <p:sp>
        <p:nvSpPr>
          <p:cNvPr id="5" name="Horizontal Scroll 4"/>
          <p:cNvSpPr/>
          <p:nvPr/>
        </p:nvSpPr>
        <p:spPr>
          <a:xfrm>
            <a:off x="2172144" y="2707558"/>
            <a:ext cx="4943917" cy="777061"/>
          </a:xfrm>
          <a:prstGeom prst="horizontalScroll">
            <a:avLst/>
          </a:prstGeom>
          <a:solidFill>
            <a:srgbClr val="DE9BFF"/>
          </a:solidFill>
          <a:ln>
            <a:solidFill>
              <a:schemeClr val="tx1"/>
            </a:solidFill>
          </a:ln>
        </p:spPr>
        <p:txBody>
          <a:bodyPr wrap="none">
            <a:spAutoFit/>
          </a:bodyPr>
          <a:lstStyle/>
          <a:p>
            <a:r>
              <a:rPr lang="as-IN" sz="3200" b="1" dirty="0">
                <a:solidFill>
                  <a:prstClr val="black"/>
                </a:solidFill>
                <a:latin typeface="NikoshBAN" pitchFamily="2" charset="0"/>
                <a:cs typeface="NikoshBAN" pitchFamily="2" charset="0"/>
              </a:rPr>
              <a:t>ভাইরাসটির </a:t>
            </a:r>
            <a:r>
              <a:rPr lang="as-IN" sz="3200" b="1" dirty="0" smtClean="0">
                <a:solidFill>
                  <a:prstClr val="black"/>
                </a:solidFill>
                <a:latin typeface="NikoshBAN" pitchFamily="2" charset="0"/>
                <a:cs typeface="NikoshBAN" pitchFamily="2" charset="0"/>
              </a:rPr>
              <a:t>ক</a:t>
            </a:r>
            <a:r>
              <a:rPr lang="en-US" sz="3200" b="1" dirty="0" smtClean="0">
                <a:solidFill>
                  <a:prstClr val="black"/>
                </a:solidFill>
                <a:latin typeface="NikoshBAN" pitchFamily="2" charset="0"/>
                <a:cs typeface="NikoshBAN" pitchFamily="2" charset="0"/>
              </a:rPr>
              <a:t>ত</a:t>
            </a:r>
            <a:r>
              <a:rPr lang="as-IN" sz="3200" b="1" dirty="0" smtClean="0">
                <a:solidFill>
                  <a:prstClr val="black"/>
                </a:solidFill>
                <a:latin typeface="NikoshBAN" pitchFamily="2" charset="0"/>
                <a:cs typeface="NikoshBAN" pitchFamily="2" charset="0"/>
              </a:rPr>
              <a:t> </a:t>
            </a:r>
            <a:r>
              <a:rPr lang="as-IN" sz="3200" b="1" dirty="0">
                <a:solidFill>
                  <a:prstClr val="black"/>
                </a:solidFill>
                <a:latin typeface="NikoshBAN" pitchFamily="2" charset="0"/>
                <a:cs typeface="NikoshBAN" pitchFamily="2" charset="0"/>
              </a:rPr>
              <a:t>রকম প্রজাতি </a:t>
            </a:r>
            <a:r>
              <a:rPr lang="as-IN" sz="3200" b="1" dirty="0" smtClean="0">
                <a:solidFill>
                  <a:prstClr val="black"/>
                </a:solidFill>
                <a:latin typeface="NikoshBAN" pitchFamily="2" charset="0"/>
                <a:cs typeface="NikoshBAN" pitchFamily="2" charset="0"/>
              </a:rPr>
              <a:t>আছে</a:t>
            </a:r>
            <a:r>
              <a:rPr lang="en-US" sz="3200" b="1" dirty="0" smtClean="0">
                <a:solidFill>
                  <a:prstClr val="black"/>
                </a:solidFill>
                <a:latin typeface="NikoshBAN" pitchFamily="2" charset="0"/>
                <a:cs typeface="NikoshBAN" pitchFamily="2" charset="0"/>
              </a:rPr>
              <a:t>?</a:t>
            </a:r>
            <a:endParaRPr lang="en-US" sz="3200" b="1" dirty="0"/>
          </a:p>
        </p:txBody>
      </p:sp>
    </p:spTree>
    <p:custDataLst>
      <p:tags r:id="rId1"/>
    </p:custDataLst>
    <p:extLst>
      <p:ext uri="{BB962C8B-B14F-4D97-AF65-F5344CB8AC3E}">
        <p14:creationId xmlns:p14="http://schemas.microsoft.com/office/powerpoint/2010/main" val="274713121"/>
      </p:ext>
    </p:extLst>
  </p:cSld>
  <p:clrMapOvr>
    <a:masterClrMapping/>
  </p:clrMapOvr>
  <p:transition spd="slow" advTm="9129">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485900"/>
            <a:ext cx="62484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mj-lt"/>
              <a:buAutoNum type="arabicPeriod"/>
            </a:pPr>
            <a:r>
              <a:rPr lang="as-IN" sz="2400" dirty="0">
                <a:latin typeface="NikoshBAN" pitchFamily="2" charset="0"/>
                <a:cs typeface="NikoshBAN" pitchFamily="2" charset="0"/>
              </a:rPr>
              <a:t>মানব করোনাভাইরাস ২২৯ই (এইচকোভি-২২৯ই)</a:t>
            </a:r>
          </a:p>
          <a:p>
            <a:pPr marL="342900" indent="-342900">
              <a:buFont typeface="+mj-lt"/>
              <a:buAutoNum type="arabicPeriod"/>
            </a:pPr>
            <a:r>
              <a:rPr lang="as-IN" sz="2400" dirty="0">
                <a:latin typeface="NikoshBAN" pitchFamily="2" charset="0"/>
                <a:cs typeface="NikoshBAN" pitchFamily="2" charset="0"/>
              </a:rPr>
              <a:t>মানব করোনাভাইরাস ওসি৪৩ (এইচকোভি-ওসি৪৩)</a:t>
            </a:r>
          </a:p>
          <a:p>
            <a:pPr marL="342900" indent="-342900">
              <a:buFont typeface="+mj-lt"/>
              <a:buAutoNum type="arabicPeriod"/>
            </a:pPr>
            <a:r>
              <a:rPr lang="as-IN" sz="2400" dirty="0">
                <a:latin typeface="NikoshBAN" pitchFamily="2" charset="0"/>
                <a:cs typeface="NikoshBAN" pitchFamily="2" charset="0"/>
              </a:rPr>
              <a:t>সিভিয়ার এ্যাকিউট রেসপিরেটরি সিনড্রোম (সার্স-কোভি)</a:t>
            </a:r>
          </a:p>
          <a:p>
            <a:pPr marL="342900" indent="-342900">
              <a:buFont typeface="+mj-lt"/>
              <a:buAutoNum type="arabicPeriod"/>
            </a:pPr>
            <a:r>
              <a:rPr lang="as-IN" sz="2400" dirty="0">
                <a:latin typeface="NikoshBAN" pitchFamily="2" charset="0"/>
                <a:cs typeface="NikoshBAN" pitchFamily="2" charset="0"/>
              </a:rPr>
              <a:t>মানব করোনাভাইরাস এনএল৬৩ (এইচকোভি-এনএল৬৩, নিউ হ্যাভেন করোনাভাইরাস)</a:t>
            </a:r>
          </a:p>
          <a:p>
            <a:pPr marL="342900" indent="-342900">
              <a:buFont typeface="+mj-lt"/>
              <a:buAutoNum type="arabicPeriod"/>
            </a:pPr>
            <a:r>
              <a:rPr lang="as-IN" sz="2400" dirty="0">
                <a:latin typeface="NikoshBAN" pitchFamily="2" charset="0"/>
                <a:cs typeface="NikoshBAN" pitchFamily="2" charset="0"/>
              </a:rPr>
              <a:t>মানব করোনাভাইরাস এইচকেইউ১</a:t>
            </a:r>
          </a:p>
          <a:p>
            <a:pPr marL="342900" indent="-342900">
              <a:buFont typeface="+mj-lt"/>
              <a:buAutoNum type="arabicPeriod"/>
            </a:pPr>
            <a:r>
              <a:rPr lang="as-IN" sz="2400" dirty="0">
                <a:latin typeface="NikoshBAN" pitchFamily="2" charset="0"/>
                <a:cs typeface="NikoshBAN" pitchFamily="2" charset="0"/>
              </a:rPr>
              <a:t>মিডল ইস্ট রেসপিরেটরি সিনড্রোম-সম্পর্কিত করোনাভাইরাস (মার্স-কোভি), </a:t>
            </a:r>
            <a:endParaRPr lang="en-US" sz="2400" dirty="0" smtClean="0">
              <a:latin typeface="NikoshBAN" pitchFamily="2" charset="0"/>
              <a:cs typeface="NikoshBAN" pitchFamily="2" charset="0"/>
            </a:endParaRPr>
          </a:p>
          <a:p>
            <a:pPr marL="342900" indent="-342900">
              <a:buFont typeface="+mj-lt"/>
              <a:buAutoNum type="arabicPeriod"/>
            </a:pPr>
            <a:r>
              <a:rPr lang="as-IN" sz="2400" dirty="0" smtClean="0">
                <a:latin typeface="NikoshBAN" pitchFamily="2" charset="0"/>
                <a:cs typeface="NikoshBAN" pitchFamily="2" charset="0"/>
              </a:rPr>
              <a:t>নোভেল </a:t>
            </a:r>
            <a:r>
              <a:rPr lang="as-IN" sz="2400" dirty="0">
                <a:latin typeface="NikoshBAN" pitchFamily="2" charset="0"/>
                <a:cs typeface="NikoshBAN" pitchFamily="2" charset="0"/>
              </a:rPr>
              <a:t>করোনাভাইরাস </a:t>
            </a:r>
            <a:r>
              <a:rPr lang="as-IN" sz="2400" dirty="0" smtClean="0">
                <a:latin typeface="NikoshBAN" pitchFamily="2" charset="0"/>
                <a:cs typeface="NikoshBAN" pitchFamily="2" charset="0"/>
              </a:rPr>
              <a:t>২০১৯</a:t>
            </a:r>
            <a:r>
              <a:rPr lang="en-US" sz="2400" dirty="0" smtClean="0">
                <a:latin typeface="NikoshBAN" pitchFamily="2" charset="0"/>
                <a:cs typeface="NikoshBAN" pitchFamily="2" charset="0"/>
              </a:rPr>
              <a:t>(কোভিড-১৯)</a:t>
            </a:r>
            <a:endParaRPr lang="as-IN" sz="2400" dirty="0">
              <a:latin typeface="NikoshBAN" pitchFamily="2" charset="0"/>
              <a:cs typeface="NikoshBAN" pitchFamily="2" charset="0"/>
            </a:endParaRPr>
          </a:p>
        </p:txBody>
      </p:sp>
      <p:sp>
        <p:nvSpPr>
          <p:cNvPr id="3" name="Horizontal Scroll 2"/>
          <p:cNvSpPr/>
          <p:nvPr/>
        </p:nvSpPr>
        <p:spPr>
          <a:xfrm>
            <a:off x="2172144" y="190500"/>
            <a:ext cx="4943917" cy="777061"/>
          </a:xfrm>
          <a:prstGeom prst="horizontalScroll">
            <a:avLst/>
          </a:prstGeom>
          <a:solidFill>
            <a:srgbClr val="DE9BFF"/>
          </a:solidFill>
          <a:ln>
            <a:solidFill>
              <a:schemeClr val="tx1"/>
            </a:solidFill>
          </a:ln>
          <a:effectLst>
            <a:outerShdw blurRad="50800" dist="38100" dir="5400000" algn="t" rotWithShape="0">
              <a:prstClr val="black">
                <a:alpha val="40000"/>
              </a:prstClr>
            </a:outerShdw>
          </a:effectLst>
        </p:spPr>
        <p:txBody>
          <a:bodyPr wrap="none">
            <a:spAutoFit/>
          </a:bodyPr>
          <a:lstStyle/>
          <a:p>
            <a:r>
              <a:rPr lang="as-IN" sz="3200" b="1" dirty="0">
                <a:solidFill>
                  <a:prstClr val="black"/>
                </a:solidFill>
                <a:latin typeface="NikoshBAN" pitchFamily="2" charset="0"/>
                <a:cs typeface="NikoshBAN" pitchFamily="2" charset="0"/>
              </a:rPr>
              <a:t>ভাইরাসটির </a:t>
            </a:r>
            <a:r>
              <a:rPr lang="as-IN" sz="3200" b="1" dirty="0" smtClean="0">
                <a:solidFill>
                  <a:prstClr val="black"/>
                </a:solidFill>
                <a:latin typeface="NikoshBAN" pitchFamily="2" charset="0"/>
                <a:cs typeface="NikoshBAN" pitchFamily="2" charset="0"/>
              </a:rPr>
              <a:t>ক</a:t>
            </a:r>
            <a:r>
              <a:rPr lang="en-US" sz="3200" b="1" dirty="0" smtClean="0">
                <a:solidFill>
                  <a:prstClr val="black"/>
                </a:solidFill>
                <a:latin typeface="NikoshBAN" pitchFamily="2" charset="0"/>
                <a:cs typeface="NikoshBAN" pitchFamily="2" charset="0"/>
              </a:rPr>
              <a:t>ত</a:t>
            </a:r>
            <a:r>
              <a:rPr lang="as-IN" sz="3200" b="1" dirty="0" smtClean="0">
                <a:solidFill>
                  <a:prstClr val="black"/>
                </a:solidFill>
                <a:latin typeface="NikoshBAN" pitchFamily="2" charset="0"/>
                <a:cs typeface="NikoshBAN" pitchFamily="2" charset="0"/>
              </a:rPr>
              <a:t> </a:t>
            </a:r>
            <a:r>
              <a:rPr lang="as-IN" sz="3200" b="1" dirty="0">
                <a:solidFill>
                  <a:prstClr val="black"/>
                </a:solidFill>
                <a:latin typeface="NikoshBAN" pitchFamily="2" charset="0"/>
                <a:cs typeface="NikoshBAN" pitchFamily="2" charset="0"/>
              </a:rPr>
              <a:t>রকম প্রজাতি </a:t>
            </a:r>
            <a:r>
              <a:rPr lang="as-IN" sz="3200" b="1" dirty="0" smtClean="0">
                <a:solidFill>
                  <a:prstClr val="black"/>
                </a:solidFill>
                <a:latin typeface="NikoshBAN" pitchFamily="2" charset="0"/>
                <a:cs typeface="NikoshBAN" pitchFamily="2" charset="0"/>
              </a:rPr>
              <a:t>আছে</a:t>
            </a:r>
            <a:r>
              <a:rPr lang="en-US" sz="3200" b="1" dirty="0" smtClean="0">
                <a:solidFill>
                  <a:prstClr val="black"/>
                </a:solidFill>
                <a:latin typeface="NikoshBAN" pitchFamily="2" charset="0"/>
                <a:cs typeface="NikoshBAN" pitchFamily="2" charset="0"/>
              </a:rPr>
              <a:t>?</a:t>
            </a:r>
            <a:endParaRPr lang="en-US" sz="3200" b="1" dirty="0"/>
          </a:p>
        </p:txBody>
      </p:sp>
    </p:spTree>
    <p:extLst>
      <p:ext uri="{BB962C8B-B14F-4D97-AF65-F5344CB8AC3E}">
        <p14:creationId xmlns:p14="http://schemas.microsoft.com/office/powerpoint/2010/main" val="1847169607"/>
      </p:ext>
    </p:extLst>
  </p:cSld>
  <p:clrMapOvr>
    <a:masterClrMapping/>
  </p:clrMapOvr>
  <p:transition spd="slow" advTm="3906">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759" y="3848100"/>
            <a:ext cx="85344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as-IN" sz="3200" dirty="0" smtClean="0">
                <a:latin typeface="NikoshBAN" pitchFamily="2" charset="0"/>
                <a:cs typeface="NikoshBAN" pitchFamily="2" charset="0"/>
              </a:rPr>
              <a:t>করোনাভাইরাস </a:t>
            </a:r>
            <a:r>
              <a:rPr lang="as-IN" sz="3200" dirty="0">
                <a:latin typeface="NikoshBAN" pitchFamily="2" charset="0"/>
                <a:cs typeface="NikoshBAN" pitchFamily="2" charset="0"/>
              </a:rPr>
              <a:t>নামটি এসেছে এর আকৃতির ওপর ভিত্তি করে। ইলেকট্রন মাইক্রোস্কোপে এই ভাইরাসটি ক্রাউন বা মুকুটের মতো দেখতে হওয়ায় এর নাম হয়েছে 'করোনা'।</a:t>
            </a:r>
            <a:endParaRPr lang="en-US" sz="3200" dirty="0">
              <a:latin typeface="NikoshBAN" pitchFamily="2" charset="0"/>
              <a:cs typeface="NikoshBAN" pitchFamily="2" charset="0"/>
            </a:endParaRPr>
          </a:p>
        </p:txBody>
      </p:sp>
      <p:sp>
        <p:nvSpPr>
          <p:cNvPr id="3" name="Rectangle 2"/>
          <p:cNvSpPr/>
          <p:nvPr/>
        </p:nvSpPr>
        <p:spPr>
          <a:xfrm>
            <a:off x="533400" y="1104900"/>
            <a:ext cx="807720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s-IN" sz="3200" dirty="0">
                <a:solidFill>
                  <a:prstClr val="black"/>
                </a:solidFill>
                <a:latin typeface="NikoshBAN" pitchFamily="2" charset="0"/>
                <a:cs typeface="NikoshBAN" pitchFamily="2" charset="0"/>
              </a:rPr>
              <a:t>হিউম্যান করোনা ভাইরাসের প্রথম খোঁজ পাওয়া গিয়েছিল ১৯৬০ সালে একজন রোগীর মধ্যে, যিনি সর্দিতে ভুগছিলেন। </a:t>
            </a:r>
            <a:endParaRPr lang="en-US" dirty="0"/>
          </a:p>
        </p:txBody>
      </p:sp>
      <p:sp>
        <p:nvSpPr>
          <p:cNvPr id="5" name="TextBox 4"/>
          <p:cNvSpPr txBox="1"/>
          <p:nvPr/>
        </p:nvSpPr>
        <p:spPr>
          <a:xfrm>
            <a:off x="1447532" y="114299"/>
            <a:ext cx="6468853" cy="777061"/>
          </a:xfrm>
          <a:prstGeom prst="horizontalScroll">
            <a:avLst/>
          </a:prstGeom>
          <a:solidFill>
            <a:srgbClr val="DE9BFF"/>
          </a:solidFill>
          <a:ln>
            <a:solidFill>
              <a:schemeClr val="tx1"/>
            </a:solidFill>
          </a:ln>
        </p:spPr>
        <p:txBody>
          <a:bodyPr wrap="square" rtlCol="0">
            <a:spAutoFit/>
          </a:bodyPr>
          <a:lstStyle/>
          <a:p>
            <a:pPr algn="ctr"/>
            <a:r>
              <a:rPr lang="en-US" sz="3200" dirty="0" err="1" smtClean="0">
                <a:latin typeface="NikoshBAN" pitchFamily="2" charset="0"/>
                <a:cs typeface="NikoshBAN" pitchFamily="2" charset="0"/>
              </a:rPr>
              <a:t>সর্বপ্রথম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ভাইরাস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969138"/>
            <a:ext cx="1319463" cy="788637"/>
          </a:xfrm>
          <a:prstGeom prst="rect">
            <a:avLst/>
          </a:prstGeom>
          <a:effectLst>
            <a:glow rad="228600">
              <a:schemeClr val="accent5">
                <a:satMod val="175000"/>
                <a:alpha val="40000"/>
              </a:schemeClr>
            </a:glow>
          </a:effectLst>
        </p:spPr>
      </p:pic>
      <p:sp>
        <p:nvSpPr>
          <p:cNvPr id="4" name="Horizontal Scroll 3"/>
          <p:cNvSpPr/>
          <p:nvPr/>
        </p:nvSpPr>
        <p:spPr>
          <a:xfrm>
            <a:off x="2100486" y="2218289"/>
            <a:ext cx="5004759" cy="777061"/>
          </a:xfrm>
          <a:prstGeom prst="horizontalScroll">
            <a:avLst/>
          </a:prstGeom>
          <a:solidFill>
            <a:srgbClr val="DE9BFF"/>
          </a:solidFill>
          <a:ln>
            <a:solidFill>
              <a:schemeClr val="tx1"/>
            </a:solidFill>
          </a:ln>
        </p:spPr>
        <p:txBody>
          <a:bodyPr wrap="square">
            <a:spAutoFit/>
          </a:bodyPr>
          <a:lstStyle/>
          <a:p>
            <a:r>
              <a:rPr lang="as-IN" sz="3200" dirty="0">
                <a:latin typeface="NikoshBAN" pitchFamily="2" charset="0"/>
                <a:cs typeface="NikoshBAN" pitchFamily="2" charset="0"/>
              </a:rPr>
              <a:t>করোনাভাইরাস </a:t>
            </a:r>
            <a:r>
              <a:rPr lang="as-IN" sz="3200" dirty="0" smtClean="0">
                <a:latin typeface="NikoshBAN" pitchFamily="2" charset="0"/>
                <a:cs typeface="NikoshBAN" pitchFamily="2" charset="0"/>
              </a:rPr>
              <a:t>নামটি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কিভাবে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a:t>
            </a:r>
            <a:r>
              <a:rPr lang="as-IN" sz="3200" dirty="0" smtClean="0">
                <a:latin typeface="NikoshBAN" pitchFamily="2" charset="0"/>
                <a:cs typeface="NikoshBAN" pitchFamily="2" charset="0"/>
              </a:rPr>
              <a:t> </a:t>
            </a:r>
            <a:endParaRPr lang="en-US" sz="3200" dirty="0"/>
          </a:p>
        </p:txBody>
      </p:sp>
    </p:spTree>
    <p:custDataLst>
      <p:tags r:id="rId1"/>
    </p:custDataLst>
    <p:extLst>
      <p:ext uri="{BB962C8B-B14F-4D97-AF65-F5344CB8AC3E}">
        <p14:creationId xmlns:p14="http://schemas.microsoft.com/office/powerpoint/2010/main" val="3156668235"/>
      </p:ext>
    </p:extLst>
  </p:cSld>
  <p:clrMapOvr>
    <a:masterClrMapping/>
  </p:clrMapOvr>
  <p:transition spd="slow" advTm="11441">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170" t="28236" r="31852" b="60136"/>
          <a:stretch/>
        </p:blipFill>
        <p:spPr>
          <a:xfrm>
            <a:off x="4669696" y="199239"/>
            <a:ext cx="3951866" cy="1772174"/>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7890" t="16607" r="3455" b="71159"/>
          <a:stretch/>
        </p:blipFill>
        <p:spPr>
          <a:xfrm>
            <a:off x="4669696" y="3314700"/>
            <a:ext cx="3957963" cy="1953610"/>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6934" t="38637" r="2414" b="50461"/>
          <a:stretch/>
        </p:blipFill>
        <p:spPr>
          <a:xfrm>
            <a:off x="457200" y="3314700"/>
            <a:ext cx="3814134" cy="1924623"/>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8098" t="28711" r="2218" b="60230"/>
          <a:stretch/>
        </p:blipFill>
        <p:spPr>
          <a:xfrm>
            <a:off x="326950" y="245146"/>
            <a:ext cx="3814134" cy="1772174"/>
          </a:xfrm>
          <a:prstGeom prst="roundRect">
            <a:avLst>
              <a:gd name="adj" fmla="val 8594"/>
            </a:avLst>
          </a:prstGeom>
          <a:solidFill>
            <a:srgbClr val="FFFFFF">
              <a:shade val="85000"/>
            </a:srgbClr>
          </a:solidFill>
          <a:ln w="3175">
            <a:solidFill>
              <a:schemeClr val="tx1"/>
            </a:solidFill>
          </a:ln>
          <a:effectLst>
            <a:glow rad="228600">
              <a:schemeClr val="accent5">
                <a:satMod val="175000"/>
                <a:alpha val="40000"/>
              </a:schemeClr>
            </a:glow>
            <a:reflection blurRad="12700" stA="38000" endPos="0" dist="5000" dir="5400000" sy="-100000" algn="bl" rotWithShape="0"/>
          </a:effectLst>
        </p:spPr>
      </p:pic>
      <p:sp>
        <p:nvSpPr>
          <p:cNvPr id="7" name="Horizontal Scroll 6"/>
          <p:cNvSpPr/>
          <p:nvPr/>
        </p:nvSpPr>
        <p:spPr>
          <a:xfrm>
            <a:off x="1219200" y="2159113"/>
            <a:ext cx="6705600" cy="940653"/>
          </a:xfrm>
          <a:prstGeom prst="horizontalScroll">
            <a:avLst/>
          </a:prstGeom>
          <a:solidFill>
            <a:srgbClr val="DE9BFF"/>
          </a:solidFill>
          <a:ln>
            <a:solidFill>
              <a:schemeClr val="accent1"/>
            </a:solidFill>
          </a:ln>
        </p:spPr>
        <p:txBody>
          <a:bodyPr wrap="square">
            <a:spAutoFit/>
          </a:bodyPr>
          <a:lstStyle/>
          <a:p>
            <a:pPr algn="ctr"/>
            <a:r>
              <a:rPr lang="as-IN" sz="4000" dirty="0" smtClean="0">
                <a:solidFill>
                  <a:prstClr val="black"/>
                </a:solidFill>
                <a:latin typeface="NikoshBAN" pitchFamily="2" charset="0"/>
                <a:cs typeface="NikoshBAN" pitchFamily="2" charset="0"/>
              </a:rPr>
              <a:t>করোনা ভাইরাস</a:t>
            </a:r>
            <a:r>
              <a:rPr lang="en-US" sz="4000" dirty="0" err="1" smtClean="0">
                <a:solidFill>
                  <a:prstClr val="black"/>
                </a:solidFill>
                <a:latin typeface="NikoshBAN" pitchFamily="2" charset="0"/>
                <a:cs typeface="NikoshBAN" pitchFamily="2" charset="0"/>
              </a:rPr>
              <a:t>ের</a:t>
            </a:r>
            <a:r>
              <a:rPr lang="en-US" sz="4000" dirty="0" smtClean="0">
                <a:solidFill>
                  <a:prstClr val="black"/>
                </a:solidFill>
                <a:latin typeface="NikoshBAN" pitchFamily="2" charset="0"/>
                <a:cs typeface="NikoshBAN" pitchFamily="2" charset="0"/>
              </a:rPr>
              <a:t> </a:t>
            </a:r>
            <a:r>
              <a:rPr lang="en-US" sz="4000" dirty="0" err="1" smtClean="0">
                <a:solidFill>
                  <a:prstClr val="black"/>
                </a:solidFill>
                <a:latin typeface="NikoshBAN" pitchFamily="2" charset="0"/>
                <a:cs typeface="NikoshBAN" pitchFamily="2" charset="0"/>
              </a:rPr>
              <a:t>লক্ষণগুলো</a:t>
            </a:r>
            <a:r>
              <a:rPr lang="en-US" sz="4000" dirty="0" smtClean="0">
                <a:solidFill>
                  <a:prstClr val="black"/>
                </a:solidFill>
                <a:latin typeface="NikoshBAN" pitchFamily="2" charset="0"/>
                <a:cs typeface="NikoshBAN" pitchFamily="2" charset="0"/>
              </a:rPr>
              <a:t> </a:t>
            </a:r>
            <a:r>
              <a:rPr lang="en-US" sz="4000" dirty="0" err="1" smtClean="0">
                <a:solidFill>
                  <a:prstClr val="black"/>
                </a:solidFill>
                <a:latin typeface="NikoshBAN" pitchFamily="2" charset="0"/>
                <a:cs typeface="NikoshBAN" pitchFamily="2" charset="0"/>
              </a:rPr>
              <a:t>কী</a:t>
            </a:r>
            <a:r>
              <a:rPr lang="en-US" sz="4000" dirty="0" smtClean="0">
                <a:solidFill>
                  <a:prstClr val="black"/>
                </a:solidFill>
                <a:latin typeface="NikoshBAN" pitchFamily="2" charset="0"/>
                <a:cs typeface="NikoshBAN" pitchFamily="2" charset="0"/>
              </a:rPr>
              <a:t> </a:t>
            </a:r>
            <a:r>
              <a:rPr lang="en-US" sz="4000" dirty="0" err="1" smtClean="0">
                <a:solidFill>
                  <a:prstClr val="black"/>
                </a:solidFill>
                <a:latin typeface="NikoshBAN" pitchFamily="2" charset="0"/>
                <a:cs typeface="NikoshBAN" pitchFamily="2" charset="0"/>
              </a:rPr>
              <a:t>কী</a:t>
            </a:r>
            <a:r>
              <a:rPr lang="en-US" sz="4000" dirty="0" smtClean="0">
                <a:solidFill>
                  <a:prstClr val="black"/>
                </a:solidFill>
                <a:latin typeface="NikoshBAN" pitchFamily="2" charset="0"/>
                <a:cs typeface="NikoshBAN" pitchFamily="2" charset="0"/>
              </a:rPr>
              <a:t>?</a:t>
            </a:r>
            <a:endParaRPr lang="en-US" sz="4000" dirty="0"/>
          </a:p>
        </p:txBody>
      </p:sp>
    </p:spTree>
    <p:custDataLst>
      <p:tags r:id="rId1"/>
    </p:custDataLst>
    <p:extLst>
      <p:ext uri="{BB962C8B-B14F-4D97-AF65-F5344CB8AC3E}">
        <p14:creationId xmlns:p14="http://schemas.microsoft.com/office/powerpoint/2010/main" val="4133386319"/>
      </p:ext>
    </p:extLst>
  </p:cSld>
  <p:clrMapOvr>
    <a:masterClrMapping/>
  </p:clrMapOvr>
  <p:transition spd="slow" advTm="1265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2.8"/>
</p:tagLst>
</file>

<file path=ppt/tags/tag11.xml><?xml version="1.0" encoding="utf-8"?>
<p:tagLst xmlns:a="http://schemas.openxmlformats.org/drawingml/2006/main" xmlns:r="http://schemas.openxmlformats.org/officeDocument/2006/relationships" xmlns:p="http://schemas.openxmlformats.org/presentationml/2006/main">
  <p:tag name="TIMING" val="|2.4|1.4|1.4|1.3|1.5"/>
</p:tagLst>
</file>

<file path=ppt/tags/tag12.xml><?xml version="1.0" encoding="utf-8"?>
<p:tagLst xmlns:a="http://schemas.openxmlformats.org/drawingml/2006/main" xmlns:r="http://schemas.openxmlformats.org/officeDocument/2006/relationships" xmlns:p="http://schemas.openxmlformats.org/presentationml/2006/main">
  <p:tag name="TIMING" val="|3.2|1.6|1.1|1.5|1|2|1.9"/>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14.xml><?xml version="1.0" encoding="utf-8"?>
<p:tagLst xmlns:a="http://schemas.openxmlformats.org/drawingml/2006/main" xmlns:r="http://schemas.openxmlformats.org/officeDocument/2006/relationships" xmlns:p="http://schemas.openxmlformats.org/presentationml/2006/main">
  <p:tag name="TIMING" val="|2.2|2.7"/>
</p:tagLst>
</file>

<file path=ppt/tags/tag15.xml><?xml version="1.0" encoding="utf-8"?>
<p:tagLst xmlns:a="http://schemas.openxmlformats.org/drawingml/2006/main" xmlns:r="http://schemas.openxmlformats.org/officeDocument/2006/relationships" xmlns:p="http://schemas.openxmlformats.org/presentationml/2006/main">
  <p:tag name="TIMING" val="|6"/>
</p:tagLst>
</file>

<file path=ppt/tags/tag16.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1.4|1.4"/>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2|1.8|1.6"/>
</p:tagLst>
</file>

<file path=ppt/tags/tag5.xml><?xml version="1.0" encoding="utf-8"?>
<p:tagLst xmlns:a="http://schemas.openxmlformats.org/drawingml/2006/main" xmlns:r="http://schemas.openxmlformats.org/officeDocument/2006/relationships" xmlns:p="http://schemas.openxmlformats.org/presentationml/2006/main">
  <p:tag name="TIMING" val="|1.4|2.5|1.6|0.9"/>
</p:tagLst>
</file>

<file path=ppt/tags/tag6.xml><?xml version="1.0" encoding="utf-8"?>
<p:tagLst xmlns:a="http://schemas.openxmlformats.org/drawingml/2006/main" xmlns:r="http://schemas.openxmlformats.org/officeDocument/2006/relationships" xmlns:p="http://schemas.openxmlformats.org/presentationml/2006/main">
  <p:tag name="TIMING" val="|4.6|1.6|1.7|1.4"/>
</p:tagLst>
</file>

<file path=ppt/tags/tag7.xml><?xml version="1.0" encoding="utf-8"?>
<p:tagLst xmlns:a="http://schemas.openxmlformats.org/drawingml/2006/main" xmlns:r="http://schemas.openxmlformats.org/officeDocument/2006/relationships" xmlns:p="http://schemas.openxmlformats.org/presentationml/2006/main">
  <p:tag name="TIMING" val="|1.4|1.6|1.3"/>
</p:tagLst>
</file>

<file path=ppt/tags/tag8.xml><?xml version="1.0" encoding="utf-8"?>
<p:tagLst xmlns:a="http://schemas.openxmlformats.org/drawingml/2006/main" xmlns:r="http://schemas.openxmlformats.org/officeDocument/2006/relationships" xmlns:p="http://schemas.openxmlformats.org/presentationml/2006/main">
  <p:tag name="TIMING" val="|1.3|1.4|1.6"/>
</p:tagLst>
</file>

<file path=ppt/tags/tag9.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466</Words>
  <Application>Microsoft Office PowerPoint</Application>
  <PresentationFormat>On-screen Show (16:10)</PresentationFormat>
  <Paragraphs>74</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স্বাগতম</vt:lpstr>
      <vt:lpstr>PowerPoint Presentation</vt:lpstr>
      <vt:lpstr>ছবিগুলো লক্ষ্য করি</vt:lpstr>
      <vt:lpstr> আজকের পাঠ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Anika-Afifa</dc:creator>
  <cp:lastModifiedBy>Anika-Afifa</cp:lastModifiedBy>
  <cp:revision>71</cp:revision>
  <dcterms:created xsi:type="dcterms:W3CDTF">2020-03-14T13:36:29Z</dcterms:created>
  <dcterms:modified xsi:type="dcterms:W3CDTF">2020-03-21T05:37:25Z</dcterms:modified>
</cp:coreProperties>
</file>