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k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3406"/>
    <a:srgbClr val="B4640C"/>
    <a:srgbClr val="F9FC78"/>
    <a:srgbClr val="0BA934"/>
    <a:srgbClr val="01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3C92-651C-4418-B92E-CD84620DD1C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F517-714D-48D4-9076-05B88CC3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5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3C92-651C-4418-B92E-CD84620DD1C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F517-714D-48D4-9076-05B88CC3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4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3C92-651C-4418-B92E-CD84620DD1C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F517-714D-48D4-9076-05B88CC3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2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3C92-651C-4418-B92E-CD84620DD1C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F517-714D-48D4-9076-05B88CC3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9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3C92-651C-4418-B92E-CD84620DD1C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F517-714D-48D4-9076-05B88CC3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3C92-651C-4418-B92E-CD84620DD1C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F517-714D-48D4-9076-05B88CC3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6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3C92-651C-4418-B92E-CD84620DD1C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F517-714D-48D4-9076-05B88CC3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8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3C92-651C-4418-B92E-CD84620DD1C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F517-714D-48D4-9076-05B88CC3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1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3C92-651C-4418-B92E-CD84620DD1C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F517-714D-48D4-9076-05B88CC3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3C92-651C-4418-B92E-CD84620DD1C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F517-714D-48D4-9076-05B88CC3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6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3C92-651C-4418-B92E-CD84620DD1C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F517-714D-48D4-9076-05B88CC3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3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3C92-651C-4418-B92E-CD84620DD1C5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F517-714D-48D4-9076-05B88CC3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gif"/><Relationship Id="rId7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33959"/>
            <a:ext cx="8010008" cy="763672"/>
          </a:xfrm>
          <a:prstGeom prst="rect">
            <a:avLst/>
          </a:prstGeom>
          <a:noFill/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মাল্টিমিডিয়া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0560" y="2688401"/>
            <a:ext cx="8010008" cy="1563891"/>
          </a:xfrm>
          <a:prstGeom prst="rect">
            <a:avLst/>
          </a:prstGeom>
          <a:noFill/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9600" b="1" dirty="0" err="1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স্বাগতম</a:t>
            </a:r>
            <a:endParaRPr lang="en-US" sz="9600" b="1" dirty="0" smtClean="0">
              <a:ln w="38100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24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1.48148E-6 L 0.00052 -0.15857 " pathEditMode="relative" rAng="0" ptsTypes="AA">
                                      <p:cBhvr>
                                        <p:cTn id="20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7940"/>
                                    </p:animMotion>
                                    <p:animRot by="1500000">
                                      <p:cBhvr>
                                        <p:cTn id="21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28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3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225" y="730026"/>
            <a:ext cx="363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01015F"/>
                </a:solidFill>
              </a:rPr>
              <a:t>অজ আর অলির গল্প</a:t>
            </a:r>
            <a:endParaRPr lang="en-US" sz="2800" b="1" dirty="0">
              <a:solidFill>
                <a:srgbClr val="01015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568" y="1623783"/>
            <a:ext cx="10557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অজ আর অলি দুই বন্ধু। তাদের ভীষণ ভাব। একজন আরেকজনের দেখা পেলেই উড়ে উড়ে/ ছুটে ছুটে চলে আসে। অলি অজর চারপাশে উড়তে থাকে।  অজ লাফিয়ে লাফিয়ে ছুটতে থাকে। অলি তখন বলে </a:t>
            </a:r>
            <a:r>
              <a:rPr lang="bn-IN" sz="2000" b="1" dirty="0" smtClean="0">
                <a:solidFill>
                  <a:srgbClr val="FF0000"/>
                </a:solidFill>
              </a:rPr>
              <a:t>‘অজ আসে</a:t>
            </a:r>
            <a:r>
              <a:rPr lang="b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  আর তাই দেখে ‘</a:t>
            </a:r>
            <a:r>
              <a:rPr lang="bn-IN" sz="2000" b="1" dirty="0" smtClean="0">
                <a:solidFill>
                  <a:srgbClr val="FF0000"/>
                </a:solidFill>
              </a:rPr>
              <a:t>অলি হাসে</a:t>
            </a:r>
            <a:r>
              <a:rPr lang="b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’। দুই বন্ধু মিলে মাঠে ছুটো ছুটি করতে থাকে। ছুটতে ছুটতে হঠাৎ আম বাগানে এসে উপস্থিত এরা। আম গাছে ঝুলে আছে পাঁকা পাঁকা আম। আম দেখে অজ বলে এসো </a:t>
            </a:r>
            <a:r>
              <a:rPr lang="bn-IN" sz="2000" b="1" dirty="0" smtClean="0">
                <a:solidFill>
                  <a:srgbClr val="0070C0"/>
                </a:solidFill>
              </a:rPr>
              <a:t>আম খাই </a:t>
            </a:r>
            <a:r>
              <a:rPr lang="b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। কিন্তু অলি বলে আম খাবেনা </a:t>
            </a:r>
            <a:r>
              <a:rPr lang="bn-IN" sz="2000" b="1" dirty="0" smtClean="0">
                <a:solidFill>
                  <a:srgbClr val="0BA934"/>
                </a:solidFill>
              </a:rPr>
              <a:t>আতা চাই</a:t>
            </a:r>
            <a:r>
              <a:rPr lang="bn-I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।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703288"/>
            <a:ext cx="1995055" cy="1995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0829" y="5191589"/>
            <a:ext cx="1376600" cy="12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0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6" y="2172884"/>
            <a:ext cx="2937164" cy="2937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270" y="2390894"/>
            <a:ext cx="1942657" cy="1696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7245" cy="1877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3923" y="1045409"/>
            <a:ext cx="1017379" cy="11231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338" y="5471480"/>
            <a:ext cx="3321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</a:rPr>
              <a:t>অ</a:t>
            </a:r>
            <a:r>
              <a:rPr lang="bn-IN" sz="4800" b="1" dirty="0" smtClean="0"/>
              <a:t>জ আসে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08856" y="5541818"/>
            <a:ext cx="2856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</a:rPr>
              <a:t>অ</a:t>
            </a:r>
            <a:r>
              <a:rPr lang="bn-IN" sz="4400" b="1" dirty="0" smtClean="0"/>
              <a:t>লি হাসে</a:t>
            </a:r>
            <a:endParaRPr lang="en-US" sz="4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18" y="1580248"/>
            <a:ext cx="3796145" cy="8848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80109" y="4597089"/>
            <a:ext cx="12543067" cy="778473"/>
            <a:chOff x="-180109" y="4597089"/>
            <a:chExt cx="12543067" cy="778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109" y="4597089"/>
              <a:ext cx="5005799" cy="7784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828" y="4597089"/>
              <a:ext cx="5005799" cy="7784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159" y="4597089"/>
              <a:ext cx="5005799" cy="778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5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5" presetClass="path" presetSubtype="0" repeatCount="indefinite" accel="50000" decel="50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3.33333E-6 -2.22222E-6 L -0.00534 -2.22222E-6 C -0.00794 -2.22222E-6 -0.01067 -0.01389 -0.01315 -0.01597 C -0.0151 -0.01597 -0.01849 -0.00301 -0.02018 -0.00301 C -0.02239 -0.00301 -0.02461 -0.00694 -0.02864 -0.00694 L -0.03151 -0.16203 L -0.03463 0.025 L -0.03841 -2.22222E-6 L -0.04166 -0.00694 L -0.04909 -0.00092 C -0.0526 -0.00393 -0.05547 -0.0169 -0.05898 -0.02199 C -0.06028 -0.02291 -0.06302 -0.02407 -0.06484 -0.02199 C -0.06679 -0.01991 -0.06836 -0.00602 -0.06901 -0.00509 C -0.06992 -0.00092 -0.07226 -0.00509 -0.07343 -0.00301 L -0.07526 -2.22222E-6 L -0.07877 -2.22222E-6 " pathEditMode="relative" rAng="0" ptsTypes="AAAAAAAAAAAAAAAA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68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49" y="221711"/>
            <a:ext cx="5549560" cy="12935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728">
            <a:off x="947846" y="1938742"/>
            <a:ext cx="3166860" cy="3166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1364527"/>
            <a:ext cx="1884783" cy="1696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325">
            <a:off x="-112477" y="-245712"/>
            <a:ext cx="4511037" cy="2134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0585" y="1181710"/>
            <a:ext cx="1156832" cy="1277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833" y="5587418"/>
            <a:ext cx="4262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</a:rPr>
              <a:t>অ</a:t>
            </a:r>
            <a:r>
              <a:rPr lang="bn-IN" sz="4800" b="1" dirty="0" smtClean="0"/>
              <a:t>জ</a:t>
            </a:r>
            <a:r>
              <a:rPr lang="bn-IN" sz="4800" b="1" dirty="0" smtClean="0">
                <a:solidFill>
                  <a:srgbClr val="FF0000"/>
                </a:solidFill>
              </a:rPr>
              <a:t> আ</a:t>
            </a:r>
            <a:r>
              <a:rPr lang="bn-IN" sz="4800" b="1" dirty="0" smtClean="0"/>
              <a:t>ম খাই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14278" y="5523950"/>
            <a:ext cx="40831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</a:rPr>
              <a:t>অ</a:t>
            </a:r>
            <a:r>
              <a:rPr lang="bn-IN" sz="4400" b="1" dirty="0" smtClean="0"/>
              <a:t>লি</a:t>
            </a:r>
            <a:r>
              <a:rPr lang="bn-IN" sz="4400" b="1" dirty="0" smtClean="0">
                <a:solidFill>
                  <a:srgbClr val="FF0000"/>
                </a:solidFill>
              </a:rPr>
              <a:t> আ</a:t>
            </a:r>
            <a:r>
              <a:rPr lang="bn-IN" sz="4400" b="1" dirty="0" smtClean="0"/>
              <a:t>তা চাই</a:t>
            </a:r>
            <a:endParaRPr lang="en-US" sz="4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-180109" y="4597089"/>
            <a:ext cx="12543067" cy="778473"/>
            <a:chOff x="-180109" y="4597089"/>
            <a:chExt cx="12543067" cy="7784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109" y="4597089"/>
              <a:ext cx="5005799" cy="77847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828" y="4597089"/>
              <a:ext cx="5005799" cy="7784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159" y="4597089"/>
              <a:ext cx="5005799" cy="77847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 flipH="1">
            <a:off x="8358852" y="-281816"/>
            <a:ext cx="3982438" cy="4058684"/>
            <a:chOff x="0" y="-990942"/>
            <a:chExt cx="3967245" cy="40586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4242" flipH="1">
              <a:off x="767549" y="11323"/>
              <a:ext cx="2829672" cy="30564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90942"/>
              <a:ext cx="3967245" cy="1877379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8270">
            <a:off x="-355348" y="374050"/>
            <a:ext cx="2632747" cy="2134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338"/>
            <a:ext cx="1156832" cy="12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5" presetClass="path" presetSubtype="0" repeatCount="indefinite" accel="50000" decel="50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6.25E-7 4.81481E-6 L -0.00534 4.81481E-6 C -0.00794 4.81481E-6 -0.01068 -0.01389 -0.01315 -0.01598 C -0.0151 -0.01598 -0.01849 -0.00301 -0.02018 -0.00301 C -0.0224 -0.00301 -0.02461 -0.00695 -0.02865 -0.00695 L -0.03151 -0.16204 L -0.03464 0.025 L -0.03841 4.81481E-6 L -0.04167 -0.00695 L -0.04909 -0.00093 C -0.0526 -0.00394 -0.05547 -0.0169 -0.05898 -0.022 C -0.06029 -0.02292 -0.06302 -0.02408 -0.06484 -0.022 C -0.0668 -0.01991 -0.06836 -0.00602 -0.06901 -0.0051 C -0.06992 -0.00093 -0.07227 -0.0051 -0.07344 -0.00301 L -0.07526 4.81481E-6 L -0.07878 4.81481E-6 " pathEditMode="relative" rAng="0" ptsTypes="AAAAAAAAAAAAAAAA">
                                      <p:cBhvr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68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9841" y="1109936"/>
            <a:ext cx="3613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</a:rPr>
              <a:t>অ</a:t>
            </a:r>
            <a:r>
              <a:rPr lang="bn-IN" sz="4800" b="1" dirty="0" smtClean="0"/>
              <a:t>জ   </a:t>
            </a:r>
            <a:r>
              <a:rPr lang="bn-IN" sz="4800" b="1" dirty="0" smtClean="0">
                <a:solidFill>
                  <a:srgbClr val="FF0000"/>
                </a:solidFill>
              </a:rPr>
              <a:t>অ-</a:t>
            </a:r>
            <a:r>
              <a:rPr lang="bn-IN" sz="4800" b="1" dirty="0" smtClean="0"/>
              <a:t>জ</a:t>
            </a:r>
            <a:endParaRPr lang="en-US" sz="4800" b="1" dirty="0"/>
          </a:p>
        </p:txBody>
      </p:sp>
      <p:sp>
        <p:nvSpPr>
          <p:cNvPr id="3" name="TextBox 2">
            <a:hlinkClick r:id="" action="ppaction://noaction">
              <a:snd r:embed="rId2" name="o.wav"/>
            </a:hlinkClick>
          </p:cNvPr>
          <p:cNvSpPr txBox="1"/>
          <p:nvPr/>
        </p:nvSpPr>
        <p:spPr>
          <a:xfrm>
            <a:off x="5084781" y="964795"/>
            <a:ext cx="1196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অ</a:t>
            </a:r>
            <a:endParaRPr lang="en-US" sz="8000" dirty="0"/>
          </a:p>
        </p:txBody>
      </p:sp>
      <p:sp>
        <p:nvSpPr>
          <p:cNvPr id="4" name="TextBox 3">
            <a:hlinkClick r:id="" action="ppaction://noaction">
              <a:snd r:embed="rId3" name="aaa.wav"/>
            </a:hlinkClick>
          </p:cNvPr>
          <p:cNvSpPr txBox="1"/>
          <p:nvPr/>
        </p:nvSpPr>
        <p:spPr>
          <a:xfrm>
            <a:off x="5474686" y="3770277"/>
            <a:ext cx="130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</a:rPr>
              <a:t>আ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878937" y="3873589"/>
            <a:ext cx="3847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</a:rPr>
              <a:t>আ</a:t>
            </a:r>
            <a:r>
              <a:rPr lang="bn-IN" sz="4800" b="1" dirty="0" smtClean="0"/>
              <a:t>ম  </a:t>
            </a:r>
            <a:r>
              <a:rPr lang="bn-IN" sz="4800" b="1" dirty="0" smtClean="0">
                <a:solidFill>
                  <a:srgbClr val="FF0000"/>
                </a:solidFill>
              </a:rPr>
              <a:t>আ-</a:t>
            </a:r>
            <a:r>
              <a:rPr lang="bn-IN" sz="4800" b="1" dirty="0" smtClean="0"/>
              <a:t>ম   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5486" y="982290"/>
            <a:ext cx="1882350" cy="171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1579" y="3727647"/>
            <a:ext cx="1435272" cy="1584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7580" y="1277257"/>
            <a:ext cx="1517856" cy="1325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876" flipH="1">
            <a:off x="10225714" y="3706830"/>
            <a:ext cx="1361982" cy="1471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9841" y="2125936"/>
            <a:ext cx="3432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</a:rPr>
              <a:t>অ</a:t>
            </a:r>
            <a:r>
              <a:rPr lang="bn-IN" sz="4800" b="1" dirty="0" smtClean="0"/>
              <a:t>লি  </a:t>
            </a:r>
            <a:r>
              <a:rPr lang="bn-IN" sz="4800" b="1" dirty="0" smtClean="0">
                <a:solidFill>
                  <a:srgbClr val="FF0000"/>
                </a:solidFill>
              </a:rPr>
              <a:t>অ-</a:t>
            </a:r>
            <a:r>
              <a:rPr lang="bn-IN" sz="4800" b="1" dirty="0" smtClean="0"/>
              <a:t>লি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55752" y="1966281"/>
            <a:ext cx="1196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অ</a:t>
            </a:r>
            <a:endParaRPr 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878937" y="4875075"/>
            <a:ext cx="486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</a:rPr>
              <a:t>আ</a:t>
            </a:r>
            <a:r>
              <a:rPr lang="bn-IN" sz="4800" b="1" dirty="0" smtClean="0"/>
              <a:t>তা  </a:t>
            </a:r>
            <a:r>
              <a:rPr lang="bn-IN" sz="4800" b="1" dirty="0" smtClean="0">
                <a:solidFill>
                  <a:srgbClr val="FF0000"/>
                </a:solidFill>
              </a:rPr>
              <a:t>আ-</a:t>
            </a:r>
            <a:r>
              <a:rPr lang="bn-IN" sz="4800" b="1" dirty="0" smtClean="0"/>
              <a:t>তা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74686" y="4713706"/>
            <a:ext cx="130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</a:rPr>
              <a:t>আ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000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610" y="1371195"/>
            <a:ext cx="783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অ  আ  দিয়ে আর কি কি হয়  ?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93521" y="2705584"/>
            <a:ext cx="241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</a:rPr>
              <a:t>অ </a:t>
            </a:r>
            <a:r>
              <a:rPr lang="bn-IN" sz="3600" b="1" dirty="0" smtClean="0"/>
              <a:t>দিয়ে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54611" y="4535309"/>
            <a:ext cx="241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</a:rPr>
              <a:t>আ </a:t>
            </a:r>
            <a:r>
              <a:rPr lang="bn-IN" sz="3600" b="1" dirty="0" smtClean="0"/>
              <a:t>দিয়ে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60807" y="2673224"/>
            <a:ext cx="4940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b="1" dirty="0" smtClean="0">
                <a:solidFill>
                  <a:srgbClr val="FF0000"/>
                </a:solidFill>
              </a:rPr>
              <a:t>অ</a:t>
            </a:r>
            <a:r>
              <a:rPr lang="bn-IN" sz="3600" b="1" dirty="0" smtClean="0"/>
              <a:t>জগর,  </a:t>
            </a:r>
            <a:r>
              <a:rPr lang="bn-IN" sz="3600" b="1" dirty="0" smtClean="0">
                <a:solidFill>
                  <a:srgbClr val="FF0000"/>
                </a:solidFill>
              </a:rPr>
              <a:t>অ</a:t>
            </a:r>
            <a:r>
              <a:rPr lang="bn-IN" sz="3600" b="1" dirty="0" smtClean="0"/>
              <a:t>ন্ন, </a:t>
            </a:r>
            <a:r>
              <a:rPr lang="bn-IN" sz="3600" b="1" dirty="0" smtClean="0">
                <a:solidFill>
                  <a:srgbClr val="FF0000"/>
                </a:solidFill>
              </a:rPr>
              <a:t>অ</a:t>
            </a:r>
            <a:r>
              <a:rPr lang="bn-IN" sz="3600" b="1" dirty="0" smtClean="0"/>
              <a:t>জু 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69936" y="4697199"/>
            <a:ext cx="391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</a:rPr>
              <a:t>আ</a:t>
            </a:r>
            <a:r>
              <a:rPr lang="bn-IN" sz="3600" b="1" dirty="0" smtClean="0"/>
              <a:t>লু    </a:t>
            </a:r>
            <a:r>
              <a:rPr lang="bn-IN" sz="3600" b="1" dirty="0" smtClean="0">
                <a:solidFill>
                  <a:srgbClr val="FF0000"/>
                </a:solidFill>
              </a:rPr>
              <a:t>আ</a:t>
            </a:r>
            <a:r>
              <a:rPr lang="bn-IN" sz="3600" b="1" dirty="0" smtClean="0"/>
              <a:t>দা</a:t>
            </a:r>
            <a:endParaRPr lang="en-US" sz="5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604957"/>
            <a:ext cx="1538513" cy="1016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570" y="4063999"/>
            <a:ext cx="1977088" cy="1755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870" y="2278376"/>
            <a:ext cx="1598893" cy="159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7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bg1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0683" y="2259547"/>
            <a:ext cx="3426812" cy="3115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0974" y="2131076"/>
            <a:ext cx="2612908" cy="2884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4584" y="2801257"/>
            <a:ext cx="2763252" cy="2412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876" flipH="1">
            <a:off x="4980990" y="2664544"/>
            <a:ext cx="2479484" cy="2678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4856" y="1045030"/>
            <a:ext cx="777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</a:rPr>
              <a:t>তোমরা ছবি দেখে বলোতো এগুলোর নাম কি ?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B464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4912" y="2824592"/>
            <a:ext cx="30909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6600" b="1" dirty="0" smtClean="0"/>
              <a:t>ধন্যবাদ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198100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D9DEF-E565-4110-9510-4DED843A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04" y="2657474"/>
            <a:ext cx="2376321" cy="2529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42435" y="2629596"/>
            <a:ext cx="64906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>
              <a:lnSpc>
                <a:spcPct val="150000"/>
              </a:lnSpc>
            </a:pP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অরুন কুমার তনচংগ্যা</a:t>
            </a:r>
          </a:p>
          <a:p>
            <a:pPr algn="ctr" defTabSz="857250">
              <a:lnSpc>
                <a:spcPct val="150000"/>
              </a:lnSpc>
            </a:pP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প্রধান শিক্ষক </a:t>
            </a:r>
          </a:p>
          <a:p>
            <a:pPr algn="ctr" defTabSz="857250">
              <a:lnSpc>
                <a:spcPct val="150000"/>
              </a:lnSpc>
            </a:pP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জামুছড়া সরকারি প্রাথমিক বিদ্যালয়</a:t>
            </a:r>
          </a:p>
          <a:p>
            <a:pPr algn="ctr" defTabSz="857250"/>
            <a:endParaRPr lang="bn-IN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defTabSz="85725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athanchangha@gmail.com</a:t>
            </a:r>
            <a:endParaRPr lang="bn-BD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defTabSz="857250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https://www.facebook.com/arunthanchangha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5870" y="383578"/>
            <a:ext cx="5180757" cy="90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>
              <a:lnSpc>
                <a:spcPct val="150000"/>
              </a:lnSpc>
            </a:pP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শিক্ষক পরিচিতি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1502556"/>
            <a:ext cx="12192000" cy="0"/>
          </a:xfrm>
          <a:prstGeom prst="line">
            <a:avLst/>
          </a:prstGeom>
          <a:ln w="60325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1017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"/>
            <a:ext cx="12288982" cy="6912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31" y="2234321"/>
            <a:ext cx="5927664" cy="1381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8438" y="374072"/>
            <a:ext cx="23374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</a:rPr>
              <a:t>আমার</a:t>
            </a:r>
          </a:p>
          <a:p>
            <a:r>
              <a:rPr lang="bn-IN" sz="4000" b="1" dirty="0" smtClean="0">
                <a:solidFill>
                  <a:srgbClr val="01015F"/>
                </a:solidFill>
              </a:rPr>
              <a:t>বাংলা বই</a:t>
            </a:r>
            <a:endParaRPr lang="en-US" sz="4000" b="1" dirty="0">
              <a:solidFill>
                <a:srgbClr val="0101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0" y="4057995"/>
            <a:ext cx="2395733" cy="1706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82" y="3505193"/>
            <a:ext cx="2907798" cy="33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C78"/>
            </a:gs>
            <a:gs pos="66000">
              <a:schemeClr val="accent1">
                <a:lumMod val="5000"/>
                <a:lumOff val="95000"/>
              </a:schemeClr>
            </a:gs>
            <a:gs pos="100000">
              <a:srgbClr val="0BA93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10" y="1842867"/>
            <a:ext cx="2433957" cy="3768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64" y="1447104"/>
            <a:ext cx="4104731" cy="4104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91" y="2276052"/>
            <a:ext cx="3106229" cy="32103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2262" y="669688"/>
            <a:ext cx="8238858" cy="517450"/>
          </a:xfrm>
          <a:prstGeom prst="rect">
            <a:avLst/>
          </a:prstGeom>
          <a:noFill/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bn-IN" sz="28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তোমরা বাড়িতে পোষা প্রানীর কয়েকটির নাম বল</a:t>
            </a:r>
            <a:endParaRPr lang="en-US" sz="2800" b="1" dirty="0" smtClean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0557" y="5888801"/>
            <a:ext cx="8238858" cy="455895"/>
          </a:xfrm>
          <a:prstGeom prst="rect">
            <a:avLst/>
          </a:prstGeom>
          <a:noFill/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bn-IN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 কে কে ছাগল দেখেছি হাত তুলো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9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2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C78"/>
            </a:gs>
            <a:gs pos="66000">
              <a:schemeClr val="accent1">
                <a:lumMod val="5000"/>
                <a:lumOff val="95000"/>
              </a:schemeClr>
            </a:gs>
            <a:gs pos="100000">
              <a:srgbClr val="0BA93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11" y="1269396"/>
            <a:ext cx="4852038" cy="4852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3863" y="589013"/>
            <a:ext cx="8238858" cy="517450"/>
          </a:xfrm>
          <a:prstGeom prst="rect">
            <a:avLst/>
          </a:prstGeom>
          <a:noFill/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ছাগল কী কী রঙের হয় ? কী কী খায় ?</a:t>
            </a:r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36" y="5449078"/>
            <a:ext cx="9059762" cy="1408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549" y="5449078"/>
            <a:ext cx="9059762" cy="1408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4914" y="4236098"/>
            <a:ext cx="3193503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bn-IN" sz="3200" b="1" dirty="0" smtClean="0"/>
              <a:t>এই ছাগলের  </a:t>
            </a:r>
          </a:p>
          <a:p>
            <a:pPr>
              <a:lnSpc>
                <a:spcPct val="120000"/>
              </a:lnSpc>
            </a:pPr>
            <a:r>
              <a:rPr lang="bn-IN" sz="3200" b="1" dirty="0" smtClean="0"/>
              <a:t>নাম হলো </a:t>
            </a:r>
            <a:r>
              <a:rPr lang="bn-IN" sz="4000" b="1" dirty="0" smtClean="0">
                <a:solidFill>
                  <a:srgbClr val="FF0000"/>
                </a:solidFill>
              </a:rPr>
              <a:t>অ</a:t>
            </a:r>
            <a:r>
              <a:rPr lang="bn-IN" sz="4000" b="1" dirty="0" smtClean="0"/>
              <a:t>জ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10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C78"/>
            </a:gs>
            <a:gs pos="66000">
              <a:schemeClr val="accent1">
                <a:lumMod val="5000"/>
                <a:lumOff val="95000"/>
              </a:schemeClr>
            </a:gs>
            <a:gs pos="100000">
              <a:srgbClr val="0BA93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19" y="738961"/>
            <a:ext cx="5611090" cy="517450"/>
          </a:xfrm>
          <a:prstGeom prst="rect">
            <a:avLst/>
          </a:prstGeom>
          <a:noFill/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bn-IN" sz="28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তোমরা কয়েকটি ফলের নাম বল</a:t>
            </a:r>
            <a:endParaRPr lang="en-US" sz="2800" b="1" dirty="0" smtClean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25" y="3118290"/>
            <a:ext cx="3156430" cy="2372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907" y="2368177"/>
            <a:ext cx="3211785" cy="3545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12" y="3269902"/>
            <a:ext cx="3081752" cy="2159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1768" y="545416"/>
            <a:ext cx="4832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</a:rPr>
              <a:t>আ</a:t>
            </a:r>
            <a:r>
              <a:rPr lang="en-US" sz="2400" b="1" dirty="0" err="1" smtClean="0"/>
              <a:t>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খেতে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কেমন</a:t>
            </a:r>
            <a:r>
              <a:rPr lang="bn-IN" sz="2400" b="1" dirty="0" smtClean="0"/>
              <a:t> লাগে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2400" b="1" dirty="0" smtClean="0"/>
              <a:t>কাঁচা আমের রঙ কেমন হয়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2400" b="1" dirty="0" smtClean="0"/>
              <a:t>পাঁকলে কেমন হয় ?</a:t>
            </a:r>
          </a:p>
        </p:txBody>
      </p:sp>
    </p:spTree>
    <p:extLst>
      <p:ext uri="{BB962C8B-B14F-4D97-AF65-F5344CB8AC3E}">
        <p14:creationId xmlns:p14="http://schemas.microsoft.com/office/powerpoint/2010/main" val="22136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28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lc-record-2020-03-18-22h17m08s-Ata Gache Tota Pakhi - আতা গাছে তোতা পাখি - BanglaCartoon - Bengali Cartoon - Kheyal Khushi.webm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871609" cy="2177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642" flipH="1">
            <a:off x="2523833" y="4746290"/>
            <a:ext cx="2120121" cy="2290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7019"/>
            <a:ext cx="5559092" cy="3389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58" y="1747759"/>
            <a:ext cx="1584829" cy="2029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03213" y="5376629"/>
            <a:ext cx="5787162" cy="1140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</a:rPr>
              <a:t>আতা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গাছে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তোতা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পাখি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ডালিম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গাছে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মৌ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</a:rPr>
              <a:t>ছড়াটি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আমরা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সবাই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আবৃত্তি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করবো</a:t>
            </a:r>
            <a:r>
              <a:rPr lang="en-US" sz="2400" b="1" dirty="0" smtClean="0">
                <a:solidFill>
                  <a:srgbClr val="002060"/>
                </a:solidFill>
              </a:rPr>
              <a:t>।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6" y="626919"/>
            <a:ext cx="5134322" cy="4907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96" y="419642"/>
            <a:ext cx="2660075" cy="23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4">
                <a:lumMod val="40000"/>
                <a:lumOff val="60000"/>
              </a:schemeClr>
            </a:gs>
            <a:gs pos="0">
              <a:srgbClr val="FFFF00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18" y="1658884"/>
            <a:ext cx="6505923" cy="62188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5647" y="1834955"/>
            <a:ext cx="2660075" cy="2322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23020" y="684867"/>
            <a:ext cx="3191899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bn-IN" sz="3200" b="1" dirty="0" smtClean="0"/>
              <a:t>এই মৌমাছির</a:t>
            </a:r>
          </a:p>
          <a:p>
            <a:pPr>
              <a:lnSpc>
                <a:spcPct val="120000"/>
              </a:lnSpc>
            </a:pPr>
            <a:r>
              <a:rPr lang="bn-IN" sz="3200" b="1" dirty="0" smtClean="0"/>
              <a:t>নাম হলো </a:t>
            </a:r>
            <a:r>
              <a:rPr lang="bn-IN" sz="4000" b="1" dirty="0" smtClean="0">
                <a:solidFill>
                  <a:srgbClr val="FF0000"/>
                </a:solidFill>
              </a:rPr>
              <a:t>অ</a:t>
            </a:r>
            <a:r>
              <a:rPr lang="bn-IN" sz="4000" b="1" dirty="0" smtClean="0"/>
              <a:t>লি</a:t>
            </a:r>
            <a:endParaRPr lang="en-US" sz="40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990942"/>
            <a:ext cx="3967245" cy="4058684"/>
            <a:chOff x="0" y="-990942"/>
            <a:chExt cx="3967245" cy="40586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44242" flipH="1">
              <a:off x="767549" y="11323"/>
              <a:ext cx="2829672" cy="305641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90942"/>
              <a:ext cx="3967245" cy="187737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19992" y="3650136"/>
            <a:ext cx="4833374" cy="1360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bn-IN" sz="3600" b="1" dirty="0" smtClean="0">
                <a:solidFill>
                  <a:srgbClr val="FF0000"/>
                </a:solidFill>
              </a:rPr>
              <a:t>আ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</a:rPr>
              <a:t>তা দেখতে কেমন ?</a:t>
            </a:r>
          </a:p>
          <a:p>
            <a:pPr>
              <a:lnSpc>
                <a:spcPct val="120000"/>
              </a:lnSpc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</a:rPr>
              <a:t>খেতে কেমন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118" y="5608378"/>
            <a:ext cx="4717958" cy="640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bn-IN" sz="3200" b="1" dirty="0" smtClean="0"/>
              <a:t>ডালিম গাছে কি আছে 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9064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00534 4.44444E-6 C -0.00794 4.44444E-6 -0.01068 -0.01389 -0.01315 -0.01598 C -0.0151 -0.01598 -0.01849 -0.00301 -0.02018 -0.00301 C -0.0224 -0.00301 -0.02461 -0.00695 -0.02865 -0.00695 L -0.03151 -0.16204 L -0.03464 0.025 L -0.03841 4.44444E-6 L -0.04167 -0.00695 L -0.04909 -0.00093 C -0.0526 -0.00394 -0.05547 -0.0169 -0.05898 -0.022 C -0.06029 -0.02292 -0.06302 -0.02408 -0.06484 -0.022 C -0.0668 -0.01991 -0.06836 -0.00602 -0.06901 -0.0051 C -0.06992 -0.00093 -0.07227 -0.0051 -0.07344 -0.00301 L -0.07526 4.44444E-6 L -0.07878 4.44444E-6 " pathEditMode="relative" rAng="0" ptsTypes="AAAAAAAAAAAAAAAA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685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642" flipH="1">
            <a:off x="1553841" y="2299583"/>
            <a:ext cx="1639977" cy="1771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03" y="2739901"/>
            <a:ext cx="4177719" cy="3993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0619" y="678871"/>
            <a:ext cx="47936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</a:t>
            </a:r>
          </a:p>
          <a:p>
            <a:pPr algn="ctr">
              <a:lnSpc>
                <a:spcPct val="150000"/>
              </a:lnSpc>
            </a:pP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বর্ন শিখি</a:t>
            </a:r>
            <a:endParaRPr lang="bn-I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- ৭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39" y="3519055"/>
            <a:ext cx="3045723" cy="3045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3465" y="1613283"/>
            <a:ext cx="2660075" cy="232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674"/>
            <a:ext cx="4088430" cy="2492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50" y="182197"/>
            <a:ext cx="1123376" cy="1438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58" y="6107236"/>
            <a:ext cx="4827622" cy="7507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54335">
            <a:off x="4705149" y="3584494"/>
            <a:ext cx="1306768" cy="12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bn-IN" sz="5400" b="1" dirty="0" smtClean="0">
                <a:solidFill>
                  <a:srgbClr val="FFC000"/>
                </a:solidFill>
              </a:rPr>
              <a:t> </a:t>
            </a:r>
            <a:r>
              <a:rPr lang="bn-IN" sz="6600" b="1" dirty="0" smtClean="0">
                <a:solidFill>
                  <a:srgbClr val="FFC000"/>
                </a:solidFill>
              </a:rPr>
              <a:t>অ</a:t>
            </a:r>
            <a:endParaRPr lang="en-US" sz="66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940325">
            <a:off x="6307939" y="4389576"/>
            <a:ext cx="1221809" cy="109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bn-IN" sz="6000" b="1" dirty="0" smtClean="0">
                <a:solidFill>
                  <a:srgbClr val="0070C0"/>
                </a:solidFill>
              </a:rPr>
              <a:t>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799" y="5929744"/>
            <a:ext cx="507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/>
              <a:t>তোমরা আমার বাংলা বইয়ের ১১ নং পৃষ্ঠা খোল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75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0534 1.85185E-6 C -0.00795 1.85185E-6 -0.01068 -0.01389 -0.01315 -0.01597 C -0.01511 -0.01597 -0.01849 -0.00301 -0.02018 -0.00301 C -0.0224 -0.00301 -0.02461 -0.00695 -0.02865 -0.00695 L -0.03151 -0.16204 L -0.03464 0.025 L -0.03841 1.85185E-6 L -0.04167 -0.00695 L -0.04909 -0.00093 C -0.05261 -0.00394 -0.05547 -0.0169 -0.05899 -0.02199 C -0.06029 -0.02292 -0.06302 -0.02408 -0.06485 -0.02199 C -0.0668 -0.01991 -0.06836 -0.00602 -0.06901 -0.00509 C -0.06992 -0.00093 -0.07227 -0.00509 -0.07344 -0.00301 L -0.07526 1.85185E-6 L -0.07878 1.85185E-6 " pathEditMode="relative" rAng="0" ptsTypes="AAAAAAAAAAAAAAAA">
                                      <p:cBhvr>
                                        <p:cTn id="2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685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263</Words>
  <Application>Microsoft Office PowerPoint</Application>
  <PresentationFormat>Widescreen</PresentationFormat>
  <Paragraphs>54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 thanchangha</dc:creator>
  <cp:lastModifiedBy>arun thanchangha</cp:lastModifiedBy>
  <cp:revision>105</cp:revision>
  <dcterms:created xsi:type="dcterms:W3CDTF">2020-03-18T01:40:10Z</dcterms:created>
  <dcterms:modified xsi:type="dcterms:W3CDTF">2020-03-21T14:21:45Z</dcterms:modified>
</cp:coreProperties>
</file>