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80" autoAdjust="0"/>
  </p:normalViewPr>
  <p:slideViewPr>
    <p:cSldViewPr>
      <p:cViewPr>
        <p:scale>
          <a:sx n="100" d="100"/>
          <a:sy n="100" d="100"/>
        </p:scale>
        <p:origin x="-432" y="7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AE419-16F9-4566-8F8F-1B1929AB7E65}" type="datetimeFigureOut">
              <a:rPr lang="en-US" smtClean="0"/>
              <a:t>4/18/2017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A1F8B4-D600-4FC9-8E8A-45718034D3B9}" type="slidenum">
              <a:rPr lang="en-US" smtClean="0"/>
              <a:t>‹#›</a:t>
            </a:fld>
            <a:endParaRPr lang="en-US"/>
          </a:p>
        </p:txBody>
      </p:sp>
    </p:spTree>
    <p:extLst>
      <p:ext uri="{BB962C8B-B14F-4D97-AF65-F5344CB8AC3E}">
        <p14:creationId xmlns:p14="http://schemas.microsoft.com/office/powerpoint/2010/main" val="1776107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t>
            </a:r>
            <a:endParaRPr lang="en-US" dirty="0"/>
          </a:p>
        </p:txBody>
      </p:sp>
      <p:sp>
        <p:nvSpPr>
          <p:cNvPr id="4" name="Slide Number Placeholder 3"/>
          <p:cNvSpPr>
            <a:spLocks noGrp="1"/>
          </p:cNvSpPr>
          <p:nvPr>
            <p:ph type="sldNum" sz="quarter" idx="10"/>
          </p:nvPr>
        </p:nvSpPr>
        <p:spPr/>
        <p:txBody>
          <a:bodyPr/>
          <a:lstStyle/>
          <a:p>
            <a:fld id="{9AA1F8B4-D600-4FC9-8E8A-45718034D3B9}" type="slidenum">
              <a:rPr lang="en-US" smtClean="0"/>
              <a:t>6</a:t>
            </a:fld>
            <a:endParaRPr lang="en-US"/>
          </a:p>
        </p:txBody>
      </p:sp>
    </p:spTree>
    <p:extLst>
      <p:ext uri="{BB962C8B-B14F-4D97-AF65-F5344CB8AC3E}">
        <p14:creationId xmlns:p14="http://schemas.microsoft.com/office/powerpoint/2010/main" val="1804667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A1F8B4-D600-4FC9-8E8A-45718034D3B9}" type="slidenum">
              <a:rPr lang="en-US" smtClean="0"/>
              <a:t>9</a:t>
            </a:fld>
            <a:endParaRPr lang="en-US"/>
          </a:p>
        </p:txBody>
      </p:sp>
    </p:spTree>
    <p:extLst>
      <p:ext uri="{BB962C8B-B14F-4D97-AF65-F5344CB8AC3E}">
        <p14:creationId xmlns:p14="http://schemas.microsoft.com/office/powerpoint/2010/main" val="3700887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A1F8B4-D600-4FC9-8E8A-45718034D3B9}" type="slidenum">
              <a:rPr lang="en-US" smtClean="0"/>
              <a:t>10</a:t>
            </a:fld>
            <a:endParaRPr lang="en-US"/>
          </a:p>
        </p:txBody>
      </p:sp>
    </p:spTree>
    <p:extLst>
      <p:ext uri="{BB962C8B-B14F-4D97-AF65-F5344CB8AC3E}">
        <p14:creationId xmlns:p14="http://schemas.microsoft.com/office/powerpoint/2010/main" val="2859013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A1F8B4-D600-4FC9-8E8A-45718034D3B9}" type="slidenum">
              <a:rPr lang="en-US" smtClean="0"/>
              <a:t>12</a:t>
            </a:fld>
            <a:endParaRPr lang="en-US"/>
          </a:p>
        </p:txBody>
      </p:sp>
    </p:spTree>
    <p:extLst>
      <p:ext uri="{BB962C8B-B14F-4D97-AF65-F5344CB8AC3E}">
        <p14:creationId xmlns:p14="http://schemas.microsoft.com/office/powerpoint/2010/main" val="663906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8B2D3-9A46-4C31-A3B6-025DACFD7294}"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5C7D3-5E54-48E2-8C24-C0D0D4FAE906}" type="slidenum">
              <a:rPr lang="en-US" smtClean="0"/>
              <a:t>‹#›</a:t>
            </a:fld>
            <a:endParaRPr lang="en-US"/>
          </a:p>
        </p:txBody>
      </p:sp>
    </p:spTree>
    <p:extLst>
      <p:ext uri="{BB962C8B-B14F-4D97-AF65-F5344CB8AC3E}">
        <p14:creationId xmlns:p14="http://schemas.microsoft.com/office/powerpoint/2010/main" val="115238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8B2D3-9A46-4C31-A3B6-025DACFD7294}"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5C7D3-5E54-48E2-8C24-C0D0D4FAE906}" type="slidenum">
              <a:rPr lang="en-US" smtClean="0"/>
              <a:t>‹#›</a:t>
            </a:fld>
            <a:endParaRPr lang="en-US"/>
          </a:p>
        </p:txBody>
      </p:sp>
    </p:spTree>
    <p:extLst>
      <p:ext uri="{BB962C8B-B14F-4D97-AF65-F5344CB8AC3E}">
        <p14:creationId xmlns:p14="http://schemas.microsoft.com/office/powerpoint/2010/main" val="1365931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8B2D3-9A46-4C31-A3B6-025DACFD7294}"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5C7D3-5E54-48E2-8C24-C0D0D4FAE906}" type="slidenum">
              <a:rPr lang="en-US" smtClean="0"/>
              <a:t>‹#›</a:t>
            </a:fld>
            <a:endParaRPr lang="en-US"/>
          </a:p>
        </p:txBody>
      </p:sp>
    </p:spTree>
    <p:extLst>
      <p:ext uri="{BB962C8B-B14F-4D97-AF65-F5344CB8AC3E}">
        <p14:creationId xmlns:p14="http://schemas.microsoft.com/office/powerpoint/2010/main" val="2233965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8B2D3-9A46-4C31-A3B6-025DACFD7294}"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5C7D3-5E54-48E2-8C24-C0D0D4FAE906}" type="slidenum">
              <a:rPr lang="en-US" smtClean="0"/>
              <a:t>‹#›</a:t>
            </a:fld>
            <a:endParaRPr lang="en-US"/>
          </a:p>
        </p:txBody>
      </p:sp>
    </p:spTree>
    <p:extLst>
      <p:ext uri="{BB962C8B-B14F-4D97-AF65-F5344CB8AC3E}">
        <p14:creationId xmlns:p14="http://schemas.microsoft.com/office/powerpoint/2010/main" val="928461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8B2D3-9A46-4C31-A3B6-025DACFD7294}"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5C7D3-5E54-48E2-8C24-C0D0D4FAE906}" type="slidenum">
              <a:rPr lang="en-US" smtClean="0"/>
              <a:t>‹#›</a:t>
            </a:fld>
            <a:endParaRPr lang="en-US"/>
          </a:p>
        </p:txBody>
      </p:sp>
    </p:spTree>
    <p:extLst>
      <p:ext uri="{BB962C8B-B14F-4D97-AF65-F5344CB8AC3E}">
        <p14:creationId xmlns:p14="http://schemas.microsoft.com/office/powerpoint/2010/main" val="938065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8B2D3-9A46-4C31-A3B6-025DACFD7294}"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5C7D3-5E54-48E2-8C24-C0D0D4FAE906}" type="slidenum">
              <a:rPr lang="en-US" smtClean="0"/>
              <a:t>‹#›</a:t>
            </a:fld>
            <a:endParaRPr lang="en-US"/>
          </a:p>
        </p:txBody>
      </p:sp>
    </p:spTree>
    <p:extLst>
      <p:ext uri="{BB962C8B-B14F-4D97-AF65-F5344CB8AC3E}">
        <p14:creationId xmlns:p14="http://schemas.microsoft.com/office/powerpoint/2010/main" val="2588298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8B2D3-9A46-4C31-A3B6-025DACFD7294}" type="datetimeFigureOut">
              <a:rPr lang="en-US" smtClean="0"/>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85C7D3-5E54-48E2-8C24-C0D0D4FAE906}" type="slidenum">
              <a:rPr lang="en-US" smtClean="0"/>
              <a:t>‹#›</a:t>
            </a:fld>
            <a:endParaRPr lang="en-US"/>
          </a:p>
        </p:txBody>
      </p:sp>
    </p:spTree>
    <p:extLst>
      <p:ext uri="{BB962C8B-B14F-4D97-AF65-F5344CB8AC3E}">
        <p14:creationId xmlns:p14="http://schemas.microsoft.com/office/powerpoint/2010/main" val="1267245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8B2D3-9A46-4C31-A3B6-025DACFD7294}" type="datetimeFigureOut">
              <a:rPr lang="en-US" smtClean="0"/>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85C7D3-5E54-48E2-8C24-C0D0D4FAE906}" type="slidenum">
              <a:rPr lang="en-US" smtClean="0"/>
              <a:t>‹#›</a:t>
            </a:fld>
            <a:endParaRPr lang="en-US"/>
          </a:p>
        </p:txBody>
      </p:sp>
    </p:spTree>
    <p:extLst>
      <p:ext uri="{BB962C8B-B14F-4D97-AF65-F5344CB8AC3E}">
        <p14:creationId xmlns:p14="http://schemas.microsoft.com/office/powerpoint/2010/main" val="3889969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8B2D3-9A46-4C31-A3B6-025DACFD7294}" type="datetimeFigureOut">
              <a:rPr lang="en-US" smtClean="0"/>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85C7D3-5E54-48E2-8C24-C0D0D4FAE906}" type="slidenum">
              <a:rPr lang="en-US" smtClean="0"/>
              <a:t>‹#›</a:t>
            </a:fld>
            <a:endParaRPr lang="en-US"/>
          </a:p>
        </p:txBody>
      </p:sp>
    </p:spTree>
    <p:extLst>
      <p:ext uri="{BB962C8B-B14F-4D97-AF65-F5344CB8AC3E}">
        <p14:creationId xmlns:p14="http://schemas.microsoft.com/office/powerpoint/2010/main" val="381466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8B2D3-9A46-4C31-A3B6-025DACFD7294}"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5C7D3-5E54-48E2-8C24-C0D0D4FAE906}" type="slidenum">
              <a:rPr lang="en-US" smtClean="0"/>
              <a:t>‹#›</a:t>
            </a:fld>
            <a:endParaRPr lang="en-US"/>
          </a:p>
        </p:txBody>
      </p:sp>
    </p:spTree>
    <p:extLst>
      <p:ext uri="{BB962C8B-B14F-4D97-AF65-F5344CB8AC3E}">
        <p14:creationId xmlns:p14="http://schemas.microsoft.com/office/powerpoint/2010/main" val="383564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8B2D3-9A46-4C31-A3B6-025DACFD7294}"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5C7D3-5E54-48E2-8C24-C0D0D4FAE906}" type="slidenum">
              <a:rPr lang="en-US" smtClean="0"/>
              <a:t>‹#›</a:t>
            </a:fld>
            <a:endParaRPr lang="en-US"/>
          </a:p>
        </p:txBody>
      </p:sp>
    </p:spTree>
    <p:extLst>
      <p:ext uri="{BB962C8B-B14F-4D97-AF65-F5344CB8AC3E}">
        <p14:creationId xmlns:p14="http://schemas.microsoft.com/office/powerpoint/2010/main" val="824717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8B2D3-9A46-4C31-A3B6-025DACFD7294}" type="datetimeFigureOut">
              <a:rPr lang="en-US" smtClean="0"/>
              <a:t>4/18/2017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5C7D3-5E54-48E2-8C24-C0D0D4FAE906}" type="slidenum">
              <a:rPr lang="en-US" smtClean="0"/>
              <a:t>‹#›</a:t>
            </a:fld>
            <a:endParaRPr lang="en-US"/>
          </a:p>
        </p:txBody>
      </p:sp>
    </p:spTree>
    <p:extLst>
      <p:ext uri="{BB962C8B-B14F-4D97-AF65-F5344CB8AC3E}">
        <p14:creationId xmlns:p14="http://schemas.microsoft.com/office/powerpoint/2010/main" val="334098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76200"/>
            <a:ext cx="9144000" cy="6858000"/>
          </a:xfrm>
          <a:prstGeom prst="rect">
            <a:avLst/>
          </a:prstGeom>
          <a:solidFill>
            <a:srgbClr val="FFFF00"/>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28600" y="304800"/>
            <a:ext cx="8669286" cy="1200329"/>
          </a:xfrm>
          <a:prstGeom prst="rect">
            <a:avLst/>
          </a:prstGeom>
        </p:spPr>
        <p:txBody>
          <a:bodyPr wrap="square">
            <a:spAutoFit/>
          </a:bodyPr>
          <a:lstStyle/>
          <a:p>
            <a:pPr algn="ctr"/>
            <a:r>
              <a:rPr lang="en-US" sz="5400" b="1" dirty="0"/>
              <a:t>ENGLISH IN ACTION</a:t>
            </a:r>
          </a:p>
          <a:p>
            <a:pPr algn="ctr"/>
            <a:r>
              <a:rPr lang="en-US" b="1" dirty="0"/>
              <a:t>CHANGING LEARING; CHANGING LIVES</a:t>
            </a:r>
          </a:p>
        </p:txBody>
      </p:sp>
      <p:sp>
        <p:nvSpPr>
          <p:cNvPr id="3" name="Rectangle 2"/>
          <p:cNvSpPr/>
          <p:nvPr/>
        </p:nvSpPr>
        <p:spPr>
          <a:xfrm>
            <a:off x="76200" y="2743199"/>
            <a:ext cx="9116193" cy="3662541"/>
          </a:xfrm>
          <a:prstGeom prst="rect">
            <a:avLst/>
          </a:prstGeom>
        </p:spPr>
        <p:txBody>
          <a:bodyPr wrap="square">
            <a:spAutoFit/>
          </a:bodyPr>
          <a:lstStyle/>
          <a:p>
            <a:r>
              <a:rPr lang="en-US" sz="4000" b="1" dirty="0" smtClean="0">
                <a:solidFill>
                  <a:srgbClr val="FF0000"/>
                </a:solidFill>
              </a:rPr>
              <a:t>     TEACHERS </a:t>
            </a:r>
            <a:r>
              <a:rPr lang="en-US" sz="4000" b="1" dirty="0">
                <a:solidFill>
                  <a:srgbClr val="FF0000"/>
                </a:solidFill>
              </a:rPr>
              <a:t>DEDELOPMENT </a:t>
            </a:r>
            <a:r>
              <a:rPr lang="en-US" sz="4000" b="1" dirty="0" smtClean="0">
                <a:solidFill>
                  <a:srgbClr val="FF0000"/>
                </a:solidFill>
              </a:rPr>
              <a:t>MEETING</a:t>
            </a:r>
          </a:p>
          <a:p>
            <a:r>
              <a:rPr lang="en-US" sz="4400" b="1" dirty="0">
                <a:solidFill>
                  <a:srgbClr val="FF0000"/>
                </a:solidFill>
              </a:rPr>
              <a:t> </a:t>
            </a:r>
            <a:r>
              <a:rPr lang="en-US" sz="4400" b="1" dirty="0" smtClean="0">
                <a:solidFill>
                  <a:srgbClr val="FF0000"/>
                </a:solidFill>
              </a:rPr>
              <a:t>                      (</a:t>
            </a:r>
            <a:r>
              <a:rPr lang="en-US" sz="4400" b="1" dirty="0">
                <a:solidFill>
                  <a:srgbClr val="FF0000"/>
                </a:solidFill>
              </a:rPr>
              <a:t>TDM)—02</a:t>
            </a:r>
            <a:r>
              <a:rPr lang="en-US" sz="4400" b="1" dirty="0">
                <a:solidFill>
                  <a:srgbClr val="66FF33"/>
                </a:solidFill>
              </a:rPr>
              <a:t/>
            </a:r>
            <a:br>
              <a:rPr lang="en-US" sz="4400" b="1" dirty="0">
                <a:solidFill>
                  <a:srgbClr val="66FF33"/>
                </a:solidFill>
              </a:rPr>
            </a:br>
            <a:r>
              <a:rPr lang="en-US" sz="3200" b="1" dirty="0">
                <a:solidFill>
                  <a:srgbClr val="66FF33"/>
                </a:solidFill>
              </a:rPr>
              <a:t>                  </a:t>
            </a:r>
            <a:r>
              <a:rPr lang="en-US" sz="4400" b="1" dirty="0" smtClean="0">
                <a:solidFill>
                  <a:srgbClr val="66FF33"/>
                </a:solidFill>
              </a:rPr>
              <a:t>DATE</a:t>
            </a:r>
            <a:r>
              <a:rPr lang="en-US" sz="4400" b="1" dirty="0">
                <a:solidFill>
                  <a:srgbClr val="66FF33"/>
                </a:solidFill>
              </a:rPr>
              <a:t>: 20/04/2017</a:t>
            </a:r>
            <a:endParaRPr lang="en-US" sz="2800" b="1" dirty="0">
              <a:solidFill>
                <a:srgbClr val="66FF33"/>
              </a:solidFill>
            </a:endParaRPr>
          </a:p>
          <a:p>
            <a:r>
              <a:rPr lang="en-US" sz="2400" b="1" dirty="0" smtClean="0">
                <a:solidFill>
                  <a:srgbClr val="FF0000"/>
                </a:solidFill>
              </a:rPr>
              <a:t>      </a:t>
            </a:r>
            <a:r>
              <a:rPr lang="en-US" sz="3200" b="1" dirty="0" smtClean="0">
                <a:solidFill>
                  <a:srgbClr val="FF0000"/>
                </a:solidFill>
              </a:rPr>
              <a:t>PLACE </a:t>
            </a:r>
            <a:r>
              <a:rPr lang="en-US" sz="3200" b="1" dirty="0">
                <a:solidFill>
                  <a:srgbClr val="FF0000"/>
                </a:solidFill>
              </a:rPr>
              <a:t>: M.A SATTAR  ADARSHA HIGH SCHOOL</a:t>
            </a:r>
            <a:r>
              <a:rPr lang="en-US" sz="3200" b="1" dirty="0" smtClean="0">
                <a:solidFill>
                  <a:srgbClr val="FF0000"/>
                </a:solidFill>
              </a:rPr>
              <a:t>,        </a:t>
            </a:r>
            <a:r>
              <a:rPr lang="en-US" sz="3200" b="1" dirty="0">
                <a:solidFill>
                  <a:srgbClr val="FF0000"/>
                </a:solidFill>
              </a:rPr>
              <a:t> </a:t>
            </a:r>
            <a:r>
              <a:rPr lang="en-US" sz="3200" b="1" dirty="0" smtClean="0">
                <a:solidFill>
                  <a:srgbClr val="FF0000"/>
                </a:solidFill>
              </a:rPr>
              <a:t>                          </a:t>
            </a:r>
            <a:endParaRPr lang="en-US" sz="3200" b="1" dirty="0">
              <a:solidFill>
                <a:srgbClr val="FF0000"/>
              </a:solidFill>
            </a:endParaRPr>
          </a:p>
          <a:p>
            <a:r>
              <a:rPr lang="en-US" sz="3200" b="1" dirty="0" smtClean="0">
                <a:solidFill>
                  <a:srgbClr val="FF0000"/>
                </a:solidFill>
              </a:rPr>
              <a:t>                               </a:t>
            </a:r>
            <a:r>
              <a:rPr lang="en-US" sz="3600" b="1" dirty="0" smtClean="0">
                <a:solidFill>
                  <a:srgbClr val="FF0000"/>
                </a:solidFill>
              </a:rPr>
              <a:t>KURIGRAM</a:t>
            </a:r>
            <a:endParaRPr lang="en-US" sz="3600" b="1" dirty="0">
              <a:solidFill>
                <a:srgbClr val="FF0000"/>
              </a:solidFill>
            </a:endParaRPr>
          </a:p>
          <a:p>
            <a:endParaRPr lang="en-US" sz="3600" b="1" dirty="0">
              <a:solidFill>
                <a:srgbClr val="FF0000"/>
              </a:solidFill>
            </a:endParaRPr>
          </a:p>
        </p:txBody>
      </p:sp>
    </p:spTree>
    <p:extLst>
      <p:ext uri="{BB962C8B-B14F-4D97-AF65-F5344CB8AC3E}">
        <p14:creationId xmlns:p14="http://schemas.microsoft.com/office/powerpoint/2010/main" val="377368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5"/>
            <a:ext cx="9144000" cy="6858000"/>
          </a:xfrm>
          <a:prstGeom prst="rect">
            <a:avLst/>
          </a:prstGeom>
          <a:solidFill>
            <a:srgbClr val="66FF33"/>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smtClean="0">
                <a:solidFill>
                  <a:srgbClr val="C00000"/>
                </a:solidFill>
                <a:latin typeface="Aharoni" pitchFamily="2" charset="-79"/>
                <a:cs typeface="Aharoni" pitchFamily="2" charset="-79"/>
              </a:rPr>
              <a:t>Gr0up no -Reflection table</a:t>
            </a:r>
          </a:p>
          <a:p>
            <a:pPr algn="ctr"/>
            <a:endParaRPr lang="en-US" sz="8800" b="1" dirty="0" smtClean="0">
              <a:solidFill>
                <a:srgbClr val="C00000"/>
              </a:solidFill>
              <a:latin typeface="Aharoni" pitchFamily="2" charset="-79"/>
              <a:cs typeface="Aharoni" pitchFamily="2" charset="-79"/>
            </a:endParaRPr>
          </a:p>
          <a:p>
            <a:pPr algn="ctr"/>
            <a:endParaRPr lang="en-US" sz="8800" b="1" dirty="0">
              <a:solidFill>
                <a:srgbClr val="C00000"/>
              </a:solidFill>
              <a:latin typeface="Aharoni" pitchFamily="2" charset="-79"/>
              <a:cs typeface="Aharoni" pitchFamily="2" charset="-79"/>
            </a:endParaRPr>
          </a:p>
        </p:txBody>
      </p:sp>
      <p:graphicFrame>
        <p:nvGraphicFramePr>
          <p:cNvPr id="3" name="Table 2"/>
          <p:cNvGraphicFramePr>
            <a:graphicFrameLocks noGrp="1"/>
          </p:cNvGraphicFramePr>
          <p:nvPr>
            <p:extLst>
              <p:ext uri="{D42A27DB-BD31-4B8C-83A1-F6EECF244321}">
                <p14:modId xmlns:p14="http://schemas.microsoft.com/office/powerpoint/2010/main" val="2065671548"/>
              </p:ext>
            </p:extLst>
          </p:nvPr>
        </p:nvGraphicFramePr>
        <p:xfrm>
          <a:off x="304800" y="3657600"/>
          <a:ext cx="8610600" cy="1107440"/>
        </p:xfrm>
        <a:graphic>
          <a:graphicData uri="http://schemas.openxmlformats.org/drawingml/2006/table">
            <a:tbl>
              <a:tblPr firstRow="1" bandRow="1">
                <a:tableStyleId>{5C22544A-7EE6-4342-B048-85BDC9FD1C3A}</a:tableStyleId>
              </a:tblPr>
              <a:tblGrid>
                <a:gridCol w="1828800"/>
                <a:gridCol w="1584960"/>
                <a:gridCol w="1706880"/>
                <a:gridCol w="1706880"/>
                <a:gridCol w="1783080"/>
              </a:tblGrid>
              <a:tr h="370840">
                <a:tc>
                  <a:txBody>
                    <a:bodyPr/>
                    <a:lstStyle/>
                    <a:p>
                      <a:r>
                        <a:rPr lang="en-US" dirty="0" smtClean="0"/>
                        <a:t>Techniques used and Unit video.</a:t>
                      </a:r>
                      <a:endParaRPr lang="en-US" dirty="0"/>
                    </a:p>
                  </a:txBody>
                  <a:tcPr/>
                </a:tc>
                <a:tc>
                  <a:txBody>
                    <a:bodyPr/>
                    <a:lstStyle/>
                    <a:p>
                      <a:r>
                        <a:rPr lang="en-US" dirty="0" err="1" smtClean="0"/>
                        <a:t>EfT</a:t>
                      </a:r>
                      <a:r>
                        <a:rPr lang="en-US" dirty="0" smtClean="0"/>
                        <a:t> reference</a:t>
                      </a:r>
                      <a:endParaRPr lang="en-US" dirty="0"/>
                    </a:p>
                  </a:txBody>
                  <a:tcPr/>
                </a:tc>
                <a:tc>
                  <a:txBody>
                    <a:bodyPr/>
                    <a:lstStyle/>
                    <a:p>
                      <a:r>
                        <a:rPr lang="en-US" dirty="0" smtClean="0"/>
                        <a:t>Successes</a:t>
                      </a:r>
                      <a:r>
                        <a:rPr lang="en-US" baseline="0" dirty="0" smtClean="0"/>
                        <a:t> </a:t>
                      </a:r>
                      <a:endParaRPr lang="en-US" dirty="0"/>
                    </a:p>
                  </a:txBody>
                  <a:tcPr/>
                </a:tc>
                <a:tc>
                  <a:txBody>
                    <a:bodyPr/>
                    <a:lstStyle/>
                    <a:p>
                      <a:r>
                        <a:rPr lang="en-US" dirty="0" smtClean="0"/>
                        <a:t>Challenges </a:t>
                      </a:r>
                      <a:endParaRPr lang="en-US" dirty="0"/>
                    </a:p>
                  </a:txBody>
                  <a:tcPr/>
                </a:tc>
                <a:tc>
                  <a:txBody>
                    <a:bodyPr/>
                    <a:lstStyle/>
                    <a:p>
                      <a:r>
                        <a:rPr lang="en-US" dirty="0" smtClean="0"/>
                        <a:t>Solutions</a:t>
                      </a:r>
                      <a:endParaRPr lang="en-US" dirty="0"/>
                    </a:p>
                  </a:txBody>
                  <a:tcPr/>
                </a:tc>
              </a:tr>
              <a:tr h="4673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52631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25" y="28575"/>
            <a:ext cx="9144000" cy="6858000"/>
          </a:xfrm>
          <a:prstGeom prst="rect">
            <a:avLst/>
          </a:prstGeom>
          <a:solidFill>
            <a:srgbClr val="FF0000"/>
          </a:solidFill>
          <a:ln w="762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rgbClr val="0070C0"/>
                </a:solidFill>
                <a:latin typeface="Bodoni MT Black" pitchFamily="18" charset="0"/>
              </a:rPr>
              <a:t>Session -3 </a:t>
            </a:r>
          </a:p>
          <a:p>
            <a:pPr algn="ctr"/>
            <a:r>
              <a:rPr lang="en-US" sz="4000" dirty="0" smtClean="0">
                <a:solidFill>
                  <a:srgbClr val="0070C0"/>
                </a:solidFill>
                <a:latin typeface="Bodoni MT Black" pitchFamily="18" charset="0"/>
              </a:rPr>
              <a:t>The ‘’Learning </a:t>
            </a:r>
            <a:r>
              <a:rPr lang="en-US" sz="4000" dirty="0">
                <a:solidFill>
                  <a:srgbClr val="0070C0"/>
                </a:solidFill>
                <a:latin typeface="Bodoni MT Black" pitchFamily="18" charset="0"/>
              </a:rPr>
              <a:t>b</a:t>
            </a:r>
            <a:r>
              <a:rPr lang="en-US" sz="4000" dirty="0" smtClean="0">
                <a:solidFill>
                  <a:srgbClr val="0070C0"/>
                </a:solidFill>
                <a:latin typeface="Bodoni MT Black" pitchFamily="18" charset="0"/>
              </a:rPr>
              <a:t>y doing’’ teacher</a:t>
            </a:r>
          </a:p>
          <a:p>
            <a:pPr algn="ctr"/>
            <a:endParaRPr lang="en-US" dirty="0"/>
          </a:p>
          <a:p>
            <a:r>
              <a:rPr lang="en-US" sz="4000" b="1" dirty="0" smtClean="0">
                <a:solidFill>
                  <a:srgbClr val="FFFF00"/>
                </a:solidFill>
              </a:rPr>
              <a:t>Group - 1 : Watching the videos</a:t>
            </a:r>
          </a:p>
          <a:p>
            <a:r>
              <a:rPr lang="en-US" sz="4000" b="1" dirty="0" smtClean="0"/>
              <a:t>Group - 2 : Try in my classroom.</a:t>
            </a:r>
          </a:p>
          <a:p>
            <a:r>
              <a:rPr lang="en-US" sz="4000" b="1" dirty="0" smtClean="0">
                <a:solidFill>
                  <a:srgbClr val="FFFF00"/>
                </a:solidFill>
              </a:rPr>
              <a:t>Group - 3 : Working with peer </a:t>
            </a:r>
          </a:p>
          <a:p>
            <a:r>
              <a:rPr lang="en-US" sz="4000" b="1" dirty="0" smtClean="0"/>
              <a:t>Group - 4 : Observing peer lesson</a:t>
            </a:r>
          </a:p>
          <a:p>
            <a:r>
              <a:rPr lang="en-US" sz="4000" b="1" dirty="0" smtClean="0">
                <a:solidFill>
                  <a:srgbClr val="FFFF00"/>
                </a:solidFill>
              </a:rPr>
              <a:t>Group - 5 : </a:t>
            </a:r>
            <a:r>
              <a:rPr lang="en-US" sz="3600" b="1" dirty="0" smtClean="0">
                <a:solidFill>
                  <a:srgbClr val="FFFF00"/>
                </a:solidFill>
              </a:rPr>
              <a:t>School based reflecting meeting</a:t>
            </a:r>
          </a:p>
          <a:p>
            <a:r>
              <a:rPr lang="en-US" sz="4000" b="1" dirty="0" smtClean="0"/>
              <a:t>Group - 6 : English language development</a:t>
            </a:r>
          </a:p>
          <a:p>
            <a:r>
              <a:rPr lang="en-US" sz="4000" b="1" dirty="0" smtClean="0">
                <a:solidFill>
                  <a:srgbClr val="FFFF00"/>
                </a:solidFill>
              </a:rPr>
              <a:t>Group - 7 : Changes in the classroom</a:t>
            </a:r>
            <a:endParaRPr lang="en-US" sz="4000" b="1" dirty="0">
              <a:solidFill>
                <a:srgbClr val="FFFF00"/>
              </a:solidFill>
            </a:endParaRPr>
          </a:p>
        </p:txBody>
      </p:sp>
    </p:spTree>
    <p:extLst>
      <p:ext uri="{BB962C8B-B14F-4D97-AF65-F5344CB8AC3E}">
        <p14:creationId xmlns:p14="http://schemas.microsoft.com/office/powerpoint/2010/main" val="245124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heel(1)">
                                      <p:cBhvr>
                                        <p:cTn id="15" dur="2000"/>
                                        <p:tgtEl>
                                          <p:spTgt spid="2">
                                            <p:txEl>
                                              <p:pRg st="3" end="3"/>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wheel(1)">
                                      <p:cBhvr>
                                        <p:cTn id="18" dur="2000"/>
                                        <p:tgtEl>
                                          <p:spTgt spid="2">
                                            <p:txEl>
                                              <p:pRg st="4" end="4"/>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wheel(1)">
                                      <p:cBhvr>
                                        <p:cTn id="21" dur="2000"/>
                                        <p:tgtEl>
                                          <p:spTgt spid="2">
                                            <p:txEl>
                                              <p:pRg st="5" end="5"/>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wheel(1)">
                                      <p:cBhvr>
                                        <p:cTn id="24" dur="2000"/>
                                        <p:tgtEl>
                                          <p:spTgt spid="2">
                                            <p:txEl>
                                              <p:pRg st="6" end="6"/>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heel(1)">
                                      <p:cBhvr>
                                        <p:cTn id="27" dur="2000"/>
                                        <p:tgtEl>
                                          <p:spTgt spid="2">
                                            <p:txEl>
                                              <p:pRg st="7" end="7"/>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wheel(1)">
                                      <p:cBhvr>
                                        <p:cTn id="30" dur="2000"/>
                                        <p:tgtEl>
                                          <p:spTgt spid="2">
                                            <p:txEl>
                                              <p:pRg st="8" end="8"/>
                                            </p:txEl>
                                          </p:spTgt>
                                        </p:tgtEl>
                                      </p:cBhvr>
                                    </p:animEffect>
                                  </p:childTnLst>
                                </p:cTn>
                              </p:par>
                              <p:par>
                                <p:cTn id="31" presetID="21" presetClass="entr" presetSubtype="1" fill="hold"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wheel(1)">
                                      <p:cBhvr>
                                        <p:cTn id="33"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 y="-28575"/>
            <a:ext cx="9144000" cy="6858000"/>
          </a:xfrm>
          <a:prstGeom prst="rect">
            <a:avLst/>
          </a:prstGeom>
          <a:solidFill>
            <a:srgbClr val="FFFF00"/>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2060"/>
                </a:solidFill>
                <a:latin typeface="Narkisim" pitchFamily="34" charset="-79"/>
                <a:cs typeface="Narkisim" pitchFamily="34" charset="-79"/>
              </a:rPr>
              <a:t>Session :</a:t>
            </a:r>
            <a:r>
              <a:rPr lang="en-US" sz="4800" b="1" dirty="0" smtClean="0">
                <a:solidFill>
                  <a:srgbClr val="002060"/>
                </a:solidFill>
                <a:latin typeface="Narkisim" pitchFamily="34" charset="-79"/>
                <a:cs typeface="Narkisim" pitchFamily="34" charset="-79"/>
              </a:rPr>
              <a:t> </a:t>
            </a:r>
            <a:r>
              <a:rPr lang="en-US" sz="3600" b="1" dirty="0" smtClean="0">
                <a:solidFill>
                  <a:srgbClr val="002060"/>
                </a:solidFill>
                <a:latin typeface="Narkisim" pitchFamily="34" charset="-79"/>
                <a:cs typeface="Narkisim" pitchFamily="34" charset="-79"/>
              </a:rPr>
              <a:t>6(Reading with</a:t>
            </a:r>
            <a:r>
              <a:rPr lang="en-US" sz="4800" b="1" dirty="0" smtClean="0">
                <a:solidFill>
                  <a:srgbClr val="002060"/>
                </a:solidFill>
                <a:latin typeface="Narkisim" pitchFamily="34" charset="-79"/>
                <a:cs typeface="Narkisim" pitchFamily="34" charset="-79"/>
              </a:rPr>
              <a:t> </a:t>
            </a:r>
            <a:r>
              <a:rPr lang="en-US" sz="4000" b="1" dirty="0" smtClean="0">
                <a:solidFill>
                  <a:srgbClr val="002060"/>
                </a:solidFill>
                <a:latin typeface="Narkisim" pitchFamily="34" charset="-79"/>
                <a:cs typeface="Narkisim" pitchFamily="34" charset="-79"/>
              </a:rPr>
              <a:t>understanding) FOT-1</a:t>
            </a:r>
          </a:p>
          <a:p>
            <a:pPr algn="ctr"/>
            <a:endParaRPr lang="en-US" sz="2800" b="1" dirty="0" smtClean="0">
              <a:solidFill>
                <a:srgbClr val="002060"/>
              </a:solidFill>
              <a:latin typeface="Aparajita" pitchFamily="34" charset="0"/>
              <a:cs typeface="Aparajita" pitchFamily="34" charset="0"/>
            </a:endParaRPr>
          </a:p>
          <a:p>
            <a:pPr algn="ctr"/>
            <a:r>
              <a:rPr lang="en-US" sz="2800" b="1" dirty="0" smtClean="0">
                <a:solidFill>
                  <a:srgbClr val="002060"/>
                </a:solidFill>
                <a:latin typeface="Aparajita" pitchFamily="34" charset="0"/>
                <a:cs typeface="Aparajita" pitchFamily="34" charset="0"/>
              </a:rPr>
              <a:t>Q: How does the teacher help the students to get ready for ready?</a:t>
            </a:r>
          </a:p>
          <a:p>
            <a:pPr algn="ctr"/>
            <a:r>
              <a:rPr lang="en-US" sz="2800" b="1" dirty="0" smtClean="0">
                <a:solidFill>
                  <a:srgbClr val="FF0000"/>
                </a:solidFill>
                <a:latin typeface="Aparajita" pitchFamily="34" charset="0"/>
                <a:cs typeface="Aparajita" pitchFamily="34" charset="0"/>
              </a:rPr>
              <a:t>A:The  Teacher asks some open questions about the picture in the text book to the whole class and elicits different ideas in complete sentences from students to get ready for ready .</a:t>
            </a:r>
          </a:p>
          <a:p>
            <a:pPr algn="ctr"/>
            <a:r>
              <a:rPr lang="en-US" sz="3200" dirty="0" smtClean="0">
                <a:solidFill>
                  <a:srgbClr val="002060"/>
                </a:solidFill>
                <a:latin typeface="Aparajita" pitchFamily="34" charset="0"/>
                <a:cs typeface="Aparajita" pitchFamily="34" charset="0"/>
              </a:rPr>
              <a:t>Q</a:t>
            </a:r>
            <a:r>
              <a:rPr lang="en-US" sz="3200" b="1" dirty="0" smtClean="0">
                <a:solidFill>
                  <a:srgbClr val="002060"/>
                </a:solidFill>
                <a:latin typeface="Aparajita" pitchFamily="34" charset="0"/>
                <a:cs typeface="Aparajita" pitchFamily="34" charset="0"/>
              </a:rPr>
              <a:t>: How does he include listening &amp; speaking practice along with reading ?</a:t>
            </a:r>
          </a:p>
          <a:p>
            <a:pPr algn="ctr"/>
            <a:r>
              <a:rPr lang="en-US" sz="3200" b="1" dirty="0" smtClean="0">
                <a:solidFill>
                  <a:srgbClr val="FF0000"/>
                </a:solidFill>
                <a:latin typeface="Aparajita" pitchFamily="34" charset="0"/>
                <a:cs typeface="Aparajita" pitchFamily="34" charset="0"/>
              </a:rPr>
              <a:t>A : He integrates different skills by asking some open questions to different students .These questions allow the students imagine and share their ideas about text book picture before they start reading.</a:t>
            </a:r>
            <a:endParaRPr lang="en-US" sz="3200" b="1" dirty="0">
              <a:solidFill>
                <a:srgbClr val="FF0000"/>
              </a:solidFill>
              <a:latin typeface="Aparajita" pitchFamily="34" charset="0"/>
              <a:cs typeface="Aparajita" pitchFamily="34" charset="0"/>
            </a:endParaRPr>
          </a:p>
        </p:txBody>
      </p:sp>
      <p:sp>
        <p:nvSpPr>
          <p:cNvPr id="3" name="Left-Right Arrow 2"/>
          <p:cNvSpPr/>
          <p:nvPr/>
        </p:nvSpPr>
        <p:spPr>
          <a:xfrm>
            <a:off x="61912" y="419100"/>
            <a:ext cx="8963025" cy="914400"/>
          </a:xfrm>
          <a:prstGeom prst="leftRightArrow">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365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circle(in)">
                                      <p:cBhvr>
                                        <p:cTn id="12" dur="20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ircle(in)">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heel(1)">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91600" cy="6705600"/>
          </a:xfrm>
          <a:prstGeom prst="rect">
            <a:avLst/>
          </a:prstGeom>
          <a:solidFill>
            <a:srgbClr val="7030A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u="sng" dirty="0" smtClean="0">
                <a:solidFill>
                  <a:srgbClr val="92D050"/>
                </a:solidFill>
              </a:rPr>
              <a:t>FOT-2 ( Active reading strategies).</a:t>
            </a:r>
          </a:p>
          <a:p>
            <a:pPr algn="ctr"/>
            <a:r>
              <a:rPr lang="en-US" sz="2000" b="1" dirty="0" smtClean="0">
                <a:solidFill>
                  <a:srgbClr val="FFFF00"/>
                </a:solidFill>
              </a:rPr>
              <a:t>Q : How does the teacher give the students a purpose for reading the text ?</a:t>
            </a:r>
          </a:p>
          <a:p>
            <a:r>
              <a:rPr lang="en-US" sz="2400" b="1" dirty="0" smtClean="0">
                <a:solidFill>
                  <a:srgbClr val="FF0000"/>
                </a:solidFill>
              </a:rPr>
              <a:t>A : He asks the students to fine out the answers to some gist questions while reading. He also mentions that they don’t  need to read word by word to fine out the answers.</a:t>
            </a:r>
          </a:p>
          <a:p>
            <a:r>
              <a:rPr lang="en-US" sz="2400" dirty="0" smtClean="0">
                <a:solidFill>
                  <a:srgbClr val="FFFF00"/>
                </a:solidFill>
              </a:rPr>
              <a:t>Q: What different techniques does he apply in his lesson?</a:t>
            </a:r>
          </a:p>
          <a:p>
            <a:r>
              <a:rPr lang="en-US" sz="2400" b="1" dirty="0" smtClean="0">
                <a:solidFill>
                  <a:srgbClr val="FF0000"/>
                </a:solidFill>
              </a:rPr>
              <a:t>A : The Teachers asks students to read the text book to fine out the  questions to understand the gist of it .Then he asks students to read the text again thoroughly to find out  same information and understand the meaning.</a:t>
            </a:r>
          </a:p>
          <a:p>
            <a:r>
              <a:rPr lang="en-US" sz="2000" b="1" dirty="0" smtClean="0">
                <a:solidFill>
                  <a:srgbClr val="FFFF00"/>
                </a:solidFill>
              </a:rPr>
              <a:t>Q : Why does the teacher get the students to read silently in this video ?</a:t>
            </a:r>
          </a:p>
          <a:p>
            <a:r>
              <a:rPr lang="en-US" sz="2400" b="1" dirty="0" smtClean="0">
                <a:solidFill>
                  <a:srgbClr val="FF0000"/>
                </a:solidFill>
              </a:rPr>
              <a:t>A: Students read silently in order to concentrate  on the text for better understanding of the meaning and information and so that every student is engaged actively in reading .Later ,the teacher checks students understanding of the vocabulary and content by asking questions .It also gives opportunities to the students to speak.</a:t>
            </a:r>
            <a:endParaRPr lang="en-US" sz="2400" b="1" dirty="0">
              <a:solidFill>
                <a:srgbClr val="FF0000"/>
              </a:solidFill>
            </a:endParaRPr>
          </a:p>
        </p:txBody>
      </p:sp>
    </p:spTree>
    <p:extLst>
      <p:ext uri="{BB962C8B-B14F-4D97-AF65-F5344CB8AC3E}">
        <p14:creationId xmlns:p14="http://schemas.microsoft.com/office/powerpoint/2010/main" val="407452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heel(1)">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heel(1)">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circle(in)">
                                      <p:cBhvr>
                                        <p:cTn id="17" dur="20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 calcmode="lin" valueType="num">
                                      <p:cBhvr additive="base">
                                        <p:cTn id="2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wheel(1)">
                                      <p:cBhvr>
                                        <p:cTn id="28" dur="2000"/>
                                        <p:tgtEl>
                                          <p:spTgt spid="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wheel(1)">
                                      <p:cBhvr>
                                        <p:cTn id="33"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50" y="-28575"/>
            <a:ext cx="8991600" cy="6705600"/>
          </a:xfrm>
          <a:prstGeom prst="rect">
            <a:avLst/>
          </a:prstGeom>
          <a:solidFill>
            <a:srgbClr val="66FF33"/>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u="sng" dirty="0" smtClean="0">
                <a:solidFill>
                  <a:srgbClr val="FF0000"/>
                </a:solidFill>
              </a:rPr>
              <a:t>Session : 9 </a:t>
            </a:r>
          </a:p>
          <a:p>
            <a:pPr marL="1714500" lvl="3" indent="-342900">
              <a:buAutoNum type="alphaLcParenR"/>
            </a:pPr>
            <a:r>
              <a:rPr lang="en-US" sz="4400" b="1" dirty="0" smtClean="0">
                <a:solidFill>
                  <a:srgbClr val="FFFF00"/>
                </a:solidFill>
                <a:latin typeface="Baskerville Old Face" pitchFamily="18" charset="0"/>
              </a:rPr>
              <a:t>What  tips  did you learn from the meeting </a:t>
            </a:r>
            <a:r>
              <a:rPr lang="en-US" sz="4400" b="1" dirty="0" smtClean="0">
                <a:solidFill>
                  <a:srgbClr val="FFFF00"/>
                </a:solidFill>
                <a:latin typeface="Arial Black" pitchFamily="34" charset="0"/>
              </a:rPr>
              <a:t>?</a:t>
            </a:r>
          </a:p>
          <a:p>
            <a:pPr lvl="2"/>
            <a:r>
              <a:rPr lang="en-US" sz="4400" b="1" dirty="0" smtClean="0">
                <a:solidFill>
                  <a:srgbClr val="C00000"/>
                </a:solidFill>
                <a:latin typeface="Baskerville Old Face" pitchFamily="18" charset="0"/>
              </a:rPr>
              <a:t>b) </a:t>
            </a:r>
            <a:r>
              <a:rPr lang="en-US" sz="3600" b="1" dirty="0" smtClean="0">
                <a:solidFill>
                  <a:srgbClr val="C00000"/>
                </a:solidFill>
                <a:latin typeface="Baskerville Old Face" pitchFamily="18" charset="0"/>
              </a:rPr>
              <a:t>what useful techniques can you use to                           have  an inclusive classroom</a:t>
            </a:r>
            <a:r>
              <a:rPr lang="en-US" sz="3600" b="1" dirty="0" smtClean="0">
                <a:solidFill>
                  <a:srgbClr val="C00000"/>
                </a:solidFill>
                <a:latin typeface="Arial Black" pitchFamily="34" charset="0"/>
              </a:rPr>
              <a:t>?</a:t>
            </a:r>
            <a:endParaRPr lang="en-US" sz="3600" b="1" dirty="0" smtClean="0">
              <a:solidFill>
                <a:srgbClr val="C00000"/>
              </a:solidFill>
              <a:latin typeface="Baskerville Old Face" pitchFamily="18" charset="0"/>
            </a:endParaRPr>
          </a:p>
          <a:p>
            <a:pPr lvl="2"/>
            <a:r>
              <a:rPr lang="en-US" sz="3600" b="1" dirty="0" smtClean="0">
                <a:solidFill>
                  <a:srgbClr val="FF0000"/>
                </a:solidFill>
                <a:latin typeface="Baskerville Old Face" pitchFamily="18" charset="0"/>
              </a:rPr>
              <a:t>c)</a:t>
            </a:r>
            <a:r>
              <a:rPr lang="en-US" sz="4400" b="1" dirty="0" smtClean="0">
                <a:solidFill>
                  <a:srgbClr val="FF0000"/>
                </a:solidFill>
                <a:latin typeface="Baskerville Old Face" pitchFamily="18" charset="0"/>
              </a:rPr>
              <a:t>What techniques did you lean from unit 4 &amp; 5  </a:t>
            </a:r>
            <a:r>
              <a:rPr lang="en-US" sz="4400" b="1" dirty="0">
                <a:solidFill>
                  <a:srgbClr val="FF0000"/>
                </a:solidFill>
                <a:latin typeface="Arial Black" pitchFamily="34" charset="0"/>
              </a:rPr>
              <a:t>?</a:t>
            </a:r>
            <a:endParaRPr lang="en-US" sz="4400" b="1" dirty="0">
              <a:solidFill>
                <a:srgbClr val="FF0000"/>
              </a:solidFill>
              <a:latin typeface="Baskerville Old Face" pitchFamily="18" charset="0"/>
            </a:endParaRPr>
          </a:p>
        </p:txBody>
      </p:sp>
    </p:spTree>
    <p:extLst>
      <p:ext uri="{BB962C8B-B14F-4D97-AF65-F5344CB8AC3E}">
        <p14:creationId xmlns:p14="http://schemas.microsoft.com/office/powerpoint/2010/main" val="166692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heel(1)">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heel(1)">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heel(1)">
                                      <p:cBhvr>
                                        <p:cTn id="1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ln w="228600" cap="sq" cmpd="thickThin">
            <a:solidFill>
              <a:srgbClr val="000000"/>
            </a:solidFill>
            <a:prstDash val="solid"/>
            <a:miter lim="800000"/>
          </a:ln>
          <a:effectLst>
            <a:innerShdw blurRad="76200">
              <a:srgbClr val="000000"/>
            </a:innerShdw>
          </a:effectLst>
        </p:spPr>
      </p:pic>
      <p:sp>
        <p:nvSpPr>
          <p:cNvPr id="3" name="Oval 2"/>
          <p:cNvSpPr/>
          <p:nvPr/>
        </p:nvSpPr>
        <p:spPr>
          <a:xfrm>
            <a:off x="76200" y="228600"/>
            <a:ext cx="9067800" cy="4953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i="1" dirty="0" smtClean="0">
                <a:latin typeface="Aharoni" pitchFamily="2" charset="-79"/>
                <a:cs typeface="Aharoni" pitchFamily="2" charset="-79"/>
              </a:rPr>
              <a:t>WELCOM TO ENGLISH IN ACTION</a:t>
            </a:r>
            <a:r>
              <a:rPr lang="en-US" b="1" i="1" dirty="0" smtClean="0">
                <a:latin typeface="Aharoni" pitchFamily="2" charset="-79"/>
                <a:cs typeface="Aharoni" pitchFamily="2" charset="-79"/>
              </a:rPr>
              <a:t>.</a:t>
            </a:r>
            <a:endParaRPr lang="en-US" b="1" i="1" dirty="0">
              <a:latin typeface="Aharoni" pitchFamily="2" charset="-79"/>
              <a:cs typeface="Aharoni" pitchFamily="2" charset="-79"/>
            </a:endParaRPr>
          </a:p>
        </p:txBody>
      </p:sp>
    </p:spTree>
    <p:extLst>
      <p:ext uri="{BB962C8B-B14F-4D97-AF65-F5344CB8AC3E}">
        <p14:creationId xmlns:p14="http://schemas.microsoft.com/office/powerpoint/2010/main" val="288917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
            <a:ext cx="8839200" cy="647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92D050"/>
                </a:solidFill>
                <a:latin typeface="Rockwell Extra Bold" pitchFamily="18" charset="0"/>
              </a:rPr>
              <a:t>Session --- 1</a:t>
            </a:r>
          </a:p>
          <a:p>
            <a:pPr marL="457200" indent="-457200" algn="ctr">
              <a:buAutoNum type="alphaUcParenBoth"/>
            </a:pPr>
            <a:r>
              <a:rPr lang="en-US" sz="2000" b="1" i="1" u="sng" dirty="0" smtClean="0">
                <a:solidFill>
                  <a:srgbClr val="FF0000"/>
                </a:solidFill>
              </a:rPr>
              <a:t>Welcome &amp; Introduction:</a:t>
            </a:r>
            <a:r>
              <a:rPr lang="en-US" sz="2000" b="1" i="1" dirty="0" smtClean="0">
                <a:solidFill>
                  <a:srgbClr val="FF0000"/>
                </a:solidFill>
              </a:rPr>
              <a:t>   </a:t>
            </a:r>
            <a:r>
              <a:rPr lang="en-US" sz="2000" b="1" i="1" u="sng" dirty="0" smtClean="0">
                <a:solidFill>
                  <a:srgbClr val="FF0000"/>
                </a:solidFill>
              </a:rPr>
              <a:t> </a:t>
            </a:r>
            <a:r>
              <a:rPr lang="en-US" sz="2000" b="1" i="1" dirty="0" smtClean="0">
                <a:solidFill>
                  <a:srgbClr val="FF0000"/>
                </a:solidFill>
              </a:rPr>
              <a:t>welcome to every body in this session TDM—2 </a:t>
            </a:r>
            <a:r>
              <a:rPr lang="en-US" sz="2000" i="1" dirty="0" smtClean="0">
                <a:solidFill>
                  <a:srgbClr val="FF0000"/>
                </a:solidFill>
              </a:rPr>
              <a:t>. </a:t>
            </a:r>
          </a:p>
          <a:p>
            <a:pPr marL="457200" indent="-457200" algn="ctr">
              <a:buAutoNum type="arabicPeriod"/>
            </a:pPr>
            <a:r>
              <a:rPr lang="en-US" sz="4000" b="1" i="1" dirty="0" smtClean="0">
                <a:solidFill>
                  <a:srgbClr val="FF0000"/>
                </a:solidFill>
              </a:rPr>
              <a:t>I am </a:t>
            </a:r>
            <a:r>
              <a:rPr lang="en-US" sz="4000" b="1" i="1" dirty="0" err="1" smtClean="0">
                <a:solidFill>
                  <a:srgbClr val="FF0000"/>
                </a:solidFill>
              </a:rPr>
              <a:t>Md.Mukul</a:t>
            </a:r>
            <a:r>
              <a:rPr lang="en-US" sz="4000" b="1" i="1" dirty="0" smtClean="0">
                <a:solidFill>
                  <a:srgbClr val="FF0000"/>
                </a:solidFill>
              </a:rPr>
              <a:t> Mia </a:t>
            </a:r>
          </a:p>
          <a:p>
            <a:pPr algn="ctr"/>
            <a:r>
              <a:rPr lang="en-US" sz="2000" i="1" dirty="0" smtClean="0">
                <a:solidFill>
                  <a:schemeClr val="tx1"/>
                </a:solidFill>
              </a:rPr>
              <a:t>Assist. Teacher (English)</a:t>
            </a:r>
          </a:p>
          <a:p>
            <a:pPr algn="ctr"/>
            <a:r>
              <a:rPr lang="en-US" sz="2800" i="1" dirty="0" smtClean="0">
                <a:solidFill>
                  <a:srgbClr val="FF0000"/>
                </a:solidFill>
              </a:rPr>
              <a:t>M.A </a:t>
            </a:r>
            <a:r>
              <a:rPr lang="en-US" sz="2800" i="1" dirty="0" err="1" smtClean="0">
                <a:solidFill>
                  <a:srgbClr val="FF0000"/>
                </a:solidFill>
              </a:rPr>
              <a:t>Sattar</a:t>
            </a:r>
            <a:r>
              <a:rPr lang="en-US" sz="2800" i="1" dirty="0" smtClean="0">
                <a:solidFill>
                  <a:srgbClr val="FF0000"/>
                </a:solidFill>
              </a:rPr>
              <a:t> </a:t>
            </a:r>
            <a:r>
              <a:rPr lang="en-US" sz="2800" i="1" dirty="0" err="1" smtClean="0">
                <a:solidFill>
                  <a:srgbClr val="FF0000"/>
                </a:solidFill>
              </a:rPr>
              <a:t>Adarsha</a:t>
            </a:r>
            <a:r>
              <a:rPr lang="en-US" sz="2800" i="1" dirty="0" smtClean="0">
                <a:solidFill>
                  <a:srgbClr val="FF0000"/>
                </a:solidFill>
              </a:rPr>
              <a:t> High </a:t>
            </a:r>
            <a:r>
              <a:rPr lang="en-US" sz="2800" i="1" dirty="0" smtClean="0">
                <a:solidFill>
                  <a:srgbClr val="FF0000"/>
                </a:solidFill>
              </a:rPr>
              <a:t>School , </a:t>
            </a:r>
            <a:r>
              <a:rPr lang="en-US" sz="2800" i="1" dirty="0" err="1" smtClean="0">
                <a:solidFill>
                  <a:srgbClr val="FF0000"/>
                </a:solidFill>
              </a:rPr>
              <a:t>Kurigram</a:t>
            </a:r>
            <a:r>
              <a:rPr lang="en-US" sz="2400" i="1" dirty="0" smtClean="0"/>
              <a:t>.</a:t>
            </a:r>
          </a:p>
          <a:p>
            <a:pPr algn="ctr"/>
            <a:r>
              <a:rPr lang="en-US" sz="2400" i="1" dirty="0" smtClean="0">
                <a:solidFill>
                  <a:srgbClr val="66FF33"/>
                </a:solidFill>
              </a:rPr>
              <a:t>Mobile: 01963 40 54 30</a:t>
            </a:r>
            <a:endParaRPr lang="en-US" sz="2400" i="1" dirty="0" smtClean="0">
              <a:solidFill>
                <a:srgbClr val="FF0000"/>
              </a:solidFill>
            </a:endParaRPr>
          </a:p>
          <a:p>
            <a:pPr algn="ctr"/>
            <a:r>
              <a:rPr lang="en-US" sz="2400" i="1" dirty="0" smtClean="0">
                <a:solidFill>
                  <a:srgbClr val="FF0000"/>
                </a:solidFill>
              </a:rPr>
              <a:t>E-mail: mukulict30@gmail.com</a:t>
            </a:r>
          </a:p>
          <a:p>
            <a:pPr algn="ctr"/>
            <a:endParaRPr lang="en-US" sz="2400" i="1" dirty="0" smtClean="0">
              <a:solidFill>
                <a:srgbClr val="FF0000"/>
              </a:solidFill>
            </a:endParaRPr>
          </a:p>
          <a:p>
            <a:pPr algn="ctr"/>
            <a:r>
              <a:rPr lang="en-US" sz="2400" i="1" dirty="0" smtClean="0">
                <a:solidFill>
                  <a:srgbClr val="FFFF00"/>
                </a:solidFill>
              </a:rPr>
              <a:t>Teacher Facilitator(T.F) ,</a:t>
            </a:r>
          </a:p>
          <a:p>
            <a:pPr algn="ctr"/>
            <a:r>
              <a:rPr lang="en-US" sz="2400" i="1" dirty="0" smtClean="0">
                <a:solidFill>
                  <a:srgbClr val="FFFF00"/>
                </a:solidFill>
              </a:rPr>
              <a:t>English In </a:t>
            </a:r>
            <a:r>
              <a:rPr lang="en-US" sz="2400" i="1" dirty="0" err="1" smtClean="0">
                <a:solidFill>
                  <a:srgbClr val="FFFF00"/>
                </a:solidFill>
              </a:rPr>
              <a:t>Actionss</a:t>
            </a:r>
            <a:r>
              <a:rPr lang="en-US" sz="2400" i="1" dirty="0" smtClean="0">
                <a:solidFill>
                  <a:srgbClr val="FFFF00"/>
                </a:solidFill>
              </a:rPr>
              <a:t> </a:t>
            </a:r>
            <a:r>
              <a:rPr lang="en-US" sz="2400" i="1" dirty="0" smtClean="0">
                <a:solidFill>
                  <a:srgbClr val="FFFF00"/>
                </a:solidFill>
              </a:rPr>
              <a:t>project. Funded by </a:t>
            </a:r>
            <a:r>
              <a:rPr lang="en-US" sz="2400" i="1" dirty="0" err="1" smtClean="0">
                <a:solidFill>
                  <a:srgbClr val="FFFF00"/>
                </a:solidFill>
              </a:rPr>
              <a:t>UKaid</a:t>
            </a:r>
            <a:endParaRPr lang="en-US" sz="2400" i="1" dirty="0" smtClean="0">
              <a:solidFill>
                <a:srgbClr val="FFFF00"/>
              </a:solidFill>
            </a:endParaRPr>
          </a:p>
          <a:p>
            <a:pPr algn="ctr"/>
            <a:endParaRPr lang="en-US" sz="2400" i="1" dirty="0">
              <a:solidFill>
                <a:srgbClr val="FF0000"/>
              </a:solidFill>
            </a:endParaRPr>
          </a:p>
          <a:p>
            <a:pPr algn="ctr"/>
            <a:endParaRPr lang="en-US" sz="2400" i="1" dirty="0" smtClean="0">
              <a:solidFill>
                <a:srgbClr val="FF0000"/>
              </a:solidFill>
            </a:endParaRPr>
          </a:p>
          <a:p>
            <a:pPr algn="ctr"/>
            <a:endParaRPr lang="en-US" sz="2000" i="1" dirty="0" smtClean="0">
              <a:solidFill>
                <a:srgbClr val="FF0000"/>
              </a:solidFill>
            </a:endParaRPr>
          </a:p>
          <a:p>
            <a:pPr algn="ctr"/>
            <a:endParaRPr lang="en-US" sz="2000" i="1" dirty="0" smtClean="0"/>
          </a:p>
          <a:p>
            <a:pPr marL="457200" indent="-457200" algn="ctr">
              <a:buAutoNum type="alphaUcParenBoth"/>
            </a:pPr>
            <a:endParaRPr lang="en-US" sz="2000" i="1" dirty="0"/>
          </a:p>
        </p:txBody>
      </p:sp>
    </p:spTree>
    <p:extLst>
      <p:ext uri="{BB962C8B-B14F-4D97-AF65-F5344CB8AC3E}">
        <p14:creationId xmlns:p14="http://schemas.microsoft.com/office/powerpoint/2010/main" val="124002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61925"/>
            <a:ext cx="8839200" cy="6553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u="sng" dirty="0" smtClean="0">
              <a:solidFill>
                <a:srgbClr val="66FF33"/>
              </a:solidFill>
            </a:endParaRPr>
          </a:p>
          <a:p>
            <a:pPr algn="ctr"/>
            <a:r>
              <a:rPr lang="en-US" sz="4000" u="sng" dirty="0" smtClean="0">
                <a:solidFill>
                  <a:srgbClr val="66FF33"/>
                </a:solidFill>
              </a:rPr>
              <a:t>B) Warm up Activity</a:t>
            </a:r>
          </a:p>
          <a:p>
            <a:pPr algn="just"/>
            <a:r>
              <a:rPr lang="en-US" sz="3200" b="1" dirty="0" smtClean="0">
                <a:solidFill>
                  <a:srgbClr val="FFFF00"/>
                </a:solidFill>
              </a:rPr>
              <a:t>1.This game introducing to help one to another's name and a name of new place .</a:t>
            </a:r>
          </a:p>
          <a:p>
            <a:pPr algn="just"/>
            <a:r>
              <a:rPr lang="en-US" sz="3200" b="1" dirty="0" smtClean="0"/>
              <a:t>2. It will learn how to use ‘would you like to------’  and some new adjective;</a:t>
            </a:r>
          </a:p>
          <a:p>
            <a:pPr algn="just"/>
            <a:r>
              <a:rPr lang="en-US" sz="3200" b="1" dirty="0" smtClean="0">
                <a:solidFill>
                  <a:schemeClr val="tx2">
                    <a:lumMod val="75000"/>
                  </a:schemeClr>
                </a:solidFill>
              </a:rPr>
              <a:t>3. It is chain drill game which is learned b</a:t>
            </a:r>
            <a:r>
              <a:rPr lang="en-US" sz="3200" dirty="0" smtClean="0">
                <a:solidFill>
                  <a:schemeClr val="tx2">
                    <a:lumMod val="75000"/>
                  </a:schemeClr>
                </a:solidFill>
              </a:rPr>
              <a:t>y every </a:t>
            </a:r>
            <a:r>
              <a:rPr lang="en-US" sz="3200" b="1" dirty="0" smtClean="0">
                <a:solidFill>
                  <a:schemeClr val="tx2">
                    <a:lumMod val="75000"/>
                  </a:schemeClr>
                </a:solidFill>
              </a:rPr>
              <a:t>body—ask question  and give the answer</a:t>
            </a:r>
            <a:r>
              <a:rPr lang="en-US" sz="3200" b="1" dirty="0" smtClean="0"/>
              <a:t>.</a:t>
            </a:r>
          </a:p>
          <a:p>
            <a:pPr algn="just"/>
            <a:r>
              <a:rPr lang="en-US" sz="3200" dirty="0" smtClean="0"/>
              <a:t>                      </a:t>
            </a:r>
            <a:r>
              <a:rPr lang="en-US" sz="3200" b="1" u="sng" dirty="0" smtClean="0">
                <a:solidFill>
                  <a:srgbClr val="66FF33"/>
                </a:solidFill>
              </a:rPr>
              <a:t>Rules Of Activities or games</a:t>
            </a:r>
            <a:endParaRPr lang="en-US" sz="4000" b="1" u="sng" dirty="0" smtClean="0">
              <a:solidFill>
                <a:srgbClr val="66FF33"/>
              </a:solidFill>
            </a:endParaRPr>
          </a:p>
          <a:p>
            <a:pPr algn="just"/>
            <a:r>
              <a:rPr lang="en-US" sz="4000" b="1" dirty="0" smtClean="0"/>
              <a:t>I am </a:t>
            </a:r>
            <a:r>
              <a:rPr lang="en-US" sz="4000" b="1" dirty="0" err="1" smtClean="0">
                <a:solidFill>
                  <a:schemeClr val="tx2">
                    <a:lumMod val="50000"/>
                  </a:schemeClr>
                </a:solidFill>
              </a:rPr>
              <a:t>marvalaus</a:t>
            </a:r>
            <a:r>
              <a:rPr lang="en-US" sz="4000" b="1" dirty="0" smtClean="0"/>
              <a:t> </a:t>
            </a:r>
            <a:r>
              <a:rPr lang="en-US" sz="4000" b="1" dirty="0" err="1" smtClean="0">
                <a:solidFill>
                  <a:srgbClr val="0070C0"/>
                </a:solidFill>
              </a:rPr>
              <a:t>mukul</a:t>
            </a:r>
            <a:r>
              <a:rPr lang="en-US" sz="4000" b="1" dirty="0" smtClean="0">
                <a:solidFill>
                  <a:srgbClr val="0070C0"/>
                </a:solidFill>
              </a:rPr>
              <a:t> </a:t>
            </a:r>
            <a:r>
              <a:rPr lang="en-US" sz="4000" b="1" dirty="0" err="1" smtClean="0">
                <a:solidFill>
                  <a:srgbClr val="0070C0"/>
                </a:solidFill>
              </a:rPr>
              <a:t>mia</a:t>
            </a:r>
            <a:r>
              <a:rPr lang="en-US" sz="4000" b="1" dirty="0" smtClean="0">
                <a:solidFill>
                  <a:srgbClr val="0070C0"/>
                </a:solidFill>
              </a:rPr>
              <a:t> </a:t>
            </a:r>
            <a:r>
              <a:rPr lang="en-US" sz="4000" b="1" dirty="0" smtClean="0"/>
              <a:t>.I would like to go to </a:t>
            </a:r>
            <a:r>
              <a:rPr lang="en-US" sz="4000" b="1" dirty="0" err="1" smtClean="0">
                <a:solidFill>
                  <a:schemeClr val="tx1"/>
                </a:solidFill>
              </a:rPr>
              <a:t>mogl</a:t>
            </a:r>
            <a:r>
              <a:rPr lang="en-US" sz="4000" b="1" dirty="0" smtClean="0">
                <a:solidFill>
                  <a:schemeClr val="tx1"/>
                </a:solidFill>
              </a:rPr>
              <a:t> </a:t>
            </a:r>
            <a:r>
              <a:rPr lang="en-US" sz="4000" b="1" dirty="0" err="1" smtClean="0">
                <a:solidFill>
                  <a:schemeClr val="tx1"/>
                </a:solidFill>
              </a:rPr>
              <a:t>basa</a:t>
            </a:r>
            <a:r>
              <a:rPr lang="en-US" sz="4000" b="1" dirty="0" smtClean="0">
                <a:solidFill>
                  <a:schemeClr val="tx1"/>
                </a:solidFill>
              </a:rPr>
              <a:t>.</a:t>
            </a:r>
          </a:p>
          <a:p>
            <a:pPr algn="just"/>
            <a:r>
              <a:rPr lang="en-US" sz="4000" b="1" dirty="0" smtClean="0"/>
              <a:t>But Where would you like to go?</a:t>
            </a:r>
          </a:p>
          <a:p>
            <a:pPr algn="just"/>
            <a:endParaRPr lang="en-US" sz="3200" b="1" dirty="0"/>
          </a:p>
          <a:p>
            <a:pPr algn="just"/>
            <a:r>
              <a:rPr lang="en-US" sz="3200" b="1" dirty="0" smtClean="0"/>
              <a:t> </a:t>
            </a:r>
          </a:p>
          <a:p>
            <a:pPr algn="just"/>
            <a:endParaRPr lang="en-US" b="1" dirty="0" smtClean="0"/>
          </a:p>
        </p:txBody>
      </p:sp>
    </p:spTree>
    <p:extLst>
      <p:ext uri="{BB962C8B-B14F-4D97-AF65-F5344CB8AC3E}">
        <p14:creationId xmlns:p14="http://schemas.microsoft.com/office/powerpoint/2010/main" val="200540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circle(in)">
                                      <p:cBhvr>
                                        <p:cTn id="18" dur="20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circle(in)">
                                      <p:cBhvr>
                                        <p:cTn id="23" dur="20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wheel(1)">
                                      <p:cBhvr>
                                        <p:cTn id="28" dur="2000"/>
                                        <p:tgtEl>
                                          <p:spTgt spid="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wheel(1)">
                                      <p:cBhvr>
                                        <p:cTn id="33" dur="2000"/>
                                        <p:tgtEl>
                                          <p:spTgt spid="2">
                                            <p:txEl>
                                              <p:pRg st="6" end="6"/>
                                            </p:txEl>
                                          </p:spTgt>
                                        </p:tgtEl>
                                      </p:cBhvr>
                                    </p:animEffect>
                                  </p:childTnLst>
                                </p:cTn>
                              </p:par>
                              <p:par>
                                <p:cTn id="34" presetID="21" presetClass="entr" presetSubtype="1" fill="hold" nodeType="with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wheel(1)">
                                      <p:cBhvr>
                                        <p:cTn id="36"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25" y="152400"/>
            <a:ext cx="8839200" cy="6553200"/>
          </a:xfrm>
          <a:prstGeom prst="rect">
            <a:avLst/>
          </a:prstGeom>
          <a:solidFill>
            <a:schemeClr val="accent1">
              <a:lumMod val="60000"/>
              <a:lumOff val="40000"/>
            </a:schemeClr>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smtClean="0">
                <a:solidFill>
                  <a:srgbClr val="66FF33"/>
                </a:solidFill>
              </a:rPr>
              <a:t>C) Introducing  the  Objective Of TDM –2</a:t>
            </a:r>
          </a:p>
          <a:p>
            <a:pPr marL="342900" indent="-342900">
              <a:buAutoNum type="arabicPeriod"/>
            </a:pPr>
            <a:r>
              <a:rPr lang="en-US" sz="3600" b="1" dirty="0" smtClean="0">
                <a:solidFill>
                  <a:srgbClr val="C00000"/>
                </a:solidFill>
              </a:rPr>
              <a:t>Every body share his experience one to </a:t>
            </a:r>
            <a:r>
              <a:rPr lang="en-US" sz="3200" b="1" dirty="0" smtClean="0">
                <a:solidFill>
                  <a:srgbClr val="C00000"/>
                </a:solidFill>
              </a:rPr>
              <a:t>another about unit: 1,2 &amp; 3 which is already </a:t>
            </a:r>
          </a:p>
          <a:p>
            <a:r>
              <a:rPr lang="en-US" sz="3200" b="1" dirty="0">
                <a:solidFill>
                  <a:srgbClr val="C00000"/>
                </a:solidFill>
              </a:rPr>
              <a:t> </a:t>
            </a:r>
            <a:r>
              <a:rPr lang="en-US" sz="3200" b="1" dirty="0" smtClean="0">
                <a:solidFill>
                  <a:srgbClr val="C00000"/>
                </a:solidFill>
              </a:rPr>
              <a:t>   used in class room.</a:t>
            </a:r>
          </a:p>
          <a:p>
            <a:r>
              <a:rPr lang="en-US" sz="3600" b="1" dirty="0" smtClean="0">
                <a:solidFill>
                  <a:schemeClr val="tx1">
                    <a:lumMod val="95000"/>
                    <a:lumOff val="5000"/>
                  </a:schemeClr>
                </a:solidFill>
              </a:rPr>
              <a:t>2. Solve the problem  in class room used the experience of EIA Project.</a:t>
            </a:r>
          </a:p>
          <a:p>
            <a:r>
              <a:rPr lang="en-US" sz="3600" b="1" dirty="0" smtClean="0">
                <a:solidFill>
                  <a:srgbClr val="FFFF00"/>
                </a:solidFill>
              </a:rPr>
              <a:t>3. Practice grammar game in the class room</a:t>
            </a:r>
          </a:p>
          <a:p>
            <a:r>
              <a:rPr lang="en-US" sz="3600" b="1" dirty="0" smtClean="0">
                <a:solidFill>
                  <a:srgbClr val="FF0000"/>
                </a:solidFill>
              </a:rPr>
              <a:t>4. Prepared himself to use unit   4 &amp; 5 in the class room.</a:t>
            </a:r>
          </a:p>
          <a:p>
            <a:r>
              <a:rPr lang="en-US" sz="3600" dirty="0" smtClean="0">
                <a:solidFill>
                  <a:srgbClr val="002060"/>
                </a:solidFill>
              </a:rPr>
              <a:t>5. Practice some new technique use in the class room</a:t>
            </a:r>
          </a:p>
        </p:txBody>
      </p:sp>
    </p:spTree>
    <p:extLst>
      <p:ext uri="{BB962C8B-B14F-4D97-AF65-F5344CB8AC3E}">
        <p14:creationId xmlns:p14="http://schemas.microsoft.com/office/powerpoint/2010/main" val="264917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heel(1)">
                                      <p:cBhvr>
                                        <p:cTn id="15" dur="2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circle(in)">
                                      <p:cBhvr>
                                        <p:cTn id="20" dur="2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circle(in)">
                                      <p:cBhvr>
                                        <p:cTn id="25" dur="20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circle(in)">
                                      <p:cBhvr>
                                        <p:cTn id="30" dur="20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wheel(1)">
                                      <p:cBhvr>
                                        <p:cTn id="35"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675" y="-247651"/>
            <a:ext cx="8972550" cy="71532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707958402"/>
              </p:ext>
            </p:extLst>
          </p:nvPr>
        </p:nvGraphicFramePr>
        <p:xfrm>
          <a:off x="1476375" y="1676400"/>
          <a:ext cx="6096000" cy="5669280"/>
        </p:xfrm>
        <a:graphic>
          <a:graphicData uri="http://schemas.openxmlformats.org/drawingml/2006/table">
            <a:tbl>
              <a:tblPr firstRow="1" bandRow="1">
                <a:tableStyleId>{5C22544A-7EE6-4342-B048-85BDC9FD1C3A}</a:tableStyleId>
              </a:tblPr>
              <a:tblGrid>
                <a:gridCol w="990600"/>
                <a:gridCol w="3073400"/>
                <a:gridCol w="2032000"/>
              </a:tblGrid>
              <a:tr h="353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SESSION</a:t>
                      </a:r>
                    </a:p>
                    <a:p>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SUBJECT</a:t>
                      </a:r>
                      <a:endParaRPr lang="en-US" dirty="0"/>
                    </a:p>
                  </a:txBody>
                  <a:tcPr/>
                </a:tc>
                <a:tc>
                  <a:txBody>
                    <a:bodyPr/>
                    <a:lstStyle/>
                    <a:p>
                      <a:r>
                        <a:rPr lang="en-US" dirty="0" smtClean="0"/>
                        <a:t>TIMES</a:t>
                      </a:r>
                      <a:endParaRPr lang="en-US" dirty="0"/>
                    </a:p>
                  </a:txBody>
                  <a:tcPr/>
                </a:tc>
              </a:tr>
              <a:tr h="618966">
                <a:tc>
                  <a:txBody>
                    <a:bodyPr/>
                    <a:lstStyle/>
                    <a:p>
                      <a:r>
                        <a:rPr lang="en-US" dirty="0" smtClean="0"/>
                        <a:t>01.</a:t>
                      </a:r>
                      <a:endParaRPr lang="en-US" dirty="0"/>
                    </a:p>
                  </a:txBody>
                  <a:tcPr/>
                </a:tc>
                <a:tc>
                  <a:txBody>
                    <a:bodyPr/>
                    <a:lstStyle/>
                    <a:p>
                      <a:r>
                        <a:rPr lang="en-US" dirty="0" smtClean="0"/>
                        <a:t>I</a:t>
                      </a:r>
                      <a:r>
                        <a:rPr lang="en-US" baseline="0" dirty="0" smtClean="0"/>
                        <a:t>ntroducing , warmer , Objects, and  Ground rules .</a:t>
                      </a:r>
                      <a:endParaRPr lang="en-US" dirty="0"/>
                    </a:p>
                  </a:txBody>
                  <a:tcPr/>
                </a:tc>
                <a:tc>
                  <a:txBody>
                    <a:bodyPr/>
                    <a:lstStyle/>
                    <a:p>
                      <a:r>
                        <a:rPr lang="en-US" dirty="0" smtClean="0"/>
                        <a:t>40 minutes </a:t>
                      </a:r>
                      <a:endParaRPr lang="en-US" dirty="0"/>
                    </a:p>
                  </a:txBody>
                  <a:tcPr/>
                </a:tc>
              </a:tr>
              <a:tr h="353695">
                <a:tc>
                  <a:txBody>
                    <a:bodyPr/>
                    <a:lstStyle/>
                    <a:p>
                      <a:r>
                        <a:rPr lang="en-US" dirty="0" smtClean="0"/>
                        <a:t>02.</a:t>
                      </a:r>
                    </a:p>
                  </a:txBody>
                  <a:tcPr/>
                </a:tc>
                <a:tc>
                  <a:txBody>
                    <a:bodyPr/>
                    <a:lstStyle/>
                    <a:p>
                      <a:r>
                        <a:rPr lang="en-US" dirty="0" smtClean="0"/>
                        <a:t>Reflecting on units  1, 2, &amp; 3</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75 </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minutes </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618966">
                <a:tc>
                  <a:txBody>
                    <a:bodyPr/>
                    <a:lstStyle/>
                    <a:p>
                      <a:r>
                        <a:rPr lang="en-US" dirty="0" smtClean="0"/>
                        <a:t>03.</a:t>
                      </a:r>
                      <a:endParaRPr lang="en-US" dirty="0"/>
                    </a:p>
                  </a:txBody>
                  <a:tcPr/>
                </a:tc>
                <a:tc>
                  <a:txBody>
                    <a:bodyPr/>
                    <a:lstStyle/>
                    <a:p>
                      <a:r>
                        <a:rPr lang="en-US" dirty="0" smtClean="0"/>
                        <a:t>Learning by doing</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20 minutes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tc>
              </a:tr>
              <a:tr h="353695">
                <a:tc>
                  <a:txBody>
                    <a:bodyPr/>
                    <a:lstStyle/>
                    <a:p>
                      <a:r>
                        <a:rPr lang="en-US" dirty="0" smtClean="0"/>
                        <a:t>04.</a:t>
                      </a:r>
                      <a:r>
                        <a:rPr lang="en-US" baseline="0" dirty="0" smtClean="0"/>
                        <a:t> </a:t>
                      </a:r>
                      <a:endParaRPr lang="en-US" dirty="0"/>
                    </a:p>
                  </a:txBody>
                  <a:tcPr/>
                </a:tc>
                <a:tc>
                  <a:txBody>
                    <a:bodyPr/>
                    <a:lstStyle/>
                    <a:p>
                      <a:r>
                        <a:rPr lang="en-US" sz="1600" dirty="0" smtClean="0"/>
                        <a:t>Unit -4 (make the activities fun).</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60 minutes </a:t>
                      </a:r>
                    </a:p>
                  </a:txBody>
                  <a:tcPr/>
                </a:tc>
              </a:tr>
              <a:tr h="618966">
                <a:tc>
                  <a:txBody>
                    <a:bodyPr/>
                    <a:lstStyle/>
                    <a:p>
                      <a:r>
                        <a:rPr lang="en-US" dirty="0" smtClean="0"/>
                        <a:t>05.</a:t>
                      </a:r>
                      <a:endParaRPr lang="en-US" dirty="0"/>
                    </a:p>
                  </a:txBody>
                  <a:tcPr/>
                </a:tc>
                <a:tc>
                  <a:txBody>
                    <a:bodyPr/>
                    <a:lstStyle/>
                    <a:p>
                      <a:r>
                        <a:rPr lang="en-US" dirty="0" err="1" smtClean="0"/>
                        <a:t>FoG</a:t>
                      </a:r>
                      <a:r>
                        <a:rPr lang="en-US" dirty="0" smtClean="0"/>
                        <a:t>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40 minutes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353695">
                <a:tc>
                  <a:txBody>
                    <a:bodyPr/>
                    <a:lstStyle/>
                    <a:p>
                      <a:r>
                        <a:rPr lang="en-US" dirty="0" smtClean="0"/>
                        <a:t>06.</a:t>
                      </a:r>
                      <a:endParaRPr lang="en-US" dirty="0"/>
                    </a:p>
                  </a:txBody>
                  <a:tcPr/>
                </a:tc>
                <a:tc>
                  <a:txBody>
                    <a:bodyPr/>
                    <a:lstStyle/>
                    <a:p>
                      <a:r>
                        <a:rPr lang="en-US" sz="1400" dirty="0" smtClean="0"/>
                        <a:t>Unit-5 (Reading with understanding)</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60 minutes </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1549400">
                <a:tc>
                  <a:txBody>
                    <a:bodyPr/>
                    <a:lstStyle/>
                    <a:p>
                      <a:r>
                        <a:rPr lang="en-US" dirty="0" smtClean="0"/>
                        <a:t>07.</a:t>
                      </a:r>
                    </a:p>
                    <a:p>
                      <a:endParaRPr lang="en-US" dirty="0" smtClean="0"/>
                    </a:p>
                    <a:p>
                      <a:r>
                        <a:rPr lang="en-US" dirty="0" smtClean="0"/>
                        <a:t>08.</a:t>
                      </a:r>
                    </a:p>
                    <a:p>
                      <a:endParaRPr lang="en-US" dirty="0" smtClean="0"/>
                    </a:p>
                    <a:p>
                      <a:r>
                        <a:rPr lang="en-US" dirty="0" smtClean="0"/>
                        <a:t>09.  </a:t>
                      </a:r>
                      <a:endParaRPr lang="en-US" dirty="0"/>
                    </a:p>
                  </a:txBody>
                  <a:tcPr/>
                </a:tc>
                <a:tc>
                  <a:txBody>
                    <a:bodyPr/>
                    <a:lstStyle/>
                    <a:p>
                      <a:r>
                        <a:rPr lang="en-US" dirty="0" smtClean="0"/>
                        <a:t>Microteaching &amp; plan sharing</a:t>
                      </a:r>
                    </a:p>
                    <a:p>
                      <a:endParaRPr lang="en-US" dirty="0" smtClean="0"/>
                    </a:p>
                    <a:p>
                      <a:r>
                        <a:rPr lang="en-US" dirty="0" smtClean="0"/>
                        <a:t>Working with EL4T</a:t>
                      </a:r>
                    </a:p>
                    <a:p>
                      <a:endParaRPr lang="en-US" dirty="0" smtClean="0"/>
                    </a:p>
                    <a:p>
                      <a:r>
                        <a:rPr lang="en-US" dirty="0" smtClean="0"/>
                        <a:t>Review</a:t>
                      </a:r>
                      <a:r>
                        <a:rPr lang="en-US" baseline="0" dirty="0" smtClean="0"/>
                        <a:t> &amp; </a:t>
                      </a:r>
                      <a:r>
                        <a:rPr lang="en-US" baseline="0" dirty="0" err="1" smtClean="0"/>
                        <a:t>clossing</a:t>
                      </a:r>
                      <a:endParaRPr lang="en-US" dirty="0"/>
                    </a:p>
                  </a:txBody>
                  <a:tcPr/>
                </a:tc>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30 </a:t>
                      </a:r>
                      <a:r>
                        <a:rPr lang="en-US" dirty="0" smtClean="0"/>
                        <a:t>minutes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a:t>
                      </a:r>
                      <a:r>
                        <a:rPr lang="en-US" baseline="0" dirty="0" smtClean="0"/>
                        <a:t> </a:t>
                      </a:r>
                      <a:r>
                        <a:rPr lang="en-US" dirty="0" smtClean="0"/>
                        <a:t>minutes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30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bl>
          </a:graphicData>
        </a:graphic>
      </p:graphicFrame>
      <p:sp>
        <p:nvSpPr>
          <p:cNvPr id="11" name="Oval 10"/>
          <p:cNvSpPr/>
          <p:nvPr/>
        </p:nvSpPr>
        <p:spPr>
          <a:xfrm>
            <a:off x="1095375" y="-152400"/>
            <a:ext cx="68580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smtClean="0"/>
              <a:t>Schedule  of meeting TDM-2 </a:t>
            </a:r>
            <a:endParaRPr lang="en-US" sz="3600" b="1" u="sng" dirty="0"/>
          </a:p>
        </p:txBody>
      </p:sp>
      <p:sp>
        <p:nvSpPr>
          <p:cNvPr id="12" name="Right Arrow 11"/>
          <p:cNvSpPr/>
          <p:nvPr/>
        </p:nvSpPr>
        <p:spPr>
          <a:xfrm>
            <a:off x="1495425" y="3657600"/>
            <a:ext cx="6096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Tea Break --------------------------------  </a:t>
            </a:r>
            <a:endParaRPr lang="en-US" dirty="0">
              <a:solidFill>
                <a:srgbClr val="FFC000"/>
              </a:solidFill>
            </a:endParaRPr>
          </a:p>
        </p:txBody>
      </p:sp>
      <p:sp>
        <p:nvSpPr>
          <p:cNvPr id="13" name="Right Arrow 12"/>
          <p:cNvSpPr/>
          <p:nvPr/>
        </p:nvSpPr>
        <p:spPr>
          <a:xfrm>
            <a:off x="1485900" y="4610100"/>
            <a:ext cx="6096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dirty="0" smtClean="0">
                <a:solidFill>
                  <a:srgbClr val="FFC000"/>
                </a:solidFill>
              </a:rPr>
              <a:t>Lunch --------------------------------------</a:t>
            </a:r>
            <a:endParaRPr lang="en-US" dirty="0">
              <a:solidFill>
                <a:srgbClr val="FFC000"/>
              </a:solidFill>
            </a:endParaRPr>
          </a:p>
        </p:txBody>
      </p:sp>
      <p:sp>
        <p:nvSpPr>
          <p:cNvPr id="19" name="Right Arrow 18"/>
          <p:cNvSpPr/>
          <p:nvPr/>
        </p:nvSpPr>
        <p:spPr>
          <a:xfrm>
            <a:off x="1495425" y="5581650"/>
            <a:ext cx="6096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Tea Break --------------------------------  </a:t>
            </a:r>
            <a:endParaRPr lang="en-US" dirty="0">
              <a:solidFill>
                <a:srgbClr val="FFC000"/>
              </a:solidFill>
            </a:endParaRPr>
          </a:p>
        </p:txBody>
      </p:sp>
      <p:cxnSp>
        <p:nvCxnSpPr>
          <p:cNvPr id="21" name="Straight Connector 20"/>
          <p:cNvCxnSpPr/>
          <p:nvPr/>
        </p:nvCxnSpPr>
        <p:spPr>
          <a:xfrm>
            <a:off x="1457325" y="6400800"/>
            <a:ext cx="609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504950" y="5819775"/>
            <a:ext cx="6076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31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heel(1)">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heel(1)">
                                      <p:cBhvr>
                                        <p:cTn id="27" dur="20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circle(in)">
                                      <p:cBhvr>
                                        <p:cTn id="3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7150"/>
            <a:ext cx="9144000" cy="6934200"/>
          </a:xfrm>
          <a:prstGeom prst="rect">
            <a:avLst/>
          </a:prstGeom>
          <a:solidFill>
            <a:srgbClr val="00B05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smtClean="0">
                <a:solidFill>
                  <a:srgbClr val="C00000"/>
                </a:solidFill>
                <a:latin typeface="Cambria Math" pitchFamily="18" charset="0"/>
                <a:ea typeface="Cambria Math" pitchFamily="18" charset="0"/>
              </a:rPr>
              <a:t>3. Ground rules :</a:t>
            </a:r>
          </a:p>
          <a:p>
            <a:pPr algn="ctr"/>
            <a:endParaRPr lang="en-US" sz="5400" b="1" u="sng" dirty="0" smtClean="0">
              <a:solidFill>
                <a:srgbClr val="C00000"/>
              </a:solidFill>
              <a:latin typeface="Cambria Math" pitchFamily="18" charset="0"/>
              <a:ea typeface="Cambria Math" pitchFamily="18" charset="0"/>
            </a:endParaRPr>
          </a:p>
          <a:p>
            <a:pPr marL="400050" indent="-400050">
              <a:buAutoNum type="romanLcParenR"/>
            </a:pPr>
            <a:r>
              <a:rPr lang="en-US" sz="3200" dirty="0" smtClean="0">
                <a:latin typeface="Cambria Math" pitchFamily="18" charset="0"/>
                <a:ea typeface="Cambria Math" pitchFamily="18" charset="0"/>
              </a:rPr>
              <a:t> </a:t>
            </a:r>
            <a:r>
              <a:rPr lang="en-US" sz="3200" b="1" dirty="0">
                <a:solidFill>
                  <a:srgbClr val="FFFF00"/>
                </a:solidFill>
                <a:latin typeface="Cambria Math" pitchFamily="18" charset="0"/>
                <a:ea typeface="Cambria Math" pitchFamily="18" charset="0"/>
              </a:rPr>
              <a:t>Our mobile phones are switched off</a:t>
            </a:r>
            <a:r>
              <a:rPr lang="en-US" sz="3200" b="1" dirty="0" smtClean="0">
                <a:solidFill>
                  <a:srgbClr val="FFFF00"/>
                </a:solidFill>
                <a:latin typeface="Cambria Math" pitchFamily="18" charset="0"/>
                <a:ea typeface="Cambria Math" pitchFamily="18" charset="0"/>
              </a:rPr>
              <a:t>.</a:t>
            </a:r>
            <a:endParaRPr lang="en-US" sz="3200" b="1" dirty="0">
              <a:solidFill>
                <a:srgbClr val="FFFF00"/>
              </a:solidFill>
              <a:latin typeface="Cambria Math" pitchFamily="18" charset="0"/>
              <a:ea typeface="Cambria Math" pitchFamily="18" charset="0"/>
            </a:endParaRPr>
          </a:p>
          <a:p>
            <a:r>
              <a:rPr lang="en-US" sz="3200" b="1" dirty="0">
                <a:latin typeface="Cambria Math" pitchFamily="18" charset="0"/>
                <a:ea typeface="Cambria Math" pitchFamily="18" charset="0"/>
              </a:rPr>
              <a:t>ii) </a:t>
            </a:r>
            <a:r>
              <a:rPr lang="en-US" sz="3200" b="1" dirty="0">
                <a:solidFill>
                  <a:srgbClr val="C00000"/>
                </a:solidFill>
                <a:latin typeface="Cambria Math" pitchFamily="18" charset="0"/>
                <a:ea typeface="Cambria Math" pitchFamily="18" charset="0"/>
              </a:rPr>
              <a:t>We come to the meetings prepared with our </a:t>
            </a:r>
            <a:r>
              <a:rPr lang="en-US" sz="2400" b="1" dirty="0">
                <a:solidFill>
                  <a:srgbClr val="C00000"/>
                </a:solidFill>
                <a:latin typeface="Cambria Math" pitchFamily="18" charset="0"/>
                <a:ea typeface="Cambria Math" pitchFamily="18" charset="0"/>
              </a:rPr>
              <a:t>reflection notebook , </a:t>
            </a:r>
            <a:r>
              <a:rPr lang="en-US" sz="2400" b="1" dirty="0" err="1" smtClean="0">
                <a:solidFill>
                  <a:srgbClr val="C00000"/>
                </a:solidFill>
                <a:latin typeface="Cambria Math" pitchFamily="18" charset="0"/>
                <a:ea typeface="Cambria Math" pitchFamily="18" charset="0"/>
              </a:rPr>
              <a:t>EfT</a:t>
            </a:r>
            <a:r>
              <a:rPr lang="en-US" sz="2400" b="1" dirty="0" smtClean="0">
                <a:solidFill>
                  <a:srgbClr val="C00000"/>
                </a:solidFill>
                <a:latin typeface="Cambria Math" pitchFamily="18" charset="0"/>
                <a:ea typeface="Cambria Math" pitchFamily="18" charset="0"/>
              </a:rPr>
              <a:t>  </a:t>
            </a:r>
            <a:r>
              <a:rPr lang="en-US" sz="2400" b="1" dirty="0">
                <a:solidFill>
                  <a:srgbClr val="C00000"/>
                </a:solidFill>
                <a:latin typeface="Cambria Math" pitchFamily="18" charset="0"/>
                <a:ea typeface="Cambria Math" pitchFamily="18" charset="0"/>
              </a:rPr>
              <a:t>book, mobile phone </a:t>
            </a:r>
            <a:r>
              <a:rPr lang="en-US" sz="2400" b="1" dirty="0" smtClean="0">
                <a:solidFill>
                  <a:srgbClr val="C00000"/>
                </a:solidFill>
                <a:latin typeface="Cambria Math" pitchFamily="18" charset="0"/>
                <a:ea typeface="Cambria Math" pitchFamily="18" charset="0"/>
              </a:rPr>
              <a:t> and </a:t>
            </a:r>
            <a:r>
              <a:rPr lang="en-US" sz="2400" b="1" dirty="0">
                <a:solidFill>
                  <a:srgbClr val="C00000"/>
                </a:solidFill>
                <a:latin typeface="Cambria Math" pitchFamily="18" charset="0"/>
                <a:ea typeface="Cambria Math" pitchFamily="18" charset="0"/>
              </a:rPr>
              <a:t>ear phones.</a:t>
            </a:r>
          </a:p>
          <a:p>
            <a:r>
              <a:rPr lang="en-US" sz="3200" b="1" dirty="0">
                <a:latin typeface="Cambria Math" pitchFamily="18" charset="0"/>
                <a:ea typeface="Cambria Math" pitchFamily="18" charset="0"/>
              </a:rPr>
              <a:t>iii) </a:t>
            </a:r>
            <a:r>
              <a:rPr lang="en-US" sz="3200" b="1" dirty="0">
                <a:solidFill>
                  <a:srgbClr val="FFFF00"/>
                </a:solidFill>
                <a:latin typeface="Cambria Math" pitchFamily="18" charset="0"/>
                <a:ea typeface="Cambria Math" pitchFamily="18" charset="0"/>
              </a:rPr>
              <a:t>We arrive on time </a:t>
            </a:r>
          </a:p>
          <a:p>
            <a:r>
              <a:rPr lang="en-US" sz="3200" b="1" dirty="0">
                <a:latin typeface="Cambria Math" pitchFamily="18" charset="0"/>
                <a:ea typeface="Cambria Math" pitchFamily="18" charset="0"/>
              </a:rPr>
              <a:t>iv) </a:t>
            </a:r>
            <a:r>
              <a:rPr lang="en-US" sz="3200" b="1" dirty="0">
                <a:solidFill>
                  <a:srgbClr val="C00000"/>
                </a:solidFill>
                <a:latin typeface="Cambria Math" pitchFamily="18" charset="0"/>
                <a:ea typeface="Cambria Math" pitchFamily="18" charset="0"/>
              </a:rPr>
              <a:t>We ask questions  if we don’t </a:t>
            </a:r>
            <a:r>
              <a:rPr lang="en-US" sz="3200" b="1" dirty="0" smtClean="0">
                <a:solidFill>
                  <a:srgbClr val="C00000"/>
                </a:solidFill>
                <a:latin typeface="Cambria Math" pitchFamily="18" charset="0"/>
                <a:ea typeface="Cambria Math" pitchFamily="18" charset="0"/>
              </a:rPr>
              <a:t> </a:t>
            </a:r>
            <a:r>
              <a:rPr lang="en-US" sz="3200" b="1" dirty="0" err="1" smtClean="0">
                <a:solidFill>
                  <a:srgbClr val="C00000"/>
                </a:solidFill>
                <a:latin typeface="Cambria Math" pitchFamily="18" charset="0"/>
                <a:ea typeface="Cambria Math" pitchFamily="18" charset="0"/>
              </a:rPr>
              <a:t>understan</a:t>
            </a:r>
            <a:endParaRPr lang="en-US" sz="3200" b="1" dirty="0" smtClean="0">
              <a:solidFill>
                <a:srgbClr val="C00000"/>
              </a:solidFill>
              <a:latin typeface="Cambria Math" pitchFamily="18" charset="0"/>
              <a:ea typeface="Cambria Math" pitchFamily="18" charset="0"/>
            </a:endParaRPr>
          </a:p>
          <a:p>
            <a:r>
              <a:rPr lang="en-US" sz="3200" b="1" dirty="0" smtClean="0">
                <a:latin typeface="Cambria Math" pitchFamily="18" charset="0"/>
                <a:ea typeface="Cambria Math" pitchFamily="18" charset="0"/>
              </a:rPr>
              <a:t>v</a:t>
            </a:r>
            <a:r>
              <a:rPr lang="en-US" sz="3200" b="1" dirty="0">
                <a:latin typeface="Cambria Math" pitchFamily="18" charset="0"/>
                <a:ea typeface="Cambria Math" pitchFamily="18" charset="0"/>
              </a:rPr>
              <a:t>) </a:t>
            </a:r>
            <a:r>
              <a:rPr lang="en-US" sz="3200" b="1" dirty="0">
                <a:solidFill>
                  <a:srgbClr val="FFFF00"/>
                </a:solidFill>
                <a:latin typeface="Cambria Math" pitchFamily="18" charset="0"/>
                <a:ea typeface="Cambria Math" pitchFamily="18" charset="0"/>
              </a:rPr>
              <a:t>We take part in all the activities</a:t>
            </a:r>
            <a:endParaRPr lang="en-US" sz="3200" b="1" dirty="0" smtClean="0">
              <a:solidFill>
                <a:srgbClr val="FFFF00"/>
              </a:solidFill>
              <a:latin typeface="Cambria Math" pitchFamily="18" charset="0"/>
              <a:ea typeface="Cambria Math" pitchFamily="18" charset="0"/>
            </a:endParaRPr>
          </a:p>
          <a:p>
            <a:r>
              <a:rPr lang="en-US" sz="3200" b="1" dirty="0" smtClean="0">
                <a:latin typeface="Cambria Math" pitchFamily="18" charset="0"/>
                <a:ea typeface="Cambria Math" pitchFamily="18" charset="0"/>
              </a:rPr>
              <a:t>vi) </a:t>
            </a:r>
            <a:r>
              <a:rPr lang="en-US" sz="3200" b="1" dirty="0" smtClean="0">
                <a:solidFill>
                  <a:srgbClr val="C00000"/>
                </a:solidFill>
                <a:latin typeface="Cambria Math" pitchFamily="18" charset="0"/>
                <a:ea typeface="Cambria Math" pitchFamily="18" charset="0"/>
              </a:rPr>
              <a:t>We speak English as often as possible  etc.</a:t>
            </a:r>
          </a:p>
          <a:p>
            <a:endParaRPr lang="en-US" sz="3200" b="1" dirty="0">
              <a:latin typeface="Cambria Math" pitchFamily="18" charset="0"/>
              <a:ea typeface="Cambria Math" pitchFamily="18" charset="0"/>
            </a:endParaRPr>
          </a:p>
          <a:p>
            <a:endParaRPr lang="en-US" b="1" dirty="0"/>
          </a:p>
        </p:txBody>
      </p:sp>
      <p:sp>
        <p:nvSpPr>
          <p:cNvPr id="3" name="Oval 2"/>
          <p:cNvSpPr/>
          <p:nvPr/>
        </p:nvSpPr>
        <p:spPr>
          <a:xfrm>
            <a:off x="1828800" y="228600"/>
            <a:ext cx="6248400" cy="15240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344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heel(1)">
                                      <p:cBhvr>
                                        <p:cTn id="7" dur="2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heel(1)">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heel(1)">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heel(1)">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heel(1)">
                                      <p:cBhvr>
                                        <p:cTn id="27" dur="20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wheel(1)">
                                      <p:cBhvr>
                                        <p:cTn id="3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accent6">
              <a:lumMod val="50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u="sng" dirty="0">
                <a:solidFill>
                  <a:srgbClr val="FFFF00"/>
                </a:solidFill>
                <a:latin typeface="Bodoni MT Black" pitchFamily="18" charset="0"/>
              </a:rPr>
              <a:t>Session – 2 : Reflecting on units  1, 2 &amp; </a:t>
            </a:r>
            <a:r>
              <a:rPr lang="en-US" sz="3200" u="sng" dirty="0" smtClean="0">
                <a:solidFill>
                  <a:srgbClr val="FFFF00"/>
                </a:solidFill>
                <a:latin typeface="Bodoni MT Black" pitchFamily="18" charset="0"/>
              </a:rPr>
              <a:t>3</a:t>
            </a:r>
          </a:p>
          <a:p>
            <a:pPr algn="ctr"/>
            <a:r>
              <a:rPr lang="en-US" sz="3200" u="sng" dirty="0" smtClean="0">
                <a:solidFill>
                  <a:srgbClr val="FFFF00"/>
                </a:solidFill>
                <a:latin typeface="Bodoni MT Black" pitchFamily="18" charset="0"/>
              </a:rPr>
              <a:t> </a:t>
            </a:r>
          </a:p>
          <a:p>
            <a:pPr algn="ctr"/>
            <a:endParaRPr lang="en-US" sz="3200" u="sng" dirty="0" smtClean="0">
              <a:solidFill>
                <a:srgbClr val="FFFF00"/>
              </a:solidFill>
              <a:latin typeface="Bodoni MT Black" pitchFamily="18" charset="0"/>
            </a:endParaRPr>
          </a:p>
          <a:p>
            <a:r>
              <a:rPr lang="en-US" sz="4000" dirty="0" smtClean="0">
                <a:solidFill>
                  <a:srgbClr val="0070C0"/>
                </a:solidFill>
                <a:latin typeface="Aharoni" pitchFamily="2" charset="-79"/>
                <a:cs typeface="Aharoni" pitchFamily="2" charset="-79"/>
              </a:rPr>
              <a:t>Unit- 1 : Use English in English Lesson</a:t>
            </a:r>
          </a:p>
          <a:p>
            <a:endParaRPr lang="en-US" sz="4000" dirty="0" smtClean="0">
              <a:solidFill>
                <a:srgbClr val="0070C0"/>
              </a:solidFill>
              <a:latin typeface="Aharoni" pitchFamily="2" charset="-79"/>
              <a:cs typeface="Aharoni" pitchFamily="2" charset="-79"/>
            </a:endParaRPr>
          </a:p>
          <a:p>
            <a:r>
              <a:rPr lang="en-US" sz="4000" dirty="0" smtClean="0">
                <a:solidFill>
                  <a:srgbClr val="FFFF00"/>
                </a:solidFill>
                <a:latin typeface="Aharoni" pitchFamily="2" charset="-79"/>
                <a:cs typeface="Aharoni" pitchFamily="2" charset="-79"/>
              </a:rPr>
              <a:t>Unit-2: Listening in Action.</a:t>
            </a:r>
          </a:p>
          <a:p>
            <a:endParaRPr lang="en-US" sz="4000" dirty="0" smtClean="0">
              <a:solidFill>
                <a:srgbClr val="0070C0"/>
              </a:solidFill>
              <a:latin typeface="Aharoni" pitchFamily="2" charset="-79"/>
              <a:cs typeface="Aharoni" pitchFamily="2" charset="-79"/>
            </a:endParaRPr>
          </a:p>
          <a:p>
            <a:r>
              <a:rPr lang="en-US" sz="4000" dirty="0" smtClean="0">
                <a:solidFill>
                  <a:srgbClr val="0070C0"/>
                </a:solidFill>
                <a:latin typeface="Aharoni" pitchFamily="2" charset="-79"/>
                <a:cs typeface="Aharoni" pitchFamily="2" charset="-79"/>
              </a:rPr>
              <a:t>Unit -3 : Let your Students speak in English</a:t>
            </a:r>
            <a:endParaRPr lang="en-US" sz="4000" dirty="0">
              <a:solidFill>
                <a:srgbClr val="0070C0"/>
              </a:solidFill>
              <a:latin typeface="Aharoni" pitchFamily="2" charset="-79"/>
              <a:cs typeface="Aharoni" pitchFamily="2" charset="-79"/>
            </a:endParaRPr>
          </a:p>
        </p:txBody>
      </p:sp>
    </p:spTree>
    <p:extLst>
      <p:ext uri="{BB962C8B-B14F-4D97-AF65-F5344CB8AC3E}">
        <p14:creationId xmlns:p14="http://schemas.microsoft.com/office/powerpoint/2010/main" val="13497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circle(in)">
                                      <p:cBhvr>
                                        <p:cTn id="15" dur="20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 calcmode="lin" valueType="num">
                                      <p:cBhvr additive="base">
                                        <p:cTn id="2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wheel(1)">
                                      <p:cBhvr>
                                        <p:cTn id="26"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86600"/>
          </a:xfrm>
          <a:prstGeom prst="rect">
            <a:avLst/>
          </a:prstGeom>
          <a:solidFill>
            <a:schemeClr val="accent2">
              <a:lumMod val="50000"/>
            </a:schemeClr>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sz="4800" dirty="0" smtClean="0">
                <a:solidFill>
                  <a:srgbClr val="FFFF00"/>
                </a:solidFill>
              </a:rPr>
              <a:t>Remember  Some question When you read the unit ----</a:t>
            </a:r>
          </a:p>
          <a:p>
            <a:pPr algn="ctr"/>
            <a:endParaRPr lang="en-US" sz="4800" dirty="0"/>
          </a:p>
          <a:p>
            <a:r>
              <a:rPr lang="en-US" sz="4800" b="1" dirty="0" smtClean="0">
                <a:solidFill>
                  <a:srgbClr val="66FF33"/>
                </a:solidFill>
              </a:rPr>
              <a:t>1 . Which activity you did in your classroom with your students  ?</a:t>
            </a:r>
          </a:p>
          <a:p>
            <a:r>
              <a:rPr lang="en-US" sz="4800" b="1" dirty="0" smtClean="0"/>
              <a:t>2 . What worked well?</a:t>
            </a:r>
          </a:p>
          <a:p>
            <a:r>
              <a:rPr lang="en-US" sz="4800" b="1" dirty="0" smtClean="0">
                <a:solidFill>
                  <a:srgbClr val="66FF33"/>
                </a:solidFill>
              </a:rPr>
              <a:t>3 . What challenges did you  face ?</a:t>
            </a:r>
          </a:p>
          <a:p>
            <a:r>
              <a:rPr lang="en-US" sz="4800" b="1" dirty="0" smtClean="0"/>
              <a:t>4 . </a:t>
            </a:r>
            <a:r>
              <a:rPr lang="en-US" sz="4400" b="1" dirty="0" smtClean="0"/>
              <a:t>How did you solve your problem </a:t>
            </a:r>
            <a:r>
              <a:rPr lang="en-US" sz="4800" b="1" dirty="0" smtClean="0"/>
              <a:t>?</a:t>
            </a:r>
          </a:p>
          <a:p>
            <a:pPr algn="ctr"/>
            <a:endParaRPr lang="en-US" dirty="0" smtClean="0"/>
          </a:p>
        </p:txBody>
      </p:sp>
    </p:spTree>
    <p:extLst>
      <p:ext uri="{BB962C8B-B14F-4D97-AF65-F5344CB8AC3E}">
        <p14:creationId xmlns:p14="http://schemas.microsoft.com/office/powerpoint/2010/main" val="203914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heel(1)">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circle(in)">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heel(1)">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heel(1)">
                                      <p:cBhvr>
                                        <p:cTn id="2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TotalTime>
  <Words>911</Words>
  <Application>Microsoft Office PowerPoint</Application>
  <PresentationFormat>On-screen Show (4:3)</PresentationFormat>
  <Paragraphs>138</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TEACHERS DEDELOPMENT MEETING(TDM)—02 DATE: 20/04/2017</dc:title>
  <dc:creator>USER</dc:creator>
  <cp:lastModifiedBy>USER</cp:lastModifiedBy>
  <cp:revision>81</cp:revision>
  <dcterms:created xsi:type="dcterms:W3CDTF">2017-04-15T15:42:19Z</dcterms:created>
  <dcterms:modified xsi:type="dcterms:W3CDTF">2017-04-18T16:04:19Z</dcterms:modified>
</cp:coreProperties>
</file>