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33"/>
  </p:notesMasterIdLst>
  <p:sldIdLst>
    <p:sldId id="256" r:id="rId4"/>
    <p:sldId id="257" r:id="rId5"/>
    <p:sldId id="281" r:id="rId6"/>
    <p:sldId id="258" r:id="rId7"/>
    <p:sldId id="261" r:id="rId8"/>
    <p:sldId id="260" r:id="rId9"/>
    <p:sldId id="262" r:id="rId10"/>
    <p:sldId id="279" r:id="rId11"/>
    <p:sldId id="272" r:id="rId12"/>
    <p:sldId id="266" r:id="rId13"/>
    <p:sldId id="267" r:id="rId14"/>
    <p:sldId id="282" r:id="rId15"/>
    <p:sldId id="269" r:id="rId16"/>
    <p:sldId id="274" r:id="rId17"/>
    <p:sldId id="271" r:id="rId18"/>
    <p:sldId id="286" r:id="rId19"/>
    <p:sldId id="270" r:id="rId20"/>
    <p:sldId id="292" r:id="rId21"/>
    <p:sldId id="287" r:id="rId22"/>
    <p:sldId id="291" r:id="rId23"/>
    <p:sldId id="290" r:id="rId24"/>
    <p:sldId id="293" r:id="rId25"/>
    <p:sldId id="288" r:id="rId26"/>
    <p:sldId id="273" r:id="rId27"/>
    <p:sldId id="284" r:id="rId28"/>
    <p:sldId id="285" r:id="rId29"/>
    <p:sldId id="277" r:id="rId30"/>
    <p:sldId id="283" r:id="rId31"/>
    <p:sldId id="29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9AD"/>
    <a:srgbClr val="FEE2F7"/>
    <a:srgbClr val="580000"/>
    <a:srgbClr val="005C2A"/>
    <a:srgbClr val="005024"/>
    <a:srgbClr val="FCC0EC"/>
    <a:srgbClr val="FCC8EE"/>
    <a:srgbClr val="E3F3D1"/>
    <a:srgbClr val="D4ECBA"/>
    <a:srgbClr val="FDD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4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03688-662D-4344-8A63-196E87E3DDFE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E1662-4C92-4B0B-9687-F189A182F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শুদ্ধউচ্চারণে কবিতাটি আবৃত্তি করে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শোনাবেন এবং শিক্ষার্থীদের মনোযোগ দিয়ে শুনতে বলবেন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দুই বা তিনজন শিক্ষার্থী দিয়ে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কবিতাটি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সঠিক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পড়তে দিবেন।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“মুজিব” কবিতাটির বিষয়বস্তুর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সাথে মিল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রেখে ছবি দেখিয়ে কবিতাটি উপস্থাপন করা হয়েছে ,যা  শিক্ষার্থীদের বোধগম্য সহজ হবে এবং শিক্ষার্থীরা বাংলায় মুজিবের অবস্থান সম্পর্কে বলতে পারবে।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বাংলায়    স্বাধীনতা অর্জনে মুজিবের অবদানের স্বরূপ বলতে শিক্ষার্থীরা  বাংলার মাঠে-ঘাটে এমনকি       ফসলের হাসিতেও       মুজিবের উপস্থিতি   এবং অস্তিত্ব    সম্পর্কে বলতে পারবে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বাংলায়    স্বাধীনতা অর্জনে মুজিবের অবদানের স্বরূপ বলতে শিক্ষার্থীরা   নিস্পাপ শিশুর পবিত্র          হাসিতেও       মুজিবের উপস্থিতি   এবং অস্তিত্ব    সম্পর্কে বলতে পারবে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শেখ মুজিবের  বন্ধুসুলভ আচরণের প্রতি তার অনুভূতি ব্যাক্ত করার সুযোগদিয়ে মুজিব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বাংলার  মানুষের মনে         মুজিবের উপস্থিতি   এবং অস্তিত্ব    সম্পর্কে শিক্ষার্থীরা      বলতে পারবে ।  স্বাধীন বাংলা মুজিবের প্রতি কৃতজ্ঞ বলেই  মুজিবকে আমরণ ঘরে ডাকবে সে সম্পর্কে শিক্ষার্থীরা ব্যাখ্যা করতে পারবে।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বঙ্গবন্ধুর একক নেতৃত্ব    জাতির মনে        স্বাধীনতার স্বপ্ন, মুক্তিসংগ্রামের </a:t>
            </a: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প্রেষণা      তৈরি করেছিল   শিক্ষার্থীরা তা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বলতে পারবে।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দেশের স্বাধীনতা অর্জনে বঙ্গবন্ধুর আত্মত্যাগের কথা      শিক্ষার্থীরা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 বলতে পারবে।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শুভেচ্ছা জানাবেন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36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দেশের স্বাধীনতা অর্জনে   যার নেতৃত্ব ছিল   অতুলনীয়,   তিনি বঙ্গবন্ধু শেখ মুজিবুর রহমান সে সম্পর্কে      শিক্ষার্থীরা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 বলতে পারবে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দেশের স্বাধীনতা অর্জনে   আত্মত্যাগ দিয়েও   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 স্তরের 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জীবনের সাথে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মুজিব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স্বাধীনভাবে আনন্দের সঙ্গে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মিশে আছে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ন।</a:t>
            </a: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শিক্ষার্থীরা       সে     সম্পর্কে 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 বলতে পারবে।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দেশের স্বাধীনতা অর্জনে   আত্মত্যাগ দিয়ে     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 স্তরের 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কাছে     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মুজিব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অমর</a:t>
            </a: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হয়ে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আছে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ন।</a:t>
            </a: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 মানুষ, প্রকৃতি, ফসলের মাঠ-ঘাট, আকাশ-বাতাস, শিশুর অমলিন হাসিতে শেখ মুজিবের অকৃত্রিম উপস্থিতি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শিক্ষার্থীরা     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 বলতে পারবে।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bn-IN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শেখ </a:t>
            </a:r>
            <a:r>
              <a:rPr lang="bn-BD" sz="1200" b="1" baseline="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মুজিব অমর, 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যতদিন বাঙালি থাকবে ততদিন বাংলার মানুষ মুজিবকে পাবে সর্ব জায়গায়, সকল স্তরে, সকল মানুষের পাশে  </a:t>
            </a:r>
            <a:r>
              <a:rPr lang="bn-BD" sz="1200" b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এই বিষয়ে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      শিক্ষার্থীদের বোধগম্য সহজ হবে এবং শিক্ষার্থীরা বাংলায় মুজিবের অবস্থান সম্পর্কে বলতে পারবে।</a:t>
            </a:r>
            <a:r>
              <a:rPr lang="bn-BD" sz="1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। </a:t>
            </a:r>
            <a:endParaRPr lang="en-US" sz="1200" dirty="0" smtClean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একের অধিক দলে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20-25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 সুস্বাস্থ্য কামনা করে ধন্যবাদ দিয়ে শ্রেণিকক্ষ ত্যাগ 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রা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যেতে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পারে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3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শ্রদ্ধেয়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শিক্ষকবৃন্দ, স্লাইডে উল্লেখিত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এবং ভিডিও দেখিয়ে প্রশ্ন করা যেতে পারে  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বির  লোকটি কে?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এবং একটি ভিডিও দেখি।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0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স্বরচিত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কবিতা থেকে কয়েকটি লাইন উল্লেখ করা হইল যা আবৃত্তি করার মধ্য দিয়ে শিক্ষার্থীদের মধ্যে প্রেষণা সৃষ্টি হবে।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এখানে আপনি আপনার নিজস্ব কবিতা বা যে কোনো ধরনের অভিমত ব্যক্ত করতে পারেন।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0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পাঠ ঘোষনা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8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7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একটি ক্লিক করলে প্রশ্ন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এবং পরবর্তী ক্লিক করলে উত্তর আসবে,এই ভাবে পর্যায়ক্রমে ক্লিক করতে থাকলে প্রশ্ন ও উত্তর শিক্ষার্থীদের বোধগম্য হবে</a:t>
            </a:r>
            <a:r>
              <a:rPr lang="bn-IN" sz="1200" baseline="0" smtClean="0">
                <a:latin typeface="NikoshBAN" pitchFamily="2" charset="0"/>
                <a:cs typeface="NikoshBAN" pitchFamily="2" charset="0"/>
              </a:rPr>
              <a:t> এবং শিক্ষার্থীরা কবি রুকনুজ্জামান খান এর সংক্ষিপ্ত পরিচয় উল্লেখ করতে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81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শেখ মুজিবের  বন্ধুসুলভ আচরণের প্রতি তার অনুভূতি ব্যাক্ত করার সুযোগদিয়ে মুজিব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8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18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350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56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5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00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5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87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2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39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08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02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02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16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1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51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65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89000">
              <a:srgbClr val="58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52400" y="152400"/>
            <a:ext cx="8839200" cy="6553200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15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304800" y="304800"/>
            <a:ext cx="8534400" cy="6248400"/>
          </a:xfrm>
          <a:prstGeom prst="round2DiagRect">
            <a:avLst/>
          </a:prstGeom>
          <a:solidFill>
            <a:schemeClr val="tx1"/>
          </a:solidFill>
          <a:ln w="57150">
            <a:solidFill>
              <a:srgbClr val="15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89000">
              <a:srgbClr val="58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52400" y="152400"/>
            <a:ext cx="8839200" cy="6553200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15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304800" y="304800"/>
            <a:ext cx="8534400" cy="6248400"/>
          </a:xfrm>
          <a:prstGeom prst="round2DiagRect">
            <a:avLst/>
          </a:prstGeom>
          <a:solidFill>
            <a:schemeClr val="tx1"/>
          </a:solidFill>
          <a:ln w="57150">
            <a:solidFill>
              <a:srgbClr val="156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34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A100D-EF4C-4F44-B637-D145C6F13AB4}" type="datetimeFigureOut">
              <a:rPr lang="en-US" smtClean="0"/>
              <a:t>03-Mar-16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267C0-3E66-4665-8618-87C5E850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438400"/>
            <a:ext cx="7883236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প্রয়োজনীয় পরামর্শ প্রতিটি স্লাইডের নিচে অর্থাৎ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 সংযোজন করা হয়েছে। আশা করি সম্মানিত শিক্ষকগণ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অনুগ্রহপূর্বক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পাঠটি উপস্থাপনের পূর্বে  উল্লেখিত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দেখে নেবেন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এছাড়াও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শিক্ষকগণ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প্রয়োজনবোধে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নিজস্ব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কলাকৌশল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প্রয়োগ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পারবেন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143000"/>
            <a:ext cx="6484467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bn-BD" sz="4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</a:t>
            </a:r>
            <a:r>
              <a:rPr lang="bn-BD" sz="4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জন্য</a:t>
            </a:r>
            <a:endParaRPr lang="en-US" sz="40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457200"/>
            <a:ext cx="2209800" cy="769441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  <a:endParaRPr lang="en-US" sz="44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22" y="1524000"/>
            <a:ext cx="6086951" cy="4565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93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415636"/>
            <a:ext cx="1981200" cy="769441"/>
          </a:xfrm>
          <a:prstGeom prst="rect">
            <a:avLst/>
          </a:prstGeom>
          <a:noFill/>
          <a:ln>
            <a:solidFill>
              <a:srgbClr val="650707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পাঠ</a:t>
            </a:r>
            <a:endParaRPr lang="en-US" sz="44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1427018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7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76600" y="457200"/>
            <a:ext cx="2667000" cy="11827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5400" b="1" cap="all" dirty="0" smtClean="0">
                <a:ln>
                  <a:solidFill>
                    <a:srgbClr val="501D1C"/>
                  </a:solidFill>
                </a:ln>
                <a:solidFill>
                  <a:srgbClr val="501D1C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নতুন শব্দ ও বাক্যগঠন</a:t>
            </a:r>
            <a:endParaRPr lang="bn-BD" sz="7200" b="1" cap="all" spc="0" dirty="0" smtClean="0">
              <a:ln>
                <a:solidFill>
                  <a:srgbClr val="501D1C"/>
                </a:solidFill>
              </a:ln>
              <a:solidFill>
                <a:srgbClr val="501D1C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b="1" cap="all" spc="0" dirty="0">
              <a:ln>
                <a:solidFill>
                  <a:srgbClr val="501D1C"/>
                </a:solidFill>
              </a:ln>
              <a:solidFill>
                <a:srgbClr val="501D1C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5427"/>
            <a:ext cx="2148931" cy="1094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32" y="3699524"/>
            <a:ext cx="2145876" cy="1276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80136"/>
            <a:ext cx="2148931" cy="1154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80" y="5144988"/>
            <a:ext cx="2159396" cy="1180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entagon 7"/>
          <p:cNvSpPr/>
          <p:nvPr/>
        </p:nvSpPr>
        <p:spPr>
          <a:xfrm>
            <a:off x="1055529" y="1463968"/>
            <a:ext cx="1918855" cy="457200"/>
          </a:xfrm>
          <a:prstGeom prst="homePlate">
            <a:avLst/>
          </a:prstGeom>
          <a:solidFill>
            <a:srgbClr val="FEE2F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বনভূমি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000110" y="2728775"/>
            <a:ext cx="1918855" cy="457200"/>
          </a:xfrm>
          <a:prstGeom prst="homePlate">
            <a:avLst/>
          </a:prstGeom>
          <a:solidFill>
            <a:srgbClr val="FEE2F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বালুচর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1034747" y="4109266"/>
            <a:ext cx="1918855" cy="457200"/>
          </a:xfrm>
          <a:prstGeom prst="homePlate">
            <a:avLst/>
          </a:prstGeom>
          <a:solidFill>
            <a:srgbClr val="FEE2F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সোনাধান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1027820" y="5375206"/>
            <a:ext cx="1918855" cy="457200"/>
          </a:xfrm>
          <a:prstGeom prst="homePlate">
            <a:avLst/>
          </a:prstGeom>
          <a:solidFill>
            <a:srgbClr val="FEE2F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চিরশিশু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54374" y="1313186"/>
            <a:ext cx="2590800" cy="758764"/>
          </a:xfrm>
          <a:prstGeom prst="roundRect">
            <a:avLst/>
          </a:prstGeom>
          <a:solidFill>
            <a:srgbClr val="E3F3D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অরণ্য এলাকা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62600" y="2577993"/>
            <a:ext cx="2590800" cy="758764"/>
          </a:xfrm>
          <a:prstGeom prst="roundRect">
            <a:avLst/>
          </a:prstGeom>
          <a:solidFill>
            <a:srgbClr val="E3F3D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বালুর পলি পড়ে উৎপন্ন যে চর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62600" y="3958484"/>
            <a:ext cx="2590800" cy="758764"/>
          </a:xfrm>
          <a:prstGeom prst="roundRect">
            <a:avLst/>
          </a:prstGeom>
          <a:solidFill>
            <a:srgbClr val="E3F3D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স্বর্ণের মতো বর্ণের ধান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554374" y="5081624"/>
            <a:ext cx="2590800" cy="1243783"/>
          </a:xfrm>
          <a:prstGeom prst="roundRect">
            <a:avLst/>
          </a:prstGeom>
          <a:solidFill>
            <a:srgbClr val="E3F3D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চিরকাল যে শিশুর মতো সহজ, অকৃত্রিম ও মমতাময়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9" grpId="0" animBg="1"/>
      <p:bldP spid="20" grpId="0" animBg="1"/>
      <p:bldP spid="21" grpId="0" animBg="1"/>
      <p:bldP spid="9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6799" y="5015345"/>
            <a:ext cx="7010400" cy="1077218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সবুজ শ্যামল বনভূমি মাঠ নদীতীর বালুচর</a:t>
            </a:r>
          </a:p>
          <a:p>
            <a:pPr algn="just"/>
            <a:r>
              <a:rPr lang="bn-BD" sz="32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সবখানে আছ বঙ্গবন্ধু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শেখ মুজিবের ঘর।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27" y="376314"/>
            <a:ext cx="1447800" cy="1573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62401" y="593472"/>
            <a:ext cx="2819400" cy="11387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মুজিব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রোকনুজ্জামান খান</a:t>
            </a:r>
            <a:endParaRPr lang="en-US" sz="2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133599"/>
            <a:ext cx="3616036" cy="2683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6" y="2133600"/>
            <a:ext cx="3394363" cy="2683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0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/>
        </p:blipFill>
        <p:spPr>
          <a:xfrm>
            <a:off x="1142999" y="762000"/>
            <a:ext cx="7045039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08364" y="5181600"/>
            <a:ext cx="7079674" cy="1077218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সোনার দেশের মাঠে মাঠে ফলে সোনাধান রাশি রাশি</a:t>
            </a:r>
          </a:p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ফসলের হাসি দেখে মনে হয় শেখ মুজিবের হাসি।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10" y="914400"/>
            <a:ext cx="1572490" cy="1048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1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5963" y="5105400"/>
            <a:ext cx="7081017" cy="1200329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শিশুর মধুর হাসিতে যখন ভরে বাঙালির ঘর</a:t>
            </a:r>
          </a:p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মনে হয় যেন শিশু হয়ে হাসে চিরশিশু মুজিবর।</a:t>
            </a:r>
            <a:endParaRPr lang="en-US" sz="3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6" y="533399"/>
            <a:ext cx="6389634" cy="4281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1066800"/>
            <a:ext cx="1572490" cy="1048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617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8800" y="5029200"/>
            <a:ext cx="7924800" cy="1077218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শেখ মুজিব তোমার বন্ধু,</a:t>
            </a:r>
            <a:r>
              <a:rPr lang="bn-IN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সাথে খেলছে –</a:t>
            </a:r>
            <a:r>
              <a:rPr lang="bn-IN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এতে তোমার কী অনুভূতি </a:t>
            </a:r>
            <a:r>
              <a:rPr lang="bn-IN" sz="3200" b="1" dirty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r>
              <a:rPr lang="bn-IN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পাঁচটি বাক্য </a:t>
            </a:r>
            <a:r>
              <a:rPr lang="bn-IN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খ।</a:t>
            </a:r>
            <a:endParaRPr lang="en-US" sz="3200" b="1" dirty="0">
              <a:ln w="11430">
                <a:solidFill>
                  <a:srgbClr val="5800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293200"/>
            <a:ext cx="330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48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bn-BD" sz="4800" b="1" dirty="0" smtClean="0">
                <a:ln w="11430">
                  <a:solidFill>
                    <a:srgbClr val="58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4800" b="1" dirty="0">
              <a:ln w="11430">
                <a:solidFill>
                  <a:srgbClr val="5800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061859"/>
            <a:ext cx="6426200" cy="3738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29" y="2209800"/>
            <a:ext cx="1609871" cy="1073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2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7200" y="4765547"/>
            <a:ext cx="8001000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 বাঙালি যতদিন বেঁচে রইব এ বাংলায়</a:t>
            </a:r>
            <a:r>
              <a:rPr lang="bn-IN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স্বাধীন বাংলা ডাকবে;</a:t>
            </a:r>
            <a:r>
              <a:rPr lang="bn-IN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মুজিব আয় ঘরে ফিরে আয়।</a:t>
            </a:r>
            <a:endParaRPr lang="en-US" sz="40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85801"/>
            <a:ext cx="4064516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4" y="685801"/>
            <a:ext cx="3572126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2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966" y="4572000"/>
            <a:ext cx="7626927" cy="1384995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১৯৪৭ থেকে ১৯৭১ খ্রিষ্টাব্দ পর্যন্ত পাকিস্তানি স্বৈরাচারীদের শাসন-শোষণ, অত্যাচার, হত্যা ও রক্তপাতের বিরুদ্ধে বঙ্গবন্ধুর একক নেতৃত্বই জাতির মনে জাগিয়েছিল স্বাধীনতার স্বপ্ন, মুক্তিসংগ্রামের প্রেরণা।</a:t>
            </a:r>
            <a:endParaRPr lang="en-US" sz="2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9" y="602673"/>
            <a:ext cx="5715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66" y="602673"/>
            <a:ext cx="21336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6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4876800"/>
            <a:ext cx="6781802" cy="1384995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শেখ মুজিব বীর সৈনিকের মতো জেল, জুলুম, অত্যাচার, ফাঁসির দন্ডাদেশ অতিক্রম করে দেশের স্বাধীনতার সংগ্রামে নেতৃত্ব দিয়ে দেশকে স্বাধীন করেছেন। </a:t>
            </a:r>
            <a:endParaRPr lang="en-US" sz="2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3400"/>
            <a:ext cx="5586414" cy="4152280"/>
          </a:xfrm>
          <a:prstGeom prst="rect">
            <a:avLst/>
          </a:prstGeom>
          <a:ln w="38100" cap="sq">
            <a:solidFill>
              <a:srgbClr val="005C2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1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0" y="381000"/>
            <a:ext cx="8450729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219200" y="691766"/>
            <a:ext cx="7010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5400" b="1" cap="all" spc="0" dirty="0" smtClean="0">
                <a:ln w="9000" cmpd="sng">
                  <a:solidFill>
                    <a:srgbClr val="156D15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শিক্ষার্থীবৃন্দ তোমাদের অনেক শুভেচ্ছা</a:t>
            </a:r>
            <a:endParaRPr lang="en-US" sz="5400" b="1" cap="all" spc="0" dirty="0">
              <a:ln w="9000" cmpd="sng">
                <a:solidFill>
                  <a:srgbClr val="156D15"/>
                </a:solidFill>
                <a:prstDash val="solid"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flowers20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647" y="1955680"/>
            <a:ext cx="6224154" cy="452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00" y="0"/>
            <a:ext cx="4693015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816" y="1"/>
            <a:ext cx="44991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51476 -0.00162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49132 0.00069 " pathEditMode="relative" rAng="0" ptsTypes="AA">
                                      <p:cBhvr>
                                        <p:cTn id="18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876800"/>
            <a:ext cx="7543800" cy="1077218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 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 স্বাধীন বাংলাদেশের নাগরিক। যার নেতৃত্বে স্বাধীনতা পেয়েছি তিনি বঙ্গবন্ধু শেখ মুজিবুর রহমান।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6057900" cy="4038600"/>
          </a:xfrm>
          <a:prstGeom prst="rect">
            <a:avLst/>
          </a:prstGeom>
          <a:ln w="38100" cap="sq">
            <a:solidFill>
              <a:srgbClr val="00502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5181600"/>
            <a:ext cx="6858000" cy="1077218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 স্তরের </a:t>
            </a:r>
            <a:r>
              <a:rPr lang="bn-IN" sz="32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জীবনের সাথে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মুজিব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স্বাধীনভাবে আনন্দের সঙ্গে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মিশে আছে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4" y="762000"/>
            <a:ext cx="8059156" cy="41974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9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392" y="5015345"/>
            <a:ext cx="8070273" cy="1077218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 মানুষ, প্রকৃতি, ফসলের মাঠ-ঘাট, আকাশ-বাতাস, শিশুর অমলিন হাসিতে শেখ মুজিবের অকৃত্রিম উপস্থিতি বিরাজমান।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00" y="3239432"/>
            <a:ext cx="2246655" cy="1512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6" y="3242823"/>
            <a:ext cx="2166706" cy="1457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09" y="3200399"/>
            <a:ext cx="2362201" cy="1556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5" y="3276599"/>
            <a:ext cx="2166706" cy="1453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29" y="3233645"/>
            <a:ext cx="2362200" cy="1523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53" y="3185383"/>
            <a:ext cx="2304302" cy="1566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7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-0.31232 -0.3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0.02066 -0.368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27934 -0.371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1.11111E-6 L 0.275 -0.004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30174 -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0086" y="5257800"/>
            <a:ext cx="5791200" cy="830997"/>
          </a:xfrm>
          <a:prstGeom prst="rect">
            <a:avLst/>
          </a:prstGeom>
          <a:ln>
            <a:solidFill>
              <a:srgbClr val="58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যতদিন বাঙালি থাকবে ততদিন বাংলার মানুষ মুজিবকে পাবে সর্ব জায়গায়, সকল স্তরে, সকল মানুষের পাশে। </a:t>
            </a:r>
            <a:endParaRPr lang="en-US" sz="240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2865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55818" y="533400"/>
            <a:ext cx="2370480" cy="7694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IN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লগত</a:t>
            </a:r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399" y="4758708"/>
            <a:ext cx="5485317" cy="1384995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‘বঙ্গবন্ধু শেখ মুজিবুর রহমানের</a:t>
            </a:r>
            <a:r>
              <a:rPr lang="bn-IN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অস্তিত্ব সারাবাংলায় </a:t>
            </a:r>
            <a:r>
              <a:rPr lang="bn-IN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বিরাজমান’- </a:t>
            </a:r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কথাটির ব্যাখ্যা দলে আলোচনা করে উপস্থাপন</a:t>
            </a:r>
            <a:r>
              <a:rPr lang="bn-IN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</a:t>
            </a:r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4" y="1714459"/>
            <a:ext cx="3379754" cy="2839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7532"/>
            <a:ext cx="3277683" cy="283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94046"/>
            <a:ext cx="1072296" cy="71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45437"/>
            <a:ext cx="1181100" cy="1250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89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733800" y="381000"/>
            <a:ext cx="16002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1055" y="1551709"/>
            <a:ext cx="80772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১.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রোকনুজ্জামান খান কী নামে পরিচিত?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1055" y="2514600"/>
            <a:ext cx="40386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মিয়া ভাই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2055" y="2514600"/>
            <a:ext cx="38862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দাদা ভাই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055" y="3124200"/>
            <a:ext cx="40386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দাদু ভাই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62055" y="3124200"/>
            <a:ext cx="38862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বড় ভাই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5300" y="3886200"/>
            <a:ext cx="8077200" cy="609600"/>
          </a:xfrm>
          <a:prstGeom prst="rect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২.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চিরশিশু বলা হয়েছে কাকে?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4128" y="4876800"/>
            <a:ext cx="40386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মুজিবকে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55128" y="4876800"/>
            <a:ext cx="38862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জনগণকে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55128" y="5486400"/>
            <a:ext cx="38862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নবীনকে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220691" y="763304"/>
            <a:ext cx="2292928" cy="479286"/>
          </a:xfrm>
          <a:prstGeom prst="roundRect">
            <a:avLst/>
          </a:prstGeom>
          <a:solidFill>
            <a:srgbClr val="E3F3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68982" y="2514600"/>
            <a:ext cx="488372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4128" y="5486400"/>
            <a:ext cx="4038600" cy="457200"/>
          </a:xfrm>
          <a:prstGeom prst="rect">
            <a:avLst/>
          </a:prstGeom>
          <a:solidFill>
            <a:srgbClr val="E3F3D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কিশোরকে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71055" y="4876800"/>
            <a:ext cx="488372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3675" y="4014355"/>
            <a:ext cx="2005446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ii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4539" y="4014355"/>
            <a:ext cx="2092036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i, ii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734" y="4561609"/>
            <a:ext cx="8177647" cy="533400"/>
          </a:xfrm>
          <a:prstGeom prst="rect">
            <a:avLst/>
          </a:prstGeom>
          <a:solidFill>
            <a:srgbClr val="F1C7E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৪.</a:t>
            </a:r>
            <a:r>
              <a:rPr lang="bn-IN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রোকনুজ্জামান খান কত সালে একুশে পদক পান?</a:t>
            </a:r>
            <a:r>
              <a:rPr lang="bn-BD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5075" y="5209309"/>
            <a:ext cx="40386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১৯৯৭ সালে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6075" y="5209309"/>
            <a:ext cx="38862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১৯৯৮ সালে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735" y="5801589"/>
            <a:ext cx="4038600" cy="464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(গ)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১৯৯৯ সালে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4735" y="5801589"/>
            <a:ext cx="3886200" cy="464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(ঘ)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২০০০ সালে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5754" y="256961"/>
            <a:ext cx="1600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88229" y="514574"/>
            <a:ext cx="2292928" cy="479286"/>
          </a:xfrm>
          <a:prstGeom prst="roundRect">
            <a:avLst/>
          </a:prstGeom>
          <a:solidFill>
            <a:srgbClr val="D4ECB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882" y="1101436"/>
            <a:ext cx="8077200" cy="609600"/>
          </a:xfrm>
          <a:prstGeom prst="rect">
            <a:avLst/>
          </a:prstGeom>
          <a:solidFill>
            <a:srgbClr val="F1C7E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৩.</a:t>
            </a:r>
            <a:r>
              <a:rPr lang="bn-IN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‘মুজিব’ কবিতায় মুজিবকে পাওয়া যায়-</a:t>
            </a:r>
            <a:r>
              <a:rPr lang="bn-BD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9882" y="1764743"/>
            <a:ext cx="40386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জীবনের সকল স্তরে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735" y="2313708"/>
            <a:ext cx="40386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ii.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 শ্যামল বনভূমিতে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3735" y="2826326"/>
            <a:ext cx="40386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iii.</a:t>
            </a:r>
            <a:r>
              <a:rPr lang="bn-IN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বাংলার আনাচে কানাচে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3735" y="3392652"/>
            <a:ext cx="8170719" cy="533400"/>
          </a:xfrm>
          <a:prstGeom prst="rect">
            <a:avLst/>
          </a:prstGeom>
          <a:solidFill>
            <a:srgbClr val="F1C7E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নিচের কোনটি সঠিক?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3735" y="4014355"/>
            <a:ext cx="1870364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57448" y="4014355"/>
            <a:ext cx="1929246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(খ)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i</a:t>
            </a:r>
            <a:r>
              <a:rPr lang="bn-BD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ii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67052" y="4028210"/>
            <a:ext cx="488372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36075" y="5209309"/>
            <a:ext cx="488372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00400" y="685800"/>
            <a:ext cx="2286000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20" y="457199"/>
            <a:ext cx="2844093" cy="2135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xplosion 2 2"/>
          <p:cNvSpPr/>
          <p:nvPr/>
        </p:nvSpPr>
        <p:spPr>
          <a:xfrm rot="598248">
            <a:off x="328998" y="1883330"/>
            <a:ext cx="7770514" cy="4821021"/>
          </a:xfrm>
          <a:prstGeom prst="irregularSeal2">
            <a:avLst/>
          </a:prstGeom>
          <a:solidFill>
            <a:srgbClr val="F1C7E0"/>
          </a:solidFill>
          <a:ln>
            <a:solidFill>
              <a:srgbClr val="0009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00" y="35814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মুজিব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বংলাদেশ’- এই বিষয়ে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দশ </a:t>
            </a:r>
            <a:r>
              <a:rPr lang="bn-BD" sz="32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লাইনের একটি অনুচ্ছেদ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খে আনবে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5546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8" y="381000"/>
            <a:ext cx="8384132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295400" y="914400"/>
            <a:ext cx="7010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54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শিক্ষার্থীবৃন্দ তোমাদের অনেক </a:t>
            </a:r>
            <a:r>
              <a:rPr lang="bn-BD" sz="5400" b="1" cap="all" dirty="0" smtClean="0">
                <a:ln w="9000" cmpd="sng">
                  <a:solidFill>
                    <a:srgbClr val="206610"/>
                  </a:solidFill>
                  <a:prstDash val="solid"/>
                </a:ln>
                <a:solidFill>
                  <a:srgbClr val="20661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5400" b="1" cap="all" spc="0" dirty="0">
              <a:ln w="9000" cmpd="sng">
                <a:solidFill>
                  <a:srgbClr val="206610"/>
                </a:solidFill>
                <a:prstDash val="solid"/>
              </a:ln>
              <a:solidFill>
                <a:srgbClr val="20661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99" y="0"/>
            <a:ext cx="48487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0" y="1"/>
            <a:ext cx="43433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2936875" y="685800"/>
            <a:ext cx="3505200" cy="1143000"/>
          </a:xfrm>
          <a:prstGeom prst="ellipse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কৃতজ্ঞতা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স্বীকার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Reference Specialty" pitchFamily="2" charset="2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85800" y="2209800"/>
            <a:ext cx="7924800" cy="523875"/>
          </a:xfrm>
          <a:prstGeom prst="rect">
            <a:avLst/>
          </a:prstGeom>
          <a:solidFill>
            <a:srgbClr val="CCE9AD"/>
          </a:solidFill>
          <a:ln>
            <a:solidFill>
              <a:srgbClr val="002060"/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মন্ত্রণালয়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685800" y="3200713"/>
            <a:ext cx="7924800" cy="2431737"/>
          </a:xfrm>
          <a:prstGeom prst="rect">
            <a:avLst/>
          </a:prstGeom>
          <a:solidFill>
            <a:srgbClr val="FEE2F7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সম্পাদক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যাঁদের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তত্ত্বাবধানে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সমৃদ্ধ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তাঁরা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হলেন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  <a:p>
            <a:pPr algn="ctr"/>
            <a:endParaRPr lang="en-US" alt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ফেরদৌস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হোসেন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সহযোগি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খুলনা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নিগার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সুলতানা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সহকারি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সরকারি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কলেজ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জেসমীন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জাহান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খানম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প্রভাষক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(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মহিলা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),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ময়মনসিংহ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  <a:endParaRPr lang="en-US" alt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9949" y="527047"/>
            <a:ext cx="2624436" cy="7386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 w="11430"/>
                <a:solidFill>
                  <a:srgbClr val="20661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7200" b="1" cap="none" spc="0" dirty="0">
              <a:ln w="11430"/>
              <a:solidFill>
                <a:srgbClr val="20661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20" y="609600"/>
            <a:ext cx="1514475" cy="209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58" y="3458368"/>
            <a:ext cx="4471841" cy="3141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Muslim Balika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435" y="1425060"/>
            <a:ext cx="1255857" cy="15863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1" y="426894"/>
            <a:ext cx="1670165" cy="20877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 Diagonal Corner Rectangle 18"/>
          <p:cNvSpPr/>
          <p:nvPr/>
        </p:nvSpPr>
        <p:spPr>
          <a:xfrm>
            <a:off x="5025736" y="2895600"/>
            <a:ext cx="2937164" cy="1981200"/>
          </a:xfrm>
          <a:prstGeom prst="round2Diag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>
            <a:off x="956458" y="2895600"/>
            <a:ext cx="3002478" cy="1981200"/>
          </a:xfrm>
          <a:prstGeom prst="round2DiagRect">
            <a:avLst/>
          </a:prstGeom>
          <a:solidFill>
            <a:schemeClr val="tx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2971" y="5477125"/>
            <a:ext cx="825862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মুসলিম বালিকা উচ্চ বিদ্যালয় ও কলেজ,</a:t>
            </a:r>
            <a:r>
              <a:rPr lang="bn-IN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ময়মনসিংহ।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61949" y="3101370"/>
            <a:ext cx="26858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:   </a:t>
            </a:r>
            <a:r>
              <a:rPr lang="en-US" sz="2400" b="1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ষষ্ঠ</a:t>
            </a:r>
            <a:endParaRPr lang="en-US" sz="2400" b="1" dirty="0" smtClean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2400" b="1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:   </a:t>
            </a:r>
            <a:r>
              <a:rPr lang="en-US" sz="2400" b="1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১ম </a:t>
            </a:r>
            <a:r>
              <a:rPr lang="en-US" sz="2400" b="1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পত্র</a:t>
            </a:r>
            <a:endParaRPr lang="bn-BD" sz="24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IN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 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মুজিব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</a:t>
            </a:r>
            <a:r>
              <a:rPr lang="bn-IN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৫০ মিনিট।</a:t>
            </a:r>
            <a:endParaRPr lang="en-US" sz="24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0069" y="3101370"/>
            <a:ext cx="2916977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just"/>
            <a:r>
              <a:rPr lang="en-US" sz="24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a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nwarakhatun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riam" pitchFamily="34" charset="-79"/>
                <a:cs typeface="Miriam" pitchFamily="34" charset="-79"/>
              </a:rPr>
              <a:t>70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35008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8" y="1676400"/>
            <a:ext cx="6248400" cy="4423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640359"/>
              </p:ext>
            </p:extLst>
          </p:nvPr>
        </p:nvGraphicFramePr>
        <p:xfrm>
          <a:off x="1524000" y="22098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22098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71598" y="2209800"/>
            <a:ext cx="1096286" cy="646331"/>
          </a:xfrm>
          <a:prstGeom prst="rect">
            <a:avLst/>
          </a:prstGeom>
          <a:solidFill>
            <a:srgbClr val="F7CDE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1593" y="768965"/>
            <a:ext cx="3264065" cy="646331"/>
          </a:xfrm>
          <a:prstGeom prst="rect">
            <a:avLst/>
          </a:prstGeom>
          <a:solidFill>
            <a:srgbClr val="FCC8EE"/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ছবিটি দেখে চিন্তা কর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1296" y="768965"/>
            <a:ext cx="3264065" cy="646331"/>
          </a:xfrm>
          <a:prstGeom prst="rect">
            <a:avLst/>
          </a:prstGeom>
          <a:solidFill>
            <a:srgbClr val="FCC8EE"/>
          </a:solidFill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তিনি কে?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81296" y="795088"/>
            <a:ext cx="3428998" cy="594086"/>
          </a:xfrm>
          <a:prstGeom prst="rect">
            <a:avLst/>
          </a:prstGeom>
          <a:solidFill>
            <a:srgbClr val="FCC0EC"/>
          </a:solidFill>
          <a:ln>
            <a:solidFill>
              <a:srgbClr val="002060"/>
            </a:solidFill>
          </a:ln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5400" b="1" cap="all" dirty="0" smtClean="0">
                <a:ln>
                  <a:solidFill>
                    <a:srgbClr val="501D1C"/>
                  </a:solidFill>
                </a:ln>
                <a:solidFill>
                  <a:srgbClr val="501D1C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বঙ্গবন্ধু শেখ মুজিবর রহমান</a:t>
            </a:r>
            <a:endParaRPr lang="en-US" sz="5400" b="1" cap="all" spc="0" dirty="0">
              <a:ln>
                <a:solidFill>
                  <a:srgbClr val="501D1C"/>
                </a:solidFill>
              </a:ln>
              <a:solidFill>
                <a:srgbClr val="501D1C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7" grpId="1" animBg="1"/>
      <p:bldP spid="13" grpId="0" animBg="1"/>
      <p:bldP spid="13" grpId="1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09800"/>
            <a:ext cx="2895600" cy="3332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76" y="408653"/>
            <a:ext cx="2048280" cy="136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93962"/>
            <a:ext cx="914435" cy="1143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10000" y="460471"/>
            <a:ext cx="2438400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বঙ্গবন্ধু</a:t>
            </a:r>
          </a:p>
          <a:p>
            <a:pPr algn="just"/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  <a:endParaRPr lang="en-US" sz="28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667000"/>
            <a:ext cx="6858000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ছায়া আর মায়া মাখা টুঙ্গীপাড়ায়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ছিলেন বাবা লুৎফর রহমান। 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সেই গাঁয়েতে সাহেরা বেগমের কোলে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এলেন শিশুপুত্র শেখ মুজিবর রহমান।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সোনার বাংলা গড়া ছিল যার স্বপ্ন,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তিনিই সেই মহান পুরুষ এই বাংলার রত্ন।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সর্বকালের সর্বশ্রেষ্ঠ বাংলা মায়ের সন্তান,</a:t>
            </a:r>
          </a:p>
          <a:p>
            <a:pPr algn="just"/>
            <a:r>
              <a:rPr lang="bn-BD" sz="2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 যে তুমি বঙ্গবন্ধু শেখ মুজিবর রহমান।</a:t>
            </a:r>
          </a:p>
        </p:txBody>
      </p:sp>
    </p:spTree>
    <p:extLst>
      <p:ext uri="{BB962C8B-B14F-4D97-AF65-F5344CB8AC3E}">
        <p14:creationId xmlns:p14="http://schemas.microsoft.com/office/powerpoint/2010/main" val="27817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27" y="1246677"/>
            <a:ext cx="5410200" cy="4908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36818" y="554180"/>
            <a:ext cx="314498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মুজিব</a:t>
            </a:r>
          </a:p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রোকনুজ্জামান খান</a:t>
            </a:r>
            <a:endParaRPr lang="en-US" sz="36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-Point Star 7"/>
          <p:cNvSpPr/>
          <p:nvPr/>
        </p:nvSpPr>
        <p:spPr>
          <a:xfrm>
            <a:off x="373142" y="1652778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71600" y="4876800"/>
            <a:ext cx="6858000" cy="1077218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প্রকৃতি ও মানুষের মনে মুজিবের উপস্থিতি ব্যা</a:t>
            </a:r>
            <a:r>
              <a:rPr lang="bn-IN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খ্যা করতে </a:t>
            </a:r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2971800"/>
            <a:ext cx="6858000" cy="584775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শব্দের অর্থ জেনে বাক্যে প্রয়োগ করতে পারবে।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1752600"/>
            <a:ext cx="6858000" cy="1077218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রোকনুজ্জামান খানের সংক্ষিপ্ত পরিচয়  উল্লেখ করতে পারবে।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924061"/>
            <a:ext cx="637908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BD" sz="48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 -</a:t>
            </a:r>
            <a:endParaRPr lang="en-US" sz="3600" b="1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304800"/>
            <a:ext cx="20574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b="1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4-Point Star 15"/>
          <p:cNvSpPr/>
          <p:nvPr/>
        </p:nvSpPr>
        <p:spPr>
          <a:xfrm>
            <a:off x="381000" y="2819400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436418" y="4858527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1600" y="3886200"/>
            <a:ext cx="6858000" cy="584775"/>
          </a:xfrm>
          <a:prstGeom prst="rect">
            <a:avLst/>
          </a:prstGeom>
          <a:noFill/>
          <a:ln>
            <a:solidFill>
              <a:srgbClr val="00091A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‘মুজিব’ কবিতাটি শুদ্ধ উচ্চারণে আবৃত্তি করতে পারবে।</a:t>
            </a:r>
            <a:endParaRPr lang="en-US" sz="3200" b="1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4-Point Star 17"/>
          <p:cNvSpPr/>
          <p:nvPr/>
        </p:nvSpPr>
        <p:spPr>
          <a:xfrm>
            <a:off x="381000" y="3810000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0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57600" y="1180312"/>
            <a:ext cx="3640319" cy="3435978"/>
            <a:chOff x="3097463" y="704335"/>
            <a:chExt cx="5233657" cy="4512160"/>
          </a:xfrm>
        </p:grpSpPr>
        <p:sp>
          <p:nvSpPr>
            <p:cNvPr id="4" name="Oval 3"/>
            <p:cNvSpPr/>
            <p:nvPr/>
          </p:nvSpPr>
          <p:spPr>
            <a:xfrm>
              <a:off x="3097463" y="2064297"/>
              <a:ext cx="2949073" cy="3152198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Oval 4"/>
            <p:cNvSpPr/>
            <p:nvPr/>
          </p:nvSpPr>
          <p:spPr>
            <a:xfrm>
              <a:off x="6245811" y="704335"/>
              <a:ext cx="2085309" cy="2228940"/>
            </a:xfrm>
            <a:prstGeom prst="rect">
              <a:avLst/>
            </a:prstGeom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4116440" y="4650599"/>
            <a:ext cx="1157835" cy="5621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5400" b="1" cap="all" dirty="0" smtClean="0">
                <a:ln>
                  <a:solidFill>
                    <a:srgbClr val="501D1C"/>
                  </a:solidFill>
                </a:ln>
                <a:solidFill>
                  <a:srgbClr val="501D1C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রোকনুজ্জামান খান</a:t>
            </a:r>
            <a:endParaRPr lang="bn-BD" sz="7200" b="1" cap="all" spc="0" dirty="0" smtClean="0">
              <a:ln>
                <a:solidFill>
                  <a:srgbClr val="501D1C"/>
                </a:solidFill>
              </a:ln>
              <a:solidFill>
                <a:srgbClr val="501D1C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b="1" cap="all" spc="0" dirty="0">
              <a:ln>
                <a:solidFill>
                  <a:srgbClr val="501D1C"/>
                </a:solidFill>
              </a:ln>
              <a:solidFill>
                <a:srgbClr val="501D1C"/>
              </a:solidFill>
              <a:effectLst>
                <a:innerShdw blurRad="114300">
                  <a:prstClr val="black"/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5108" y="335051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</a:t>
            </a:r>
            <a:endParaRPr lang="en-US" sz="44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1215116"/>
            <a:ext cx="1990597" cy="1000797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জন্ম কত সালে এবং কোথায়?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828799" y="1215116"/>
            <a:ext cx="1990597" cy="1000797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১৯২৫ সালে, ফরিদপুর জেলার পাংশা উপজেলায়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65122" y="1104492"/>
            <a:ext cx="1990597" cy="1000797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তিনি কী নামে পরিচিত ছিলেন?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65122" y="994321"/>
            <a:ext cx="1990597" cy="1110968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তিনি দাদা ভাই নামে পরিচিত ছিলেন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06337" y="2355927"/>
            <a:ext cx="1990597" cy="1000797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তিনি পেশায় কী ছিলেন?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06337" y="2362617"/>
            <a:ext cx="1990597" cy="1000797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তিনি পেশায় সাংবাদিক ছিলেন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67400" y="3893661"/>
            <a:ext cx="1990597" cy="1164929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 সম্পাদিত শিশুপত্রিকাটির নাম কী?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867400" y="3893662"/>
            <a:ext cx="1990597" cy="1164928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মাসিক কচিকাচা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18589" y="505644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 প্রকাশিত উল্লেখযোগ্য বই কী কী?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418589" y="505644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ছড়া : হাট্টিমা টিম, খোকন খোকন ডাক পাড়ি;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428792" y="505859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অনুবাদ- আজব হলেও গুজব নয়,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51723" y="505644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সম্পাদনা- আমার প্রথম লেখা, ঝিকিমিকি, 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415437" y="505859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বার্ষিক কচি ও কাঁচা, ছোটদের আবৃত্তি ইত্যাদি 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45666" y="2611261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তিনি কী কী পুরস্কারে ভূষিত হয়েছেন?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24884" y="2627237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বাংলা একাডেমি সাহিত্য পুরস্কার,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24884" y="2627237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 শিশু একাডেমি, রাষ্ট্রীয় একুশে পদক, 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45665" y="2611261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পল হ্যারিস ফেলো সম্মান, জসিমউদ্দীন স্বর্ণপদক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94157" y="403323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তিনি কত সালে মৃত্যুবরণ করেন?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80298" y="4033230"/>
            <a:ext cx="2182835" cy="1138410"/>
          </a:xfrm>
          <a:prstGeom prst="roundRect">
            <a:avLst/>
          </a:prstGeom>
          <a:solidFill>
            <a:srgbClr val="FDD7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24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তিনি ১৯৯৯ সালে মৃত্যুবরণ করেন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0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7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354554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8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409" y="5428562"/>
            <a:ext cx="8077200" cy="646331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IN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রোকনুজ্জামান এর জীবনী সম্পর্কে</a:t>
            </a:r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পাঁচটি বাক্য </a:t>
            </a:r>
            <a:r>
              <a:rPr lang="bn-IN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খ।</a:t>
            </a:r>
            <a:endParaRPr lang="en-US" sz="3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09" y="1317171"/>
            <a:ext cx="508000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7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1444</Words>
  <Application>Microsoft Office PowerPoint</Application>
  <PresentationFormat>On-screen Show (4:3)</PresentationFormat>
  <Paragraphs>226</Paragraphs>
  <Slides>29</Slides>
  <Notes>29</Notes>
  <HiddenSlides>1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1_Office Theme</vt:lpstr>
      <vt:lpstr>Custom Design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SCE</dc:creator>
  <cp:lastModifiedBy>anwora alam</cp:lastModifiedBy>
  <cp:revision>298</cp:revision>
  <dcterms:created xsi:type="dcterms:W3CDTF">2006-08-16T00:00:00Z</dcterms:created>
  <dcterms:modified xsi:type="dcterms:W3CDTF">2016-03-03T04:09:53Z</dcterms:modified>
</cp:coreProperties>
</file>