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77" r:id="rId3"/>
    <p:sldId id="282" r:id="rId4"/>
    <p:sldId id="280" r:id="rId5"/>
    <p:sldId id="260" r:id="rId6"/>
    <p:sldId id="276" r:id="rId7"/>
    <p:sldId id="284" r:id="rId8"/>
    <p:sldId id="266" r:id="rId9"/>
    <p:sldId id="265" r:id="rId10"/>
    <p:sldId id="267" r:id="rId11"/>
    <p:sldId id="270" r:id="rId12"/>
    <p:sldId id="274" r:id="rId13"/>
    <p:sldId id="269" r:id="rId14"/>
    <p:sldId id="295" r:id="rId15"/>
    <p:sldId id="294" r:id="rId16"/>
    <p:sldId id="292" r:id="rId17"/>
    <p:sldId id="293" r:id="rId18"/>
    <p:sldId id="288" r:id="rId19"/>
    <p:sldId id="271" r:id="rId20"/>
    <p:sldId id="272" r:id="rId21"/>
    <p:sldId id="290" r:id="rId22"/>
    <p:sldId id="291"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FC28F-4122-4693-B0D7-E75DE3E91331}" type="datetimeFigureOut">
              <a:rPr lang="en-US" smtClean="0"/>
              <a:t>3/3/2016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C1D11-1412-4871-B23A-4C0ED1AA1F95}" type="slidenum">
              <a:rPr lang="en-US" smtClean="0"/>
              <a:t>‹#›</a:t>
            </a:fld>
            <a:endParaRPr lang="en-US"/>
          </a:p>
        </p:txBody>
      </p:sp>
    </p:spTree>
    <p:extLst>
      <p:ext uri="{BB962C8B-B14F-4D97-AF65-F5344CB8AC3E}">
        <p14:creationId xmlns:p14="http://schemas.microsoft.com/office/powerpoint/2010/main" val="387857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শিক্ষক এবং পাঠ পরিচিতি</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2B5F662-02EF-451A-AF44-FBF302A5C086}"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18893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একটি ক্লিক করলে প্রশ্ন</a:t>
            </a:r>
            <a:r>
              <a:rPr lang="bn-BD" sz="1200" baseline="0" dirty="0" smtClean="0">
                <a:latin typeface="NikoshBAN" pitchFamily="2" charset="0"/>
                <a:cs typeface="NikoshBAN" pitchFamily="2" charset="0"/>
              </a:rPr>
              <a:t> এবং পরবর্তী ক্লিক করলে উত্তর আসবে,এই ভাবে পর্যায়ক্রমে প্রশ্ন করে ও উত্তর আদায় করার মধ্য দিয়ে   আবুবকর সিদ্দিক এর সংক্ষিপ্ত জীবনী  তুলে ধরার চেষ্টা করব। </a:t>
            </a:r>
            <a:endParaRPr lang="en-US" dirty="0"/>
          </a:p>
        </p:txBody>
      </p:sp>
      <p:sp>
        <p:nvSpPr>
          <p:cNvPr id="4" name="Slide Number Placeholder 3"/>
          <p:cNvSpPr>
            <a:spLocks noGrp="1"/>
          </p:cNvSpPr>
          <p:nvPr>
            <p:ph type="sldNum" sz="quarter" idx="10"/>
          </p:nvPr>
        </p:nvSpPr>
        <p:spPr/>
        <p:txBody>
          <a:bodyPr/>
          <a:lstStyle/>
          <a:p>
            <a:fld id="{28FC1D56-6183-4E3E-90D1-B8851430999C}" type="slidenum">
              <a:rPr lang="en-US" smtClean="0"/>
              <a:pPr/>
              <a:t>7</a:t>
            </a:fld>
            <a:endParaRPr lang="en-US"/>
          </a:p>
        </p:txBody>
      </p:sp>
    </p:spTree>
    <p:extLst>
      <p:ext uri="{BB962C8B-B14F-4D97-AF65-F5344CB8AC3E}">
        <p14:creationId xmlns:p14="http://schemas.microsoft.com/office/powerpoint/2010/main" val="234711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8FB3D-17DE-472D-8709-6407645CA975}" type="datetime1">
              <a:rPr lang="en-US" smtClean="0"/>
              <a:t>3/3/2016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22201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56D8E-67F8-4AAB-B586-C50F4F802797}" type="datetime1">
              <a:rPr lang="en-US" smtClean="0"/>
              <a:t>3/3/2016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65528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0F59B-A62F-40FA-A28B-9DDA2217BA0F}" type="datetime1">
              <a:rPr lang="en-US" smtClean="0"/>
              <a:t>3/3/2016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5828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37080-1587-4D90-932C-AB6104C4BD4F}" type="datetime1">
              <a:rPr lang="en-US" smtClean="0"/>
              <a:t>3/3/2016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97029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5ADEA-63B8-437D-BC82-969188F22AE0}" type="datetime1">
              <a:rPr lang="en-US" smtClean="0"/>
              <a:t>3/3/2016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8425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BD348-C0F7-462C-8C10-DB721C820222}" type="datetime1">
              <a:rPr lang="en-US" smtClean="0"/>
              <a:t>3/3/2016</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1595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4406D-BA6E-4043-8AF5-FC96CBF085CC}" type="datetime1">
              <a:rPr lang="en-US" smtClean="0"/>
              <a:t>3/3/2016</a:t>
            </a:fld>
            <a:endParaRPr lang="en-US"/>
          </a:p>
        </p:txBody>
      </p:sp>
      <p:sp>
        <p:nvSpPr>
          <p:cNvPr id="8" name="Footer Placeholder 7"/>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9" name="Slide Number Placeholder 8"/>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74572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67348-4A9A-44C8-AD9E-7C3ECBDF9113}" type="datetime1">
              <a:rPr lang="en-US" smtClean="0"/>
              <a:t>3/3/2016</a:t>
            </a:fld>
            <a:endParaRPr lang="en-US"/>
          </a:p>
        </p:txBody>
      </p:sp>
      <p:sp>
        <p:nvSpPr>
          <p:cNvPr id="4" name="Footer Placeholder 3"/>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5" name="Slide Number Placeholder 4"/>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54706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 y="6397628"/>
            <a:ext cx="1409700" cy="446087"/>
          </a:xfrm>
          <a:ln w="38100">
            <a:solidFill>
              <a:srgbClr val="92D050"/>
            </a:solidFill>
          </a:ln>
        </p:spPr>
        <p:txBody>
          <a:bodyPr/>
          <a:lstStyle>
            <a:lvl1pPr>
              <a:defRPr sz="1500" i="1"/>
            </a:lvl1p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a:xfrm>
            <a:off x="1409701" y="6397626"/>
            <a:ext cx="9918700" cy="431800"/>
          </a:xfrm>
          <a:ln w="38100">
            <a:solidFill>
              <a:srgbClr val="92D050"/>
            </a:solidFill>
          </a:ln>
        </p:spPr>
        <p:txBody>
          <a:bodyPr/>
          <a:lstStyle>
            <a:lvl1pPr>
              <a:defRPr sz="1800" b="0" i="1"/>
            </a:lvl1pPr>
          </a:lstStyle>
          <a:p>
            <a:r>
              <a:rPr lang="bn-IN" dirty="0"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a:xfrm>
            <a:off x="11328400" y="6400801"/>
            <a:ext cx="863600" cy="400050"/>
          </a:xfrm>
          <a:ln w="38100">
            <a:solidFill>
              <a:srgbClr val="92D050"/>
            </a:solidFill>
          </a:ln>
        </p:spPr>
        <p:txBody>
          <a:bodyPr/>
          <a:lstStyle>
            <a:lvl1pPr>
              <a:defRPr sz="1500" i="1"/>
            </a:lvl1pPr>
          </a:lstStyle>
          <a:p>
            <a:fld id="{98B791D4-ABF2-4A16-B3DD-1A975CDA2D59}" type="slidenum">
              <a:rPr lang="en-US" smtClean="0"/>
              <a:pPr/>
              <a:t>‹#›</a:t>
            </a:fld>
            <a:endParaRPr lang="en-US" dirty="0"/>
          </a:p>
        </p:txBody>
      </p:sp>
      <p:sp>
        <p:nvSpPr>
          <p:cNvPr id="9" name="Frame 8"/>
          <p:cNvSpPr/>
          <p:nvPr userDrawn="1"/>
        </p:nvSpPr>
        <p:spPr>
          <a:xfrm>
            <a:off x="0" y="0"/>
            <a:ext cx="12192000" cy="6858000"/>
          </a:xfrm>
          <a:prstGeom prst="frame">
            <a:avLst>
              <a:gd name="adj1" fmla="val 833"/>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Tree>
    <p:extLst>
      <p:ext uri="{BB962C8B-B14F-4D97-AF65-F5344CB8AC3E}">
        <p14:creationId xmlns:p14="http://schemas.microsoft.com/office/powerpoint/2010/main" val="44794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C11F5-5D1D-414F-9B72-9BD4E0D7CF4E}" type="datetime1">
              <a:rPr lang="en-US" smtClean="0"/>
              <a:t>3/3/2016</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68840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E7959-6BE6-4DF3-836C-B30D4D180259}" type="datetime1">
              <a:rPr lang="en-US" smtClean="0"/>
              <a:t>3/3/2016</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32352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7E30FE-9D4E-4650-92A1-912E3185A382}" type="datetime1">
              <a:rPr lang="en-US" smtClean="0"/>
              <a:t>3/3/2016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B791D4-ABF2-4A16-B3DD-1A975CDA2D59}" type="slidenum">
              <a:rPr lang="en-US" smtClean="0"/>
              <a:t>‹#›</a:t>
            </a:fld>
            <a:endParaRPr lang="en-US"/>
          </a:p>
        </p:txBody>
      </p:sp>
    </p:spTree>
    <p:extLst>
      <p:ext uri="{BB962C8B-B14F-4D97-AF65-F5344CB8AC3E}">
        <p14:creationId xmlns:p14="http://schemas.microsoft.com/office/powerpoint/2010/main" val="177905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a:t>
            </a:fld>
            <a:endParaRPr lang="en-US" dirty="0"/>
          </a:p>
        </p:txBody>
      </p:sp>
      <p:sp>
        <p:nvSpPr>
          <p:cNvPr id="5" name="Oval 4"/>
          <p:cNvSpPr/>
          <p:nvPr/>
        </p:nvSpPr>
        <p:spPr>
          <a:xfrm>
            <a:off x="302866" y="272955"/>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8217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10</a:t>
            </a:fld>
            <a:endParaRPr lang="en-US" dirty="0"/>
          </a:p>
        </p:txBody>
      </p:sp>
      <p:sp>
        <p:nvSpPr>
          <p:cNvPr id="5" name="TextBox 4"/>
          <p:cNvSpPr txBox="1"/>
          <p:nvPr/>
        </p:nvSpPr>
        <p:spPr>
          <a:xfrm>
            <a:off x="3656706" y="348879"/>
            <a:ext cx="5399371" cy="2215991"/>
          </a:xfrm>
          <a:prstGeom prst="rect">
            <a:avLst/>
          </a:prstGeom>
          <a:solidFill>
            <a:schemeClr val="bg1"/>
          </a:solidFill>
        </p:spPr>
        <p:txBody>
          <a:bodyPr wrap="square" rtlCol="0">
            <a:spAutoFit/>
          </a:bodyPr>
          <a:lstStyle/>
          <a:p>
            <a:r>
              <a:rPr lang="bn-IN" sz="13800" u="sng" dirty="0" smtClean="0">
                <a:solidFill>
                  <a:schemeClr val="tx2"/>
                </a:solidFill>
                <a:latin typeface="NikoshBAN" panose="02000000000000000000" pitchFamily="2" charset="0"/>
                <a:cs typeface="NikoshBAN" panose="02000000000000000000" pitchFamily="2" charset="0"/>
              </a:rPr>
              <a:t>সরব পাঠ</a:t>
            </a:r>
            <a:endParaRPr lang="en-US" sz="6600" u="sng"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476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11</a:t>
            </a:fld>
            <a:endParaRPr lang="en-US" dirty="0"/>
          </a:p>
        </p:txBody>
      </p:sp>
      <p:sp>
        <p:nvSpPr>
          <p:cNvPr id="5" name="Pentagon 4"/>
          <p:cNvSpPr/>
          <p:nvPr/>
        </p:nvSpPr>
        <p:spPr>
          <a:xfrm>
            <a:off x="278402" y="962774"/>
            <a:ext cx="2546685" cy="951258"/>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effectLst>
                <a:outerShdw blurRad="38100" dist="38100" dir="2700000" algn="tl">
                  <a:srgbClr val="000000">
                    <a:alpha val="43137"/>
                  </a:srgbClr>
                </a:outerShdw>
              </a:effectLst>
            </a:endParaRPr>
          </a:p>
        </p:txBody>
      </p:sp>
      <p:sp>
        <p:nvSpPr>
          <p:cNvPr id="6" name="Pentagon 5"/>
          <p:cNvSpPr/>
          <p:nvPr/>
        </p:nvSpPr>
        <p:spPr>
          <a:xfrm>
            <a:off x="103511" y="4279646"/>
            <a:ext cx="2896466" cy="859644"/>
          </a:xfrm>
          <a:prstGeom prst="homePlate">
            <a:avLst>
              <a:gd name="adj" fmla="val 38673"/>
            </a:avLst>
          </a:prstGeom>
          <a:gradFill>
            <a:gsLst>
              <a:gs pos="32000">
                <a:schemeClr val="accent4">
                  <a:lumMod val="110000"/>
                  <a:satMod val="105000"/>
                  <a:tint val="67000"/>
                </a:schemeClr>
              </a:gs>
              <a:gs pos="65000">
                <a:schemeClr val="accent4">
                  <a:lumMod val="105000"/>
                  <a:satMod val="103000"/>
                  <a:tint val="73000"/>
                </a:schemeClr>
              </a:gs>
              <a:gs pos="100000">
                <a:schemeClr val="accent4">
                  <a:lumMod val="105000"/>
                  <a:satMod val="109000"/>
                  <a:tint val="81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ত্যানাখানি</a:t>
            </a:r>
            <a:endParaRPr lang="en-US" sz="6000" b="1" dirty="0">
              <a:effectLst>
                <a:outerShdw blurRad="38100" dist="38100" dir="2700000" algn="tl">
                  <a:srgbClr val="000000">
                    <a:alpha val="43137"/>
                  </a:srgbClr>
                </a:outerShdw>
              </a:effectLst>
            </a:endParaRPr>
          </a:p>
        </p:txBody>
      </p:sp>
      <p:grpSp>
        <p:nvGrpSpPr>
          <p:cNvPr id="8" name="Group 7"/>
          <p:cNvGrpSpPr/>
          <p:nvPr/>
        </p:nvGrpSpPr>
        <p:grpSpPr>
          <a:xfrm>
            <a:off x="8825086" y="1150342"/>
            <a:ext cx="2232794" cy="1219784"/>
            <a:chOff x="8277690" y="993747"/>
            <a:chExt cx="3657600" cy="1597162"/>
          </a:xfrm>
        </p:grpSpPr>
        <p:sp>
          <p:nvSpPr>
            <p:cNvPr id="9" name="Pentagon 8"/>
            <p:cNvSpPr/>
            <p:nvPr/>
          </p:nvSpPr>
          <p:spPr>
            <a:xfrm rot="10800000">
              <a:off x="8277690" y="99374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4400" b="1" dirty="0" smtClean="0">
                <a:effectLst>
                  <a:outerShdw blurRad="38100" dist="38100" dir="2700000" algn="tl">
                    <a:srgbClr val="000000">
                      <a:alpha val="43137"/>
                    </a:srgbClr>
                  </a:outerShdw>
                </a:effectLst>
              </a:endParaRPr>
            </a:p>
          </p:txBody>
        </p:sp>
        <p:sp>
          <p:nvSpPr>
            <p:cNvPr id="10" name="TextBox 9"/>
            <p:cNvSpPr txBox="1"/>
            <p:nvPr/>
          </p:nvSpPr>
          <p:spPr>
            <a:xfrm>
              <a:off x="8610600" y="1187833"/>
              <a:ext cx="3200400" cy="1208991"/>
            </a:xfrm>
            <a:prstGeom prst="rect">
              <a:avLst/>
            </a:prstGeom>
            <a:noFill/>
          </p:spPr>
          <p:txBody>
            <a:bodyPr wrap="square" rtlCol="0">
              <a:spAutoFit/>
            </a:bodyPr>
            <a:lstStyle/>
            <a:p>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পাথর</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1" name="Group 10"/>
          <p:cNvGrpSpPr/>
          <p:nvPr/>
        </p:nvGrpSpPr>
        <p:grpSpPr>
          <a:xfrm>
            <a:off x="8495465" y="4588183"/>
            <a:ext cx="3565972" cy="910832"/>
            <a:chOff x="7765577" y="3041945"/>
            <a:chExt cx="3713328" cy="1476770"/>
          </a:xfrm>
        </p:grpSpPr>
        <p:sp>
          <p:nvSpPr>
            <p:cNvPr id="12" name="Pentagon 11"/>
            <p:cNvSpPr/>
            <p:nvPr/>
          </p:nvSpPr>
          <p:spPr>
            <a:xfrm rot="10800000">
              <a:off x="7765577" y="3041945"/>
              <a:ext cx="3713328" cy="1476770"/>
            </a:xfrm>
            <a:prstGeom prst="homePlate">
              <a:avLst>
                <a:gd name="adj" fmla="val 37912"/>
              </a:avLst>
            </a:prstGeom>
            <a:gradFill flip="none" rotWithShape="1">
              <a:gsLst>
                <a:gs pos="29000">
                  <a:schemeClr val="accent4">
                    <a:lumMod val="110000"/>
                    <a:satMod val="105000"/>
                    <a:tint val="67000"/>
                  </a:schemeClr>
                </a:gs>
                <a:gs pos="83000">
                  <a:schemeClr val="accent4">
                    <a:lumMod val="105000"/>
                    <a:satMod val="103000"/>
                    <a:tint val="73000"/>
                  </a:schemeClr>
                </a:gs>
                <a:gs pos="100000">
                  <a:schemeClr val="accent4">
                    <a:lumMod val="105000"/>
                    <a:satMod val="109000"/>
                    <a:tint val="81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bn-IN" sz="4400" b="1" dirty="0" smtClean="0">
                <a:effectLst>
                  <a:outerShdw blurRad="38100" dist="38100" dir="2700000" algn="tl">
                    <a:srgbClr val="000000">
                      <a:alpha val="43137"/>
                    </a:srgbClr>
                  </a:outerShdw>
                </a:effectLst>
              </a:endParaRPr>
            </a:p>
          </p:txBody>
        </p:sp>
        <p:sp>
          <p:nvSpPr>
            <p:cNvPr id="13" name="TextBox 12"/>
            <p:cNvSpPr txBox="1"/>
            <p:nvPr/>
          </p:nvSpPr>
          <p:spPr>
            <a:xfrm>
              <a:off x="8036971" y="3180759"/>
              <a:ext cx="3440372" cy="1147725"/>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পুরানো ছেঁড়া কাপড়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4868" y="547128"/>
            <a:ext cx="5090616" cy="2462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930" t="18308" r="17263" b="23383"/>
          <a:stretch/>
        </p:blipFill>
        <p:spPr>
          <a:xfrm>
            <a:off x="3174868" y="3386761"/>
            <a:ext cx="5090616" cy="2576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55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out)">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12</a:t>
            </a:fld>
            <a:endParaRPr lang="en-US" dirty="0"/>
          </a:p>
        </p:txBody>
      </p:sp>
      <p:sp>
        <p:nvSpPr>
          <p:cNvPr id="5" name="Pentagon 4"/>
          <p:cNvSpPr/>
          <p:nvPr/>
        </p:nvSpPr>
        <p:spPr>
          <a:xfrm>
            <a:off x="171964" y="1028220"/>
            <a:ext cx="2475474" cy="1219785"/>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80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ভিখ</a:t>
            </a:r>
            <a:r>
              <a:rPr lang="en-US" sz="8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8000" b="1" dirty="0">
              <a:solidFill>
                <a:schemeClr val="tx1"/>
              </a:solidFill>
              <a:effectLst>
                <a:outerShdw blurRad="38100" dist="38100" dir="2700000" algn="tl">
                  <a:srgbClr val="000000">
                    <a:alpha val="43137"/>
                  </a:srgbClr>
                </a:outerShdw>
              </a:effectLst>
            </a:endParaRPr>
          </a:p>
        </p:txBody>
      </p:sp>
      <p:grpSp>
        <p:nvGrpSpPr>
          <p:cNvPr id="6" name="Group 5"/>
          <p:cNvGrpSpPr/>
          <p:nvPr/>
        </p:nvGrpSpPr>
        <p:grpSpPr>
          <a:xfrm>
            <a:off x="8726050" y="1144426"/>
            <a:ext cx="2232794" cy="1219784"/>
            <a:chOff x="8153400" y="979967"/>
            <a:chExt cx="3657600" cy="1597162"/>
          </a:xfrm>
        </p:grpSpPr>
        <p:sp>
          <p:nvSpPr>
            <p:cNvPr id="7" name="Pentagon 6"/>
            <p:cNvSpPr/>
            <p:nvPr/>
          </p:nvSpPr>
          <p:spPr>
            <a:xfrm rot="10800000">
              <a:off x="8153400" y="97996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4400" b="1" dirty="0" smtClean="0">
                <a:effectLst>
                  <a:outerShdw blurRad="38100" dist="38100" dir="2700000" algn="tl">
                    <a:srgbClr val="000000">
                      <a:alpha val="43137"/>
                    </a:srgbClr>
                  </a:outerShdw>
                </a:effectLst>
              </a:endParaRPr>
            </a:p>
          </p:txBody>
        </p:sp>
        <p:sp>
          <p:nvSpPr>
            <p:cNvPr id="8" name="TextBox 7"/>
            <p:cNvSpPr txBox="1"/>
            <p:nvPr/>
          </p:nvSpPr>
          <p:spPr>
            <a:xfrm>
              <a:off x="8610600" y="1053152"/>
              <a:ext cx="3200400" cy="1450789"/>
            </a:xfrm>
            <a:prstGeom prst="rect">
              <a:avLst/>
            </a:prstGeom>
            <a:noFill/>
          </p:spPr>
          <p:txBody>
            <a:bodyPr wrap="square" rtlCol="0">
              <a:spAutoFit/>
            </a:bodyPr>
            <a:lstStyle/>
            <a:p>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ভিক্ষা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9" name="Group 8"/>
          <p:cNvGrpSpPr/>
          <p:nvPr/>
        </p:nvGrpSpPr>
        <p:grpSpPr>
          <a:xfrm>
            <a:off x="8727490" y="4439020"/>
            <a:ext cx="3369671" cy="1176602"/>
            <a:chOff x="7848017" y="4828555"/>
            <a:chExt cx="3713328" cy="1521652"/>
          </a:xfrm>
          <a:solidFill>
            <a:srgbClr val="92D050">
              <a:alpha val="57000"/>
            </a:srgbClr>
          </a:solidFill>
        </p:grpSpPr>
        <p:sp>
          <p:nvSpPr>
            <p:cNvPr id="10" name="Pentagon 9"/>
            <p:cNvSpPr/>
            <p:nvPr/>
          </p:nvSpPr>
          <p:spPr>
            <a:xfrm rot="10800000">
              <a:off x="7848017" y="4828555"/>
              <a:ext cx="3713328" cy="1521652"/>
            </a:xfrm>
            <a:prstGeom prst="homePlate">
              <a:avLst>
                <a:gd name="adj" fmla="val 37540"/>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p:txBody>
        </p:sp>
        <p:sp>
          <p:nvSpPr>
            <p:cNvPr id="11" name="TextBox 10"/>
            <p:cNvSpPr txBox="1"/>
            <p:nvPr/>
          </p:nvSpPr>
          <p:spPr>
            <a:xfrm>
              <a:off x="8012895" y="5091838"/>
              <a:ext cx="3548450" cy="995087"/>
            </a:xfrm>
            <a:prstGeom prst="rect">
              <a:avLst/>
            </a:prstGeom>
            <a:noFill/>
          </p:spPr>
          <p:txBody>
            <a:bodyPr wrap="square" rtlCol="0">
              <a:spAutoFit/>
            </a:bodyPr>
            <a:lstStyle/>
            <a:p>
              <a:r>
                <a:rPr lang="bn-BD" sz="4400" b="1" dirty="0">
                  <a:effectLst>
                    <a:outerShdw blurRad="38100" dist="38100" dir="2700000" algn="tl">
                      <a:srgbClr val="000000">
                        <a:alpha val="43137"/>
                      </a:srgbClr>
                    </a:outerShdw>
                  </a:effectLst>
                  <a:latin typeface="NikoshBAN" pitchFamily="2" charset="0"/>
                  <a:cs typeface="NikoshBAN" pitchFamily="2" charset="0"/>
                </a:rPr>
                <a:t>মার্বেল দিয়ে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খেলা</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grpSp>
      <p:sp>
        <p:nvSpPr>
          <p:cNvPr id="12" name="Pentagon 11"/>
          <p:cNvSpPr/>
          <p:nvPr/>
        </p:nvSpPr>
        <p:spPr>
          <a:xfrm>
            <a:off x="171964" y="4439021"/>
            <a:ext cx="2475474" cy="973021"/>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a:t>
            </a:r>
            <a:r>
              <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b="1" dirty="0">
              <a:solidFill>
                <a:schemeClr val="tx1"/>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3748" t="35600" r="23748" b="28479"/>
          <a:stretch/>
        </p:blipFill>
        <p:spPr>
          <a:xfrm>
            <a:off x="2860870" y="321858"/>
            <a:ext cx="5448940" cy="2865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0870" y="3434986"/>
            <a:ext cx="5448940" cy="2714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74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ou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13</a:t>
            </a:fld>
            <a:endParaRPr lang="en-US" dirty="0"/>
          </a:p>
        </p:txBody>
      </p:sp>
      <p:sp>
        <p:nvSpPr>
          <p:cNvPr id="5" name="TextBox 4"/>
          <p:cNvSpPr txBox="1"/>
          <p:nvPr/>
        </p:nvSpPr>
        <p:spPr>
          <a:xfrm>
            <a:off x="3196150" y="380068"/>
            <a:ext cx="5197223" cy="156966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9600" b="1" u="sng" dirty="0" smtClean="0">
                <a:ln w="0"/>
                <a:latin typeface="NikoshBAN" panose="02000000000000000000" pitchFamily="2" charset="0"/>
                <a:cs typeface="NikoshBAN" panose="02000000000000000000" pitchFamily="2" charset="0"/>
              </a:rPr>
              <a:t>জোড়ায়</a:t>
            </a:r>
            <a:r>
              <a:rPr lang="bn-IN" sz="9600" b="1" u="sng" dirty="0" smtClean="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11240942" y="94571"/>
            <a:ext cx="951058" cy="951058"/>
          </a:xfrm>
          <a:prstGeom prst="rect">
            <a:avLst/>
          </a:prstGeom>
        </p:spPr>
      </p:pic>
      <p:sp>
        <p:nvSpPr>
          <p:cNvPr id="7" name="TextBox 6"/>
          <p:cNvSpPr txBox="1"/>
          <p:nvPr/>
        </p:nvSpPr>
        <p:spPr>
          <a:xfrm>
            <a:off x="1542197" y="3158173"/>
            <a:ext cx="8797632" cy="2123658"/>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শান,ত্যানাখানি,</a:t>
            </a:r>
            <a:r>
              <a:rPr lang="en-US" sz="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ভিখ ও গুলি খেলা শব্দগুলো দিয়ে বাক্য তৈরি কর। </a:t>
            </a:r>
            <a:endParaRPr lang="en-US"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222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14</a:t>
            </a:fld>
            <a:endParaRPr lang="en-US" dirty="0"/>
          </a:p>
        </p:txBody>
      </p:sp>
      <p:sp>
        <p:nvSpPr>
          <p:cNvPr id="10" name="TextBox 9"/>
          <p:cNvSpPr txBox="1"/>
          <p:nvPr/>
        </p:nvSpPr>
        <p:spPr>
          <a:xfrm>
            <a:off x="325217" y="3887806"/>
            <a:ext cx="11434983" cy="2123658"/>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লখার রাতের বিছানা ফুটপাতের কঠিন শান। এই শান দিনের বেলায় </a:t>
            </a:r>
          </a:p>
          <a:p>
            <a:r>
              <a:rPr lang="bn-BD" sz="4400" dirty="0" smtClean="0">
                <a:latin typeface="NikoshBAN" panose="02000000000000000000" pitchFamily="2" charset="0"/>
                <a:cs typeface="NikoshBAN" panose="02000000000000000000" pitchFamily="2" charset="0"/>
              </a:rPr>
              <a:t>রোদে পুড়ে গরম হয়। রাতে হিম লেগে বরফের মতো ঠাণ্ডা হয়। ঠাণ্ডা শানে শুয়ে লখার বুকে কাশি বসে। গায়ে জ্বর ওঠে। </a:t>
            </a:r>
            <a:endParaRPr lang="en-US" sz="4400" dirty="0">
              <a:latin typeface="NikoshBAN" panose="02000000000000000000" pitchFamily="2" charset="0"/>
              <a:cs typeface="NikoshBAN" panose="02000000000000000000" pitchFamily="2" charset="0"/>
            </a:endParaRPr>
          </a:p>
        </p:txBody>
      </p:sp>
      <p:grpSp>
        <p:nvGrpSpPr>
          <p:cNvPr id="8" name="Group 7"/>
          <p:cNvGrpSpPr/>
          <p:nvPr/>
        </p:nvGrpSpPr>
        <p:grpSpPr>
          <a:xfrm>
            <a:off x="190906" y="304865"/>
            <a:ext cx="11703604" cy="3293818"/>
            <a:chOff x="138150" y="176076"/>
            <a:chExt cx="12000558" cy="3293818"/>
          </a:xfrm>
        </p:grpSpPr>
        <p:sp>
          <p:nvSpPr>
            <p:cNvPr id="13" name="Rounded Rectangle 12"/>
            <p:cNvSpPr/>
            <p:nvPr/>
          </p:nvSpPr>
          <p:spPr>
            <a:xfrm>
              <a:off x="138150" y="176076"/>
              <a:ext cx="5904558" cy="3293818"/>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181"/>
            <a:stretch/>
          </p:blipFill>
          <p:spPr>
            <a:xfrm>
              <a:off x="6042708" y="176150"/>
              <a:ext cx="6096000" cy="3293744"/>
            </a:xfrm>
            <a:prstGeom prst="rect">
              <a:avLst/>
            </a:prstGeom>
          </p:spPr>
        </p:pic>
      </p:grpSp>
    </p:spTree>
    <p:extLst>
      <p:ext uri="{BB962C8B-B14F-4D97-AF65-F5344CB8AC3E}">
        <p14:creationId xmlns:p14="http://schemas.microsoft.com/office/powerpoint/2010/main" val="17696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15</a:t>
            </a:fld>
            <a:endParaRPr lang="en-US" dirty="0"/>
          </a:p>
        </p:txBody>
      </p:sp>
      <p:grpSp>
        <p:nvGrpSpPr>
          <p:cNvPr id="9" name="Group 8"/>
          <p:cNvGrpSpPr/>
          <p:nvPr/>
        </p:nvGrpSpPr>
        <p:grpSpPr>
          <a:xfrm>
            <a:off x="206063" y="367759"/>
            <a:ext cx="11756954" cy="4539092"/>
            <a:chOff x="217218" y="443267"/>
            <a:chExt cx="11988773" cy="322897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18" y="443267"/>
              <a:ext cx="4434582" cy="322897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9803"/>
            <a:stretch/>
          </p:blipFill>
          <p:spPr>
            <a:xfrm>
              <a:off x="4651800" y="443267"/>
              <a:ext cx="3434501" cy="3228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300" y="443267"/>
              <a:ext cx="4119691" cy="3228976"/>
            </a:xfrm>
            <a:prstGeom prst="rect">
              <a:avLst/>
            </a:prstGeom>
          </p:spPr>
        </p:pic>
      </p:grpSp>
      <p:sp>
        <p:nvSpPr>
          <p:cNvPr id="10" name="TextBox 9"/>
          <p:cNvSpPr txBox="1"/>
          <p:nvPr/>
        </p:nvSpPr>
        <p:spPr>
          <a:xfrm>
            <a:off x="648978" y="5426542"/>
            <a:ext cx="1111122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লখার দিন কাটে গুলি খেলে, ‌ছেড়া কাগজ কুড়িয়ে, বন্ধুদের সঙ্গে মারামারি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097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16</a:t>
            </a:fld>
            <a:endParaRPr lang="en-US" dirty="0"/>
          </a:p>
        </p:txBody>
      </p:sp>
      <p:sp>
        <p:nvSpPr>
          <p:cNvPr id="10" name="TextBox 9"/>
          <p:cNvSpPr txBox="1"/>
          <p:nvPr/>
        </p:nvSpPr>
        <p:spPr>
          <a:xfrm>
            <a:off x="1409701" y="4688178"/>
            <a:ext cx="10119549" cy="1446550"/>
          </a:xfrm>
          <a:prstGeom prst="rect">
            <a:avLst/>
          </a:prstGeom>
          <a:noFill/>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আর খাবারের দোকানের এঁটোপাতা চেটে। রাতে মায়ের পাশে লখা খিদের কষ্ট ভুলে যায়। </a:t>
            </a:r>
            <a:endParaRPr lang="en-US" sz="4400" dirty="0">
              <a:latin typeface="NikoshBAN" panose="02000000000000000000" pitchFamily="2" charset="0"/>
              <a:cs typeface="NikoshBAN" panose="02000000000000000000" pitchFamily="2" charset="0"/>
            </a:endParaRPr>
          </a:p>
        </p:txBody>
      </p:sp>
      <p:grpSp>
        <p:nvGrpSpPr>
          <p:cNvPr id="6" name="Group 5"/>
          <p:cNvGrpSpPr/>
          <p:nvPr/>
        </p:nvGrpSpPr>
        <p:grpSpPr>
          <a:xfrm>
            <a:off x="704851" y="314213"/>
            <a:ext cx="11245096" cy="3683000"/>
            <a:chOff x="721238" y="417244"/>
            <a:chExt cx="11245096" cy="368300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4883"/>
            <a:stretch/>
          </p:blipFill>
          <p:spPr>
            <a:xfrm>
              <a:off x="5493752" y="417244"/>
              <a:ext cx="6472582" cy="368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38" y="417244"/>
              <a:ext cx="4772514" cy="3683000"/>
            </a:xfrm>
            <a:prstGeom prst="rect">
              <a:avLst/>
            </a:prstGeom>
          </p:spPr>
        </p:pic>
      </p:grpSp>
    </p:spTree>
    <p:extLst>
      <p:ext uri="{BB962C8B-B14F-4D97-AF65-F5344CB8AC3E}">
        <p14:creationId xmlns:p14="http://schemas.microsoft.com/office/powerpoint/2010/main" val="13708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750" y="285281"/>
            <a:ext cx="5731658" cy="3884414"/>
          </a:xfrm>
          <a:prstGeom prst="rect">
            <a:avLst/>
          </a:prstGeom>
        </p:spPr>
      </p:pic>
      <p:sp>
        <p:nvSpPr>
          <p:cNvPr id="6" name="TextBox 5"/>
          <p:cNvSpPr txBox="1"/>
          <p:nvPr/>
        </p:nvSpPr>
        <p:spPr>
          <a:xfrm>
            <a:off x="704851" y="4350431"/>
            <a:ext cx="10775987"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খানিকটা এগিয়ে উঁচু রেললাইন যেন দুটো মরা সাপ। পাশাপাশি শুয়ে আছে চুপচাপ। লখা ইটের টুকরো দিয়ে ইস্পাতে লাইনে ঠুক-ঠুক ঠুকে তার উপর কান পাতল।যেন গানের সুরলহরি বয়ে যাচ্ছে কানের ভিতর দিয়ে।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15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18</a:t>
            </a:fld>
            <a:endParaRPr lang="en-US" dirty="0"/>
          </a:p>
        </p:txBody>
      </p:sp>
      <p:sp>
        <p:nvSpPr>
          <p:cNvPr id="5" name="TextBox 4"/>
          <p:cNvSpPr txBox="1"/>
          <p:nvPr/>
        </p:nvSpPr>
        <p:spPr>
          <a:xfrm>
            <a:off x="3724186" y="329789"/>
            <a:ext cx="4672839" cy="1446550"/>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IN" sz="8800" b="1" u="sng" dirty="0" smtClean="0">
                <a:ln w="0"/>
                <a:latin typeface="NikoshBAN" panose="02000000000000000000" pitchFamily="2" charset="0"/>
                <a:cs typeface="NikoshBAN" panose="02000000000000000000" pitchFamily="2" charset="0"/>
              </a:rPr>
              <a:t>দল</a:t>
            </a:r>
            <a:r>
              <a:rPr lang="bn-BD" sz="8800" b="1" u="sng" dirty="0" smtClean="0">
                <a:ln w="0"/>
                <a:latin typeface="NikoshBAN" panose="02000000000000000000" pitchFamily="2" charset="0"/>
                <a:cs typeface="NikoshBAN" panose="02000000000000000000" pitchFamily="2" charset="0"/>
              </a:rPr>
              <a:t>গত</a:t>
            </a:r>
            <a:r>
              <a:rPr lang="bn-IN" sz="8800" b="1" u="sng" dirty="0" smtClean="0">
                <a:ln w="0"/>
                <a:latin typeface="NikoshBAN" panose="02000000000000000000" pitchFamily="2" charset="0"/>
                <a:cs typeface="NikoshBAN" panose="02000000000000000000" pitchFamily="2" charset="0"/>
              </a:rPr>
              <a:t> কাজ</a:t>
            </a:r>
            <a:endParaRPr lang="en-US" sz="8800" b="1" u="sng" dirty="0">
              <a:ln w="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11138961" y="104658"/>
            <a:ext cx="951058" cy="951058"/>
          </a:xfrm>
          <a:prstGeom prst="rect">
            <a:avLst/>
          </a:prstGeom>
        </p:spPr>
      </p:pic>
      <p:sp>
        <p:nvSpPr>
          <p:cNvPr id="8" name="TextBox 7"/>
          <p:cNvSpPr txBox="1"/>
          <p:nvPr/>
        </p:nvSpPr>
        <p:spPr>
          <a:xfrm>
            <a:off x="1641464" y="2571183"/>
            <a:ext cx="8571482" cy="2308324"/>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পরিচয় </a:t>
            </a:r>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দাও এবং তার জীবনযাত্রার প্রকৃতি বর্ণনা কর। </a:t>
            </a:r>
            <a:endPar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730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382" y="6428935"/>
            <a:ext cx="1437016" cy="394054"/>
          </a:xfrm>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a:xfrm>
            <a:off x="1320252" y="6425937"/>
            <a:ext cx="9918700" cy="431800"/>
          </a:xfrm>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a:xfrm>
            <a:off x="11238952" y="6425937"/>
            <a:ext cx="863600" cy="400050"/>
          </a:xfrm>
        </p:spPr>
        <p:txBody>
          <a:bodyPr/>
          <a:lstStyle/>
          <a:p>
            <a:fld id="{98B791D4-ABF2-4A16-B3DD-1A975CDA2D59}" type="slidenum">
              <a:rPr lang="en-US" smtClean="0"/>
              <a:pPr/>
              <a:t>19</a:t>
            </a:fld>
            <a:endParaRPr lang="en-US" dirty="0"/>
          </a:p>
        </p:txBody>
      </p:sp>
      <p:sp>
        <p:nvSpPr>
          <p:cNvPr id="5" name="Rectangle 4"/>
          <p:cNvSpPr/>
          <p:nvPr/>
        </p:nvSpPr>
        <p:spPr>
          <a:xfrm>
            <a:off x="256530" y="1466565"/>
            <a:ext cx="10306728" cy="830997"/>
          </a:xfrm>
          <a:prstGeom prst="rect">
            <a:avLst/>
          </a:prstGeom>
        </p:spPr>
        <p:txBody>
          <a:bodyPr wrap="square">
            <a:spAutoFit/>
          </a:bodyPr>
          <a:lstStyle/>
          <a:p>
            <a:pPr marL="857250" indent="-857250">
              <a:buFont typeface="Wingdings" panose="05000000000000000000" pitchFamily="2" charset="2"/>
              <a:buChar char="q"/>
            </a:pPr>
            <a:r>
              <a:rPr lang="bn-BD" sz="4800" dirty="0" smtClean="0">
                <a:solidFill>
                  <a:prstClr val="black"/>
                </a:solidFill>
                <a:latin typeface="NikoshBAN" panose="02000000000000000000" pitchFamily="2" charset="0"/>
                <a:cs typeface="NikoshBAN" panose="02000000000000000000" pitchFamily="2" charset="0"/>
              </a:rPr>
              <a:t>শান দিনের বেলায় রোদে পুড়ে কী রকম হয় ?</a:t>
            </a:r>
            <a:endParaRPr lang="en-US" sz="4800" dirty="0">
              <a:solidFill>
                <a:prstClr val="black"/>
              </a:solidFill>
              <a:latin typeface="NikoshBAN" panose="02000000000000000000" pitchFamily="2" charset="0"/>
              <a:cs typeface="NikoshBAN" panose="02000000000000000000" pitchFamily="2" charset="0"/>
            </a:endParaRPr>
          </a:p>
        </p:txBody>
      </p:sp>
      <p:sp>
        <p:nvSpPr>
          <p:cNvPr id="6" name="Rectangle 5"/>
          <p:cNvSpPr/>
          <p:nvPr/>
        </p:nvSpPr>
        <p:spPr>
          <a:xfrm>
            <a:off x="256530" y="2307303"/>
            <a:ext cx="6574656" cy="830997"/>
          </a:xfrm>
          <a:prstGeom prst="rect">
            <a:avLst/>
          </a:prstGeom>
        </p:spPr>
        <p:txBody>
          <a:bodyPr wrap="square">
            <a:spAutoFit/>
          </a:bodyPr>
          <a:lstStyle/>
          <a:p>
            <a:pPr marL="685800" indent="-685800">
              <a:buFont typeface="Wingdings" panose="05000000000000000000" pitchFamily="2" charset="2"/>
              <a:buChar char="q"/>
            </a:pPr>
            <a:r>
              <a:rPr lang="bn-BD" sz="4800" dirty="0" smtClean="0">
                <a:solidFill>
                  <a:prstClr val="black"/>
                </a:solidFill>
                <a:latin typeface="NikoshBAN" panose="02000000000000000000" pitchFamily="2" charset="0"/>
                <a:cs typeface="NikoshBAN" panose="02000000000000000000" pitchFamily="2" charset="0"/>
              </a:rPr>
              <a:t>লখার দিন কিভাবে কাটে ? </a:t>
            </a:r>
            <a:endParaRPr lang="en-US" sz="4800" dirty="0">
              <a:solidFill>
                <a:prstClr val="black"/>
              </a:solidFill>
              <a:latin typeface="NikoshBAN" panose="02000000000000000000" pitchFamily="2" charset="0"/>
              <a:cs typeface="NikoshBAN" panose="02000000000000000000" pitchFamily="2" charset="0"/>
            </a:endParaRPr>
          </a:p>
        </p:txBody>
      </p:sp>
      <p:sp>
        <p:nvSpPr>
          <p:cNvPr id="7" name="Rectangle 6"/>
          <p:cNvSpPr/>
          <p:nvPr/>
        </p:nvSpPr>
        <p:spPr>
          <a:xfrm>
            <a:off x="256530" y="3199341"/>
            <a:ext cx="7112048" cy="830997"/>
          </a:xfrm>
          <a:prstGeom prst="rect">
            <a:avLst/>
          </a:prstGeom>
        </p:spPr>
        <p:txBody>
          <a:bodyPr wrap="square">
            <a:spAutoFit/>
          </a:bodyPr>
          <a:lstStyle/>
          <a:p>
            <a:pPr marL="685800" indent="-685800">
              <a:buFont typeface="Wingdings" panose="05000000000000000000" pitchFamily="2" charset="2"/>
              <a:buChar char="q"/>
            </a:pPr>
            <a:r>
              <a:rPr lang="bn-BD" sz="4800" dirty="0" smtClean="0">
                <a:solidFill>
                  <a:prstClr val="black"/>
                </a:solidFill>
                <a:latin typeface="NikoshBAN" panose="02000000000000000000" pitchFamily="2" charset="0"/>
                <a:cs typeface="NikoshBAN" panose="02000000000000000000" pitchFamily="2" charset="0"/>
              </a:rPr>
              <a:t>ছায়া দেখলে কার বুক কাঁপে ? </a:t>
            </a:r>
            <a:endParaRPr lang="en-US" sz="48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247274" y="4032381"/>
            <a:ext cx="10534538" cy="830997"/>
          </a:xfrm>
          <a:prstGeom prst="rect">
            <a:avLst/>
          </a:prstGeom>
          <a:noFill/>
        </p:spPr>
        <p:txBody>
          <a:bodyPr wrap="square" rtlCol="0">
            <a:spAutoFit/>
          </a:bodyPr>
          <a:lstStyle/>
          <a:p>
            <a:pPr marL="857250" indent="-857250">
              <a:buFont typeface="Wingdings" panose="05000000000000000000" pitchFamily="2" charset="2"/>
              <a:buChar char="q"/>
            </a:pPr>
            <a:r>
              <a:rPr lang="bn-BD" sz="4800" dirty="0" smtClean="0">
                <a:latin typeface="NikoshBAN" panose="02000000000000000000" pitchFamily="2" charset="0"/>
                <a:cs typeface="NikoshBAN" panose="02000000000000000000" pitchFamily="2" charset="0"/>
              </a:rPr>
              <a:t>লখা চুপি চুপি পা ফেলে কোথায় হারিয়ে গেল ? </a:t>
            </a:r>
            <a:endParaRPr lang="en-US" sz="4800" dirty="0">
              <a:latin typeface="NikoshBAN" panose="02000000000000000000" pitchFamily="2" charset="0"/>
              <a:cs typeface="NikoshBAN" panose="02000000000000000000" pitchFamily="2" charset="0"/>
            </a:endParaRPr>
          </a:p>
        </p:txBody>
      </p:sp>
      <p:sp>
        <p:nvSpPr>
          <p:cNvPr id="9" name="Rectangle 8"/>
          <p:cNvSpPr/>
          <p:nvPr/>
        </p:nvSpPr>
        <p:spPr>
          <a:xfrm>
            <a:off x="4797083" y="112320"/>
            <a:ext cx="2461846" cy="1200329"/>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7200" u="sng" dirty="0" smtClean="0">
                <a:solidFill>
                  <a:srgbClr val="002060"/>
                </a:solidFill>
                <a:latin typeface="NikoshBAN" panose="02000000000000000000" pitchFamily="2" charset="0"/>
                <a:cs typeface="NikoshBAN" panose="02000000000000000000" pitchFamily="2" charset="0"/>
              </a:rPr>
              <a:t>মূল্যায়ন</a:t>
            </a:r>
            <a:endParaRPr lang="en-US" sz="7200" dirty="0">
              <a:solidFill>
                <a:srgbClr val="002060"/>
              </a:solidFill>
              <a:latin typeface="NikoshBAN" panose="02000000000000000000" pitchFamily="2" charset="0"/>
              <a:cs typeface="NikoshBAN" panose="02000000000000000000" pitchFamily="2" charset="0"/>
            </a:endParaRPr>
          </a:p>
        </p:txBody>
      </p:sp>
      <p:sp>
        <p:nvSpPr>
          <p:cNvPr id="10" name="TextBox 9"/>
          <p:cNvSpPr txBox="1"/>
          <p:nvPr/>
        </p:nvSpPr>
        <p:spPr>
          <a:xfrm>
            <a:off x="256530" y="4828195"/>
            <a:ext cx="10810150" cy="830997"/>
          </a:xfrm>
          <a:prstGeom prst="rect">
            <a:avLst/>
          </a:prstGeom>
          <a:noFill/>
        </p:spPr>
        <p:txBody>
          <a:bodyPr wrap="square" rtlCol="0">
            <a:spAutoFit/>
          </a:bodyPr>
          <a:lstStyle/>
          <a:p>
            <a:pPr marL="857250" indent="-857250">
              <a:buFont typeface="Wingdings" panose="05000000000000000000" pitchFamily="2" charset="2"/>
              <a:buChar char="q"/>
            </a:pPr>
            <a:r>
              <a:rPr lang="bn-BD" sz="4800" dirty="0" smtClean="0">
                <a:latin typeface="NikoshBAN" panose="02000000000000000000" pitchFamily="2" charset="0"/>
                <a:cs typeface="NikoshBAN" panose="02000000000000000000" pitchFamily="2" charset="0"/>
              </a:rPr>
              <a:t>রেল লাইনকে কিসের সঙ্গে তুলনা করা হয়েছে ?</a:t>
            </a:r>
            <a:endParaRPr lang="en-US" sz="4800" dirty="0">
              <a:latin typeface="NikoshBAN" panose="02000000000000000000" pitchFamily="2" charset="0"/>
              <a:cs typeface="NikoshBAN" panose="02000000000000000000" pitchFamily="2" charset="0"/>
            </a:endParaRPr>
          </a:p>
        </p:txBody>
      </p:sp>
      <p:sp>
        <p:nvSpPr>
          <p:cNvPr id="11" name="TextBox 10"/>
          <p:cNvSpPr txBox="1"/>
          <p:nvPr/>
        </p:nvSpPr>
        <p:spPr>
          <a:xfrm>
            <a:off x="247274" y="5560192"/>
            <a:ext cx="10315984" cy="830997"/>
          </a:xfrm>
          <a:prstGeom prst="rect">
            <a:avLst/>
          </a:prstGeom>
          <a:noFill/>
        </p:spPr>
        <p:txBody>
          <a:bodyPr wrap="square" rtlCol="0">
            <a:spAutoFit/>
          </a:bodyPr>
          <a:lstStyle/>
          <a:p>
            <a:pPr marL="857250" indent="-857250">
              <a:buFont typeface="Wingdings" panose="05000000000000000000" pitchFamily="2" charset="2"/>
              <a:buChar char="q"/>
            </a:pPr>
            <a:r>
              <a:rPr lang="bn-BD" sz="4800" dirty="0" smtClean="0">
                <a:latin typeface="NikoshBAN" panose="02000000000000000000" pitchFamily="2" charset="0"/>
                <a:cs typeface="NikoshBAN" panose="02000000000000000000" pitchFamily="2" charset="0"/>
              </a:rPr>
              <a:t>লখার কোন পায়ে খচ করে কাঁটা ঢুকে গিয়েছিল ?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888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
                                        </p:tgtEl>
                                        <p:attrNameLst>
                                          <p:attrName>ppt_y</p:attrName>
                                        </p:attrNameLst>
                                      </p:cBhvr>
                                      <p:tavLst>
                                        <p:tav tm="0">
                                          <p:val>
                                            <p:strVal val="#ppt_y"/>
                                          </p:val>
                                        </p:tav>
                                        <p:tav tm="100000">
                                          <p:val>
                                            <p:strVal val="#ppt_y"/>
                                          </p:val>
                                        </p:tav>
                                      </p:tavLst>
                                    </p:anim>
                                    <p:anim calcmode="lin" valueType="num">
                                      <p:cBhvr>
                                        <p:cTn id="4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1"/>
                                        </p:tgtEl>
                                        <p:attrNameLst>
                                          <p:attrName>ppt_y</p:attrName>
                                        </p:attrNameLst>
                                      </p:cBhvr>
                                      <p:tavLst>
                                        <p:tav tm="0">
                                          <p:val>
                                            <p:strVal val="#ppt_y"/>
                                          </p:val>
                                        </p:tav>
                                        <p:tav tm="100000">
                                          <p:val>
                                            <p:strVal val="#ppt_y"/>
                                          </p:val>
                                        </p:tav>
                                      </p:tavLst>
                                    </p:anim>
                                    <p:anim calcmode="lin" valueType="num">
                                      <p:cBhvr>
                                        <p:cTn id="5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560" y="633046"/>
            <a:ext cx="11083482" cy="520142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bn-BD" sz="16600" b="1" spc="50" dirty="0" smtClean="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rPr>
              <a:t>সকল শিক্ষার্থীকে</a:t>
            </a:r>
          </a:p>
          <a:p>
            <a:pPr algn="ctr">
              <a:defRPr/>
            </a:pPr>
            <a:r>
              <a:rPr lang="en-US" sz="16600" b="1" spc="50" dirty="0" err="1" smtClean="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16600" b="1" spc="50" dirty="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41242"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242" y="0"/>
            <a:ext cx="6350758" cy="6858000"/>
          </a:xfrm>
          <a:prstGeom prst="rect">
            <a:avLst/>
          </a:prstGeom>
        </p:spPr>
      </p:pic>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a:t>
            </a:fld>
            <a:endParaRPr lang="en-US" dirty="0"/>
          </a:p>
        </p:txBody>
      </p:sp>
    </p:spTree>
    <p:extLst>
      <p:ext uri="{BB962C8B-B14F-4D97-AF65-F5344CB8AC3E}">
        <p14:creationId xmlns:p14="http://schemas.microsoft.com/office/powerpoint/2010/main" val="310543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100"/>
                                  </p:stCondLst>
                                  <p:childTnLst>
                                    <p:anim calcmode="lin" valueType="num">
                                      <p:cBhvr additive="base">
                                        <p:cTn id="6" dur="3000"/>
                                        <p:tgtEl>
                                          <p:spTgt spid="5"/>
                                        </p:tgtEl>
                                        <p:attrNameLst>
                                          <p:attrName>ppt_x</p:attrName>
                                        </p:attrNameLst>
                                      </p:cBhvr>
                                      <p:tavLst>
                                        <p:tav tm="0">
                                          <p:val>
                                            <p:strVal val="ppt_x"/>
                                          </p:val>
                                        </p:tav>
                                        <p:tav tm="100000">
                                          <p:val>
                                            <p:strVal val="0-ppt_w/2"/>
                                          </p:val>
                                        </p:tav>
                                      </p:tavLst>
                                    </p:anim>
                                    <p:anim calcmode="lin" valueType="num">
                                      <p:cBhvr additive="base">
                                        <p:cTn id="7" dur="3000"/>
                                        <p:tgtEl>
                                          <p:spTgt spid="5"/>
                                        </p:tgtEl>
                                        <p:attrNameLst>
                                          <p:attrName>ppt_y</p:attrName>
                                        </p:attrNameLst>
                                      </p:cBhvr>
                                      <p:tavLst>
                                        <p:tav tm="0">
                                          <p:val>
                                            <p:strVal val="ppt_y"/>
                                          </p:val>
                                        </p:tav>
                                        <p:tav tm="100000">
                                          <p:val>
                                            <p:strVal val="ppt_y"/>
                                          </p:val>
                                        </p:tav>
                                      </p:tavLst>
                                    </p:anim>
                                    <p:set>
                                      <p:cBhvr>
                                        <p:cTn id="8" dur="1" fill="hold">
                                          <p:stCondLst>
                                            <p:cond delay="29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3000"/>
                                        <p:tgtEl>
                                          <p:spTgt spid="6"/>
                                        </p:tgtEl>
                                        <p:attrNameLst>
                                          <p:attrName>ppt_x</p:attrName>
                                        </p:attrNameLst>
                                      </p:cBhvr>
                                      <p:tavLst>
                                        <p:tav tm="0">
                                          <p:val>
                                            <p:strVal val="ppt_x"/>
                                          </p:val>
                                        </p:tav>
                                        <p:tav tm="100000">
                                          <p:val>
                                            <p:strVal val="1+ppt_w/2"/>
                                          </p:val>
                                        </p:tav>
                                      </p:tavLst>
                                    </p:anim>
                                    <p:anim calcmode="lin" valueType="num">
                                      <p:cBhvr additive="base">
                                        <p:cTn id="11" dur="3000"/>
                                        <p:tgtEl>
                                          <p:spTgt spid="6"/>
                                        </p:tgtEl>
                                        <p:attrNameLst>
                                          <p:attrName>ppt_y</p:attrName>
                                        </p:attrNameLst>
                                      </p:cBhvr>
                                      <p:tavLst>
                                        <p:tav tm="0">
                                          <p:val>
                                            <p:strVal val="ppt_y"/>
                                          </p:val>
                                        </p:tav>
                                        <p:tav tm="100000">
                                          <p:val>
                                            <p:strVal val="ppt_y"/>
                                          </p:val>
                                        </p:tav>
                                      </p:tavLst>
                                    </p:anim>
                                    <p:set>
                                      <p:cBhvr>
                                        <p:cTn id="12" dur="1" fill="hold">
                                          <p:stCondLst>
                                            <p:cond delay="2999"/>
                                          </p:stCondLst>
                                        </p:cTn>
                                        <p:tgtEl>
                                          <p:spTgt spid="6"/>
                                        </p:tgtEl>
                                        <p:attrNameLst>
                                          <p:attrName>style.visibility</p:attrName>
                                        </p:attrNameLst>
                                      </p:cBhvr>
                                      <p:to>
                                        <p:strVal val="hidden"/>
                                      </p:to>
                                    </p:set>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3000" fill="hold"/>
                                        <p:tgtEl>
                                          <p:spTgt spid="7"/>
                                        </p:tgtEl>
                                        <p:attrNameLst>
                                          <p:attrName>ppt_w</p:attrName>
                                        </p:attrNameLst>
                                      </p:cBhvr>
                                      <p:tavLst>
                                        <p:tav tm="0">
                                          <p:val>
                                            <p:fltVal val="0"/>
                                          </p:val>
                                        </p:tav>
                                        <p:tav tm="100000">
                                          <p:val>
                                            <p:strVal val="#ppt_w"/>
                                          </p:val>
                                        </p:tav>
                                      </p:tavLst>
                                    </p:anim>
                                    <p:anim calcmode="lin" valueType="num">
                                      <p:cBhvr>
                                        <p:cTn id="16" dur="3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20</a:t>
            </a:fld>
            <a:endParaRPr lang="en-US" dirty="0"/>
          </a:p>
        </p:txBody>
      </p:sp>
      <p:sp>
        <p:nvSpPr>
          <p:cNvPr id="5" name="TextBox 4"/>
          <p:cNvSpPr txBox="1"/>
          <p:nvPr/>
        </p:nvSpPr>
        <p:spPr>
          <a:xfrm>
            <a:off x="608904" y="912353"/>
            <a:ext cx="10316262" cy="707886"/>
          </a:xfrm>
          <a:prstGeom prst="rect">
            <a:avLst/>
          </a:prstGeom>
          <a:noFill/>
        </p:spPr>
        <p:txBody>
          <a:bodyPr wrap="square" rtlCol="0">
            <a:spAutoFit/>
          </a:bodyPr>
          <a:lstStyle/>
          <a:p>
            <a:r>
              <a:rPr lang="en-US" sz="4000" dirty="0" err="1" smtClean="0">
                <a:solidFill>
                  <a:prstClr val="black"/>
                </a:solidFill>
                <a:latin typeface="NikoshBAN" panose="02000000000000000000" pitchFamily="2" charset="0"/>
                <a:cs typeface="NikoshBAN" panose="02000000000000000000" pitchFamily="2" charset="0"/>
              </a:rPr>
              <a:t>i</a:t>
            </a:r>
            <a:r>
              <a:rPr lang="en-US" sz="4000" dirty="0" smtClean="0">
                <a:solidFill>
                  <a:prstClr val="black"/>
                </a:solidFill>
                <a:latin typeface="NikoshBAN" panose="02000000000000000000" pitchFamily="2" charset="0"/>
                <a:cs typeface="NikoshBAN" panose="02000000000000000000" pitchFamily="2" charset="0"/>
              </a:rPr>
              <a:t>.</a:t>
            </a:r>
            <a:r>
              <a:rPr lang="bn-BD" sz="4000" dirty="0" smtClean="0">
                <a:solidFill>
                  <a:prstClr val="black"/>
                </a:solidFill>
                <a:latin typeface="NikoshBAN" panose="02000000000000000000" pitchFamily="2" charset="0"/>
                <a:cs typeface="NikoshBAN" panose="02000000000000000000" pitchFamily="2" charset="0"/>
              </a:rPr>
              <a:t> হা করে   </a:t>
            </a:r>
            <a:r>
              <a:rPr lang="en-US" sz="4000" dirty="0" smtClean="0">
                <a:solidFill>
                  <a:prstClr val="black"/>
                </a:solidFill>
                <a:latin typeface="NikoshBAN" panose="02000000000000000000" pitchFamily="2" charset="0"/>
                <a:cs typeface="NikoshBAN" panose="02000000000000000000" pitchFamily="2" charset="0"/>
              </a:rPr>
              <a:t>ii.</a:t>
            </a:r>
            <a:r>
              <a:rPr lang="bn-IN" sz="4000" dirty="0" smtClean="0">
                <a:solidFill>
                  <a:prstClr val="black"/>
                </a:solidFill>
                <a:latin typeface="NikoshBAN" panose="02000000000000000000" pitchFamily="2" charset="0"/>
                <a:cs typeface="NikoshBAN" panose="02000000000000000000" pitchFamily="2" charset="0"/>
              </a:rPr>
              <a:t> </a:t>
            </a:r>
            <a:r>
              <a:rPr lang="bn-BD" sz="4000" dirty="0" smtClean="0">
                <a:solidFill>
                  <a:prstClr val="black"/>
                </a:solidFill>
                <a:latin typeface="NikoshBAN" panose="02000000000000000000" pitchFamily="2" charset="0"/>
                <a:cs typeface="NikoshBAN" panose="02000000000000000000" pitchFamily="2" charset="0"/>
              </a:rPr>
              <a:t>প্যান্ট আধাখসা অবস্থায়   </a:t>
            </a:r>
            <a:r>
              <a:rPr lang="en-US" sz="4000" dirty="0" smtClean="0">
                <a:solidFill>
                  <a:prstClr val="black"/>
                </a:solidFill>
                <a:latin typeface="NikoshBAN" panose="02000000000000000000" pitchFamily="2" charset="0"/>
                <a:cs typeface="NikoshBAN" panose="02000000000000000000" pitchFamily="2" charset="0"/>
              </a:rPr>
              <a:t>iii</a:t>
            </a:r>
            <a:r>
              <a:rPr lang="en-US" sz="4000" dirty="0">
                <a:solidFill>
                  <a:prstClr val="black"/>
                </a:solidFill>
                <a:latin typeface="NikoshBAN" panose="02000000000000000000" pitchFamily="2" charset="0"/>
                <a:cs typeface="NikoshBAN" panose="02000000000000000000" pitchFamily="2" charset="0"/>
              </a:rPr>
              <a:t>. </a:t>
            </a:r>
            <a:r>
              <a:rPr lang="bn-BD" sz="4000" dirty="0" smtClean="0">
                <a:solidFill>
                  <a:prstClr val="black"/>
                </a:solidFill>
                <a:latin typeface="NikoshBAN" panose="02000000000000000000" pitchFamily="2" charset="0"/>
                <a:cs typeface="NikoshBAN" panose="02000000000000000000" pitchFamily="2" charset="0"/>
              </a:rPr>
              <a:t>কাঁদতে কাঁদতে </a:t>
            </a:r>
            <a:endParaRPr lang="en-US" sz="4000" dirty="0">
              <a:solidFill>
                <a:prstClr val="black"/>
              </a:solidFill>
              <a:latin typeface="NikoshBAN" panose="02000000000000000000" pitchFamily="2" charset="0"/>
              <a:cs typeface="NikoshBAN" panose="02000000000000000000" pitchFamily="2" charset="0"/>
            </a:endParaRPr>
          </a:p>
        </p:txBody>
      </p:sp>
      <p:sp>
        <p:nvSpPr>
          <p:cNvPr id="6" name="TextBox 5"/>
          <p:cNvSpPr txBox="1"/>
          <p:nvPr/>
        </p:nvSpPr>
        <p:spPr>
          <a:xfrm>
            <a:off x="6314453" y="1668190"/>
            <a:ext cx="1956090"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গ. </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i</a:t>
            </a:r>
            <a:r>
              <a:rPr lang="en-US" sz="3200" b="1" dirty="0" smtClean="0">
                <a:solidFill>
                  <a:prstClr val="black"/>
                </a:solidFill>
                <a:latin typeface="NikoshBAN" panose="02000000000000000000" pitchFamily="2" charset="0"/>
                <a:cs typeface="NikoshBAN" panose="02000000000000000000" pitchFamily="2" charset="0"/>
              </a:rPr>
              <a:t>  </a:t>
            </a:r>
            <a:r>
              <a:rPr lang="bn-BD" sz="3200" b="1" dirty="0" smtClean="0">
                <a:solidFill>
                  <a:prstClr val="black"/>
                </a:solidFill>
                <a:latin typeface="NikoshBAN" panose="02000000000000000000" pitchFamily="2" charset="0"/>
                <a:cs typeface="NikoshBAN" panose="02000000000000000000" pitchFamily="2" charset="0"/>
              </a:rPr>
              <a:t>ও</a:t>
            </a:r>
            <a:r>
              <a:rPr lang="en-US" sz="3200" b="1" dirty="0" smtClean="0">
                <a:solidFill>
                  <a:prstClr val="black"/>
                </a:solidFill>
                <a:latin typeface="NikoshBAN" panose="02000000000000000000" pitchFamily="2" charset="0"/>
                <a:cs typeface="NikoshBAN" panose="02000000000000000000" pitchFamily="2" charset="0"/>
              </a:rPr>
              <a:t>  </a:t>
            </a:r>
            <a:r>
              <a:rPr lang="en-US" sz="3200" dirty="0" smtClean="0">
                <a:solidFill>
                  <a:prstClr val="black"/>
                </a:solidFill>
                <a:latin typeface="NikoshBAN" panose="02000000000000000000" pitchFamily="2" charset="0"/>
                <a:cs typeface="NikoshBAN" panose="02000000000000000000" pitchFamily="2" charset="0"/>
              </a:rPr>
              <a:t>ii</a:t>
            </a:r>
            <a:endParaRPr lang="en-US" sz="3200" dirty="0">
              <a:solidFill>
                <a:prstClr val="black"/>
              </a:solidFill>
              <a:latin typeface="NikoshBAN" panose="02000000000000000000" pitchFamily="2" charset="0"/>
              <a:cs typeface="NikoshBAN" panose="02000000000000000000" pitchFamily="2" charset="0"/>
            </a:endParaRPr>
          </a:p>
        </p:txBody>
      </p:sp>
      <p:sp>
        <p:nvSpPr>
          <p:cNvPr id="7" name="TextBox 6"/>
          <p:cNvSpPr txBox="1"/>
          <p:nvPr/>
        </p:nvSpPr>
        <p:spPr>
          <a:xfrm>
            <a:off x="3472633" y="1656865"/>
            <a:ext cx="1426606" cy="58477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খ</a:t>
            </a:r>
            <a:r>
              <a:rPr lang="bn-BD" sz="3200" b="1" dirty="0" smtClean="0">
                <a:solidFill>
                  <a:prstClr val="black"/>
                </a:solidFill>
                <a:latin typeface="NikoshBAN" panose="02000000000000000000" pitchFamily="2" charset="0"/>
                <a:cs typeface="NikoshBAN" panose="02000000000000000000" pitchFamily="2" charset="0"/>
              </a:rPr>
              <a:t>. </a:t>
            </a:r>
            <a:r>
              <a:rPr lang="bn-BD" sz="3200" b="1" dirty="0">
                <a:solidFill>
                  <a:prstClr val="black"/>
                </a:solidFill>
                <a:latin typeface="NikoshBAN" panose="02000000000000000000" pitchFamily="2" charset="0"/>
                <a:cs typeface="NikoshBAN" panose="02000000000000000000" pitchFamily="2" charset="0"/>
              </a:rPr>
              <a:t> </a:t>
            </a:r>
            <a:r>
              <a:rPr lang="en-US" sz="3200" dirty="0" smtClean="0">
                <a:solidFill>
                  <a:prstClr val="black"/>
                </a:solidFill>
                <a:latin typeface="NikoshBAN" panose="02000000000000000000" pitchFamily="2" charset="0"/>
                <a:cs typeface="NikoshBAN" panose="02000000000000000000" pitchFamily="2" charset="0"/>
              </a:rPr>
              <a:t>ii</a:t>
            </a:r>
            <a:endParaRPr lang="en-US" sz="32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734720" y="1684786"/>
            <a:ext cx="1426607" cy="584775"/>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ক. </a:t>
            </a:r>
            <a:r>
              <a:rPr lang="en-US" sz="3200" dirty="0" err="1">
                <a:solidFill>
                  <a:prstClr val="black"/>
                </a:solidFill>
                <a:latin typeface="NikoshBAN" panose="02000000000000000000" pitchFamily="2" charset="0"/>
                <a:cs typeface="NikoshBAN" panose="02000000000000000000" pitchFamily="2" charset="0"/>
              </a:rPr>
              <a:t>i</a:t>
            </a:r>
            <a:endParaRPr lang="en-US" sz="3200" dirty="0">
              <a:solidFill>
                <a:prstClr val="black"/>
              </a:solidFill>
              <a:latin typeface="NikoshBAN" panose="02000000000000000000" pitchFamily="2" charset="0"/>
              <a:cs typeface="NikoshBAN" panose="02000000000000000000" pitchFamily="2" charset="0"/>
            </a:endParaRPr>
          </a:p>
        </p:txBody>
      </p:sp>
      <p:sp>
        <p:nvSpPr>
          <p:cNvPr id="9" name="TextBox 8"/>
          <p:cNvSpPr txBox="1"/>
          <p:nvPr/>
        </p:nvSpPr>
        <p:spPr>
          <a:xfrm>
            <a:off x="9397217" y="1753996"/>
            <a:ext cx="1688870"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ঘ. </a:t>
            </a:r>
            <a:r>
              <a:rPr lang="en-US" sz="3200" dirty="0" smtClean="0">
                <a:solidFill>
                  <a:prstClr val="black"/>
                </a:solidFill>
                <a:latin typeface="NikoshBAN" panose="02000000000000000000" pitchFamily="2" charset="0"/>
                <a:cs typeface="NikoshBAN" panose="02000000000000000000" pitchFamily="2" charset="0"/>
              </a:rPr>
              <a:t>ii</a:t>
            </a:r>
            <a:r>
              <a:rPr lang="bn-BD" sz="3200" dirty="0">
                <a:solidFill>
                  <a:prstClr val="black"/>
                </a:solidFill>
                <a:latin typeface="NikoshBAN" panose="02000000000000000000" pitchFamily="2" charset="0"/>
                <a:cs typeface="NikoshBAN" panose="02000000000000000000" pitchFamily="2" charset="0"/>
              </a:rPr>
              <a:t> </a:t>
            </a:r>
            <a:r>
              <a:rPr lang="bn-BD" sz="3200" dirty="0" smtClean="0">
                <a:solidFill>
                  <a:prstClr val="black"/>
                </a:solidFill>
                <a:latin typeface="NikoshBAN" panose="02000000000000000000" pitchFamily="2" charset="0"/>
                <a:cs typeface="NikoshBAN" panose="02000000000000000000" pitchFamily="2" charset="0"/>
              </a:rPr>
              <a:t>ও </a:t>
            </a:r>
            <a:r>
              <a:rPr lang="en-US" sz="3200" dirty="0" smtClean="0">
                <a:solidFill>
                  <a:prstClr val="black"/>
                </a:solidFill>
                <a:latin typeface="NikoshBAN" panose="02000000000000000000" pitchFamily="2" charset="0"/>
                <a:cs typeface="NikoshBAN" panose="02000000000000000000" pitchFamily="2" charset="0"/>
              </a:rPr>
              <a:t>iii</a:t>
            </a:r>
            <a:endParaRPr lang="en-US" sz="3200" dirty="0">
              <a:solidFill>
                <a:prstClr val="black"/>
              </a:solidFill>
              <a:latin typeface="NikoshBAN" panose="02000000000000000000" pitchFamily="2" charset="0"/>
              <a:cs typeface="NikoshBAN" panose="02000000000000000000" pitchFamily="2" charset="0"/>
            </a:endParaRPr>
          </a:p>
        </p:txBody>
      </p:sp>
      <p:sp>
        <p:nvSpPr>
          <p:cNvPr id="10" name="TextBox 9"/>
          <p:cNvSpPr txBox="1"/>
          <p:nvPr/>
        </p:nvSpPr>
        <p:spPr>
          <a:xfrm>
            <a:off x="9215803" y="218071"/>
            <a:ext cx="2770934" cy="646331"/>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11" name="Rectangle 10"/>
          <p:cNvSpPr/>
          <p:nvPr/>
        </p:nvSpPr>
        <p:spPr>
          <a:xfrm>
            <a:off x="318474" y="309926"/>
            <a:ext cx="6486071" cy="769441"/>
          </a:xfrm>
          <a:prstGeom prst="rect">
            <a:avLst/>
          </a:prstGeom>
        </p:spPr>
        <p:txBody>
          <a:bodyPr wrap="none">
            <a:spAutoFit/>
          </a:bodyPr>
          <a:lstStyle/>
          <a:p>
            <a:pPr marL="457200" indent="-457200">
              <a:buFont typeface="Wingdings" panose="05000000000000000000" pitchFamily="2" charset="2"/>
              <a:buChar char="v"/>
            </a:pPr>
            <a:r>
              <a:rPr lang="bn-BD" sz="44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লখা কী অবস্থায় দৌড়াতে লাগল - </a:t>
            </a:r>
            <a:endParaRPr lang="en-US" sz="44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9215803" y="232358"/>
            <a:ext cx="2770934" cy="646331"/>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3" name="Rectangle 12"/>
          <p:cNvSpPr/>
          <p:nvPr/>
        </p:nvSpPr>
        <p:spPr>
          <a:xfrm>
            <a:off x="160358" y="3984203"/>
            <a:ext cx="11431714" cy="707886"/>
          </a:xfrm>
          <a:prstGeom prst="rect">
            <a:avLst/>
          </a:prstGeom>
        </p:spPr>
        <p:txBody>
          <a:bodyPr wrap="square">
            <a:spAutoFit/>
          </a:bodyPr>
          <a:lstStyle/>
          <a:p>
            <a:pPr marL="571500" indent="-571500">
              <a:buFont typeface="Wingdings" panose="05000000000000000000" pitchFamily="2" charset="2"/>
              <a:buChar char="v"/>
            </a:pPr>
            <a:r>
              <a:rPr lang="bn-BD" sz="40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ডাঙাটা দেখতে কেমন ছিল ? </a:t>
            </a:r>
            <a:endParaRPr lang="bn-IN"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6431659" y="4711446"/>
            <a:ext cx="4090765" cy="707886"/>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খ. </a:t>
            </a:r>
            <a:r>
              <a:rPr lang="bn-BD" sz="4000" dirty="0" smtClean="0">
                <a:solidFill>
                  <a:prstClr val="black"/>
                </a:solidFill>
                <a:latin typeface="NikoshBAN" panose="02000000000000000000" pitchFamily="2" charset="0"/>
                <a:cs typeface="NikoshBAN" panose="02000000000000000000" pitchFamily="2" charset="0"/>
              </a:rPr>
              <a:t>বন জঙগলে অন্ধকার </a:t>
            </a:r>
            <a:endParaRPr lang="en-US" sz="4000" dirty="0">
              <a:solidFill>
                <a:prstClr val="black"/>
              </a:solidFill>
              <a:latin typeface="NikoshBAN" panose="02000000000000000000" pitchFamily="2" charset="0"/>
              <a:cs typeface="NikoshBAN" panose="02000000000000000000" pitchFamily="2" charset="0"/>
            </a:endParaRPr>
          </a:p>
        </p:txBody>
      </p:sp>
      <p:sp>
        <p:nvSpPr>
          <p:cNvPr id="15" name="TextBox 14"/>
          <p:cNvSpPr txBox="1"/>
          <p:nvPr/>
        </p:nvSpPr>
        <p:spPr>
          <a:xfrm>
            <a:off x="807673" y="5578209"/>
            <a:ext cx="4321489" cy="707886"/>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smtClean="0">
                <a:solidFill>
                  <a:prstClr val="black"/>
                </a:solidFill>
                <a:latin typeface="NikoshBAN" panose="02000000000000000000" pitchFamily="2" charset="0"/>
                <a:cs typeface="NikoshBAN" panose="02000000000000000000" pitchFamily="2" charset="0"/>
              </a:rPr>
              <a:t>গ. </a:t>
            </a:r>
            <a:r>
              <a:rPr lang="bn-BD" sz="4000" dirty="0" smtClean="0">
                <a:solidFill>
                  <a:prstClr val="black"/>
                </a:solidFill>
                <a:latin typeface="NikoshBAN" panose="02000000000000000000" pitchFamily="2" charset="0"/>
                <a:cs typeface="NikoshBAN" panose="02000000000000000000" pitchFamily="2" charset="0"/>
              </a:rPr>
              <a:t>কাঁদাযুক্ত মাটির তৈরি </a:t>
            </a:r>
            <a:endParaRPr lang="en-US" sz="4000" dirty="0">
              <a:solidFill>
                <a:prstClr val="black"/>
              </a:solidFill>
              <a:latin typeface="NikoshBAN" panose="02000000000000000000" pitchFamily="2" charset="0"/>
              <a:cs typeface="NikoshBAN" panose="02000000000000000000" pitchFamily="2" charset="0"/>
            </a:endParaRPr>
          </a:p>
        </p:txBody>
      </p:sp>
      <p:sp>
        <p:nvSpPr>
          <p:cNvPr id="16" name="TextBox 15"/>
          <p:cNvSpPr txBox="1"/>
          <p:nvPr/>
        </p:nvSpPr>
        <p:spPr>
          <a:xfrm>
            <a:off x="864795" y="4736078"/>
            <a:ext cx="3734501" cy="707886"/>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ক. </a:t>
            </a:r>
            <a:r>
              <a:rPr lang="bn-BD" sz="4000" dirty="0" smtClean="0">
                <a:solidFill>
                  <a:prstClr val="black"/>
                </a:solidFill>
                <a:latin typeface="NikoshBAN" panose="02000000000000000000" pitchFamily="2" charset="0"/>
                <a:cs typeface="NikoshBAN" panose="02000000000000000000" pitchFamily="2" charset="0"/>
              </a:rPr>
              <a:t>শুকনা মাটির তৈরি </a:t>
            </a:r>
            <a:endParaRPr lang="en-US" sz="40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6426740" y="5554536"/>
            <a:ext cx="3814912" cy="707886"/>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smtClean="0">
                <a:solidFill>
                  <a:prstClr val="black"/>
                </a:solidFill>
                <a:latin typeface="NikoshBAN" panose="02000000000000000000" pitchFamily="2" charset="0"/>
                <a:cs typeface="NikoshBAN" panose="02000000000000000000" pitchFamily="2" charset="0"/>
              </a:rPr>
              <a:t>ঘ. </a:t>
            </a:r>
            <a:r>
              <a:rPr lang="bn-BD" sz="4000" dirty="0" smtClean="0">
                <a:solidFill>
                  <a:prstClr val="black"/>
                </a:solidFill>
                <a:latin typeface="NikoshBAN" panose="02000000000000000000" pitchFamily="2" charset="0"/>
                <a:cs typeface="NikoshBAN" panose="02000000000000000000" pitchFamily="2" charset="0"/>
              </a:rPr>
              <a:t>লতা পাতায় ভরা </a:t>
            </a:r>
            <a:endParaRPr lang="en-US" sz="4000" dirty="0">
              <a:solidFill>
                <a:prstClr val="black"/>
              </a:solidFill>
              <a:latin typeface="NikoshBAN" panose="02000000000000000000" pitchFamily="2" charset="0"/>
              <a:cs typeface="NikoshBAN" panose="02000000000000000000" pitchFamily="2" charset="0"/>
            </a:endParaRPr>
          </a:p>
        </p:txBody>
      </p:sp>
      <p:sp>
        <p:nvSpPr>
          <p:cNvPr id="19" name="Rectangle 18"/>
          <p:cNvSpPr/>
          <p:nvPr/>
        </p:nvSpPr>
        <p:spPr>
          <a:xfrm>
            <a:off x="318474" y="2406946"/>
            <a:ext cx="8729098" cy="707886"/>
          </a:xfrm>
          <a:prstGeom prst="rect">
            <a:avLst/>
          </a:prstGeom>
        </p:spPr>
        <p:txBody>
          <a:bodyPr wrap="square">
            <a:spAutoFit/>
          </a:bodyPr>
          <a:lstStyle/>
          <a:p>
            <a:pPr marL="571500" indent="-571500">
              <a:buFont typeface="Wingdings" panose="05000000000000000000" pitchFamily="2" charset="2"/>
              <a:buChar char="v"/>
            </a:pPr>
            <a:r>
              <a:rPr lang="bn-BD" sz="40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রেল লাইনকে কিসের সাথে তুলনা করা হয়েছে ?</a:t>
            </a:r>
            <a:endParaRPr lang="bn-IN"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0" name="TextBox 19"/>
          <p:cNvSpPr txBox="1"/>
          <p:nvPr/>
        </p:nvSpPr>
        <p:spPr>
          <a:xfrm>
            <a:off x="3786531" y="3219934"/>
            <a:ext cx="2104014" cy="70788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খ. </a:t>
            </a:r>
            <a:r>
              <a:rPr lang="bn-BD" sz="4000" dirty="0" smtClean="0">
                <a:solidFill>
                  <a:prstClr val="black"/>
                </a:solidFill>
                <a:latin typeface="NikoshBAN" panose="02000000000000000000" pitchFamily="2" charset="0"/>
                <a:cs typeface="NikoshBAN" panose="02000000000000000000" pitchFamily="2" charset="0"/>
              </a:rPr>
              <a:t>মরা ব্যাঙ</a:t>
            </a:r>
            <a:endParaRPr lang="en-US" sz="4000" dirty="0">
              <a:solidFill>
                <a:prstClr val="black"/>
              </a:solidFill>
              <a:latin typeface="NikoshBAN" panose="02000000000000000000" pitchFamily="2" charset="0"/>
              <a:cs typeface="NikoshBAN" panose="02000000000000000000" pitchFamily="2" charset="0"/>
            </a:endParaRPr>
          </a:p>
        </p:txBody>
      </p:sp>
      <p:sp>
        <p:nvSpPr>
          <p:cNvPr id="21" name="TextBox 20"/>
          <p:cNvSpPr txBox="1"/>
          <p:nvPr/>
        </p:nvSpPr>
        <p:spPr>
          <a:xfrm>
            <a:off x="6590974" y="3250616"/>
            <a:ext cx="2184536" cy="70788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smtClean="0">
                <a:solidFill>
                  <a:prstClr val="black"/>
                </a:solidFill>
                <a:latin typeface="NikoshBAN" panose="02000000000000000000" pitchFamily="2" charset="0"/>
                <a:cs typeface="NikoshBAN" panose="02000000000000000000" pitchFamily="2" charset="0"/>
              </a:rPr>
              <a:t>গ.</a:t>
            </a:r>
            <a:r>
              <a:rPr lang="en-US" sz="4000" b="1" dirty="0" smtClean="0">
                <a:solidFill>
                  <a:prstClr val="black"/>
                </a:solidFill>
                <a:latin typeface="NikoshBAN" panose="02000000000000000000" pitchFamily="2" charset="0"/>
                <a:cs typeface="NikoshBAN" panose="02000000000000000000" pitchFamily="2" charset="0"/>
              </a:rPr>
              <a:t> </a:t>
            </a:r>
            <a:r>
              <a:rPr lang="bn-BD" sz="4000" dirty="0">
                <a:solidFill>
                  <a:prstClr val="black"/>
                </a:solidFill>
                <a:latin typeface="NikoshBAN" panose="02000000000000000000" pitchFamily="2" charset="0"/>
                <a:cs typeface="NikoshBAN" panose="02000000000000000000" pitchFamily="2" charset="0"/>
              </a:rPr>
              <a:t>মরা </a:t>
            </a:r>
            <a:r>
              <a:rPr lang="bn-BD" sz="4000" dirty="0" smtClean="0">
                <a:solidFill>
                  <a:prstClr val="black"/>
                </a:solidFill>
                <a:latin typeface="NikoshBAN" panose="02000000000000000000" pitchFamily="2" charset="0"/>
                <a:cs typeface="NikoshBAN" panose="02000000000000000000" pitchFamily="2" charset="0"/>
              </a:rPr>
              <a:t>সাপ</a:t>
            </a:r>
            <a:endParaRPr lang="en-US" sz="4000" dirty="0">
              <a:solidFill>
                <a:prstClr val="black"/>
              </a:solidFill>
              <a:latin typeface="NikoshBAN" panose="02000000000000000000" pitchFamily="2" charset="0"/>
              <a:cs typeface="NikoshBAN" panose="02000000000000000000" pitchFamily="2" charset="0"/>
            </a:endParaRPr>
          </a:p>
        </p:txBody>
      </p:sp>
      <p:sp>
        <p:nvSpPr>
          <p:cNvPr id="22" name="TextBox 21"/>
          <p:cNvSpPr txBox="1"/>
          <p:nvPr/>
        </p:nvSpPr>
        <p:spPr>
          <a:xfrm>
            <a:off x="734719" y="3196950"/>
            <a:ext cx="2737914" cy="70788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ক</a:t>
            </a:r>
            <a:r>
              <a:rPr lang="bn-BD" sz="4000" b="1" dirty="0" smtClean="0">
                <a:solidFill>
                  <a:prstClr val="black"/>
                </a:solidFill>
                <a:latin typeface="NikoshBAN" panose="02000000000000000000" pitchFamily="2" charset="0"/>
                <a:cs typeface="NikoshBAN" panose="02000000000000000000" pitchFamily="2" charset="0"/>
              </a:rPr>
              <a:t>.</a:t>
            </a:r>
            <a:r>
              <a:rPr lang="en-US" sz="4000" b="1" dirty="0" smtClean="0">
                <a:solidFill>
                  <a:prstClr val="black"/>
                </a:solidFill>
                <a:latin typeface="NikoshBAN" panose="02000000000000000000" pitchFamily="2" charset="0"/>
                <a:cs typeface="NikoshBAN" panose="02000000000000000000" pitchFamily="2" charset="0"/>
              </a:rPr>
              <a:t> </a:t>
            </a:r>
            <a:r>
              <a:rPr lang="bn-BD" sz="4000" dirty="0">
                <a:solidFill>
                  <a:prstClr val="black"/>
                </a:solidFill>
                <a:latin typeface="NikoshBAN" panose="02000000000000000000" pitchFamily="2" charset="0"/>
                <a:cs typeface="NikoshBAN" panose="02000000000000000000" pitchFamily="2" charset="0"/>
              </a:rPr>
              <a:t>গানের </a:t>
            </a:r>
            <a:r>
              <a:rPr lang="bn-BD" sz="4000" dirty="0" smtClean="0">
                <a:solidFill>
                  <a:prstClr val="black"/>
                </a:solidFill>
                <a:latin typeface="NikoshBAN" panose="02000000000000000000" pitchFamily="2" charset="0"/>
                <a:cs typeface="NikoshBAN" panose="02000000000000000000" pitchFamily="2" charset="0"/>
              </a:rPr>
              <a:t>লহরি</a:t>
            </a:r>
            <a:endParaRPr lang="en-US" sz="4000" dirty="0">
              <a:solidFill>
                <a:prstClr val="black"/>
              </a:solidFill>
              <a:latin typeface="NikoshBAN" panose="02000000000000000000" pitchFamily="2" charset="0"/>
              <a:cs typeface="NikoshBAN" panose="02000000000000000000" pitchFamily="2" charset="0"/>
            </a:endParaRPr>
          </a:p>
        </p:txBody>
      </p:sp>
      <p:sp>
        <p:nvSpPr>
          <p:cNvPr id="23" name="TextBox 22"/>
          <p:cNvSpPr txBox="1"/>
          <p:nvPr/>
        </p:nvSpPr>
        <p:spPr>
          <a:xfrm>
            <a:off x="9216502" y="3239691"/>
            <a:ext cx="2543698" cy="707886"/>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smtClean="0">
                <a:solidFill>
                  <a:prstClr val="black"/>
                </a:solidFill>
                <a:latin typeface="NikoshBAN" panose="02000000000000000000" pitchFamily="2" charset="0"/>
                <a:cs typeface="NikoshBAN" panose="02000000000000000000" pitchFamily="2" charset="0"/>
              </a:rPr>
              <a:t>ঘ. </a:t>
            </a:r>
            <a:r>
              <a:rPr lang="bn-BD" sz="4000" dirty="0" smtClean="0">
                <a:solidFill>
                  <a:prstClr val="black"/>
                </a:solidFill>
                <a:latin typeface="NikoshBAN" panose="02000000000000000000" pitchFamily="2" charset="0"/>
                <a:cs typeface="NikoshBAN" panose="02000000000000000000" pitchFamily="2" charset="0"/>
              </a:rPr>
              <a:t>হা করা গলা</a:t>
            </a:r>
            <a:endParaRPr lang="en-US" sz="40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8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3"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in)">
                                      <p:cBhvr>
                                        <p:cTn id="63" dur="5000"/>
                                        <p:tgtEl>
                                          <p:spTgt spid="10"/>
                                        </p:tgtEl>
                                      </p:cBhvr>
                                    </p:animEffect>
                                  </p:childTnLst>
                                  <p:subTnLst>
                                    <p:audio>
                                      <p:cMediaNode>
                                        <p:cTn display="0" masterRel="sameClick">
                                          <p:stCondLst>
                                            <p:cond evt="begin" delay="0">
                                              <p:tn val="61"/>
                                            </p:cond>
                                          </p:stCondLst>
                                          <p:endCondLst>
                                            <p:cond evt="onStopAudio" delay="0">
                                              <p:tgtEl>
                                                <p:sldTgt/>
                                              </p:tgtEl>
                                            </p:cond>
                                          </p:endCondLst>
                                        </p:cTn>
                                        <p:tgtEl>
                                          <p:sndTgt r:embed="rId2" name="uttor sothik hoyece.wav"/>
                                        </p:tgtEl>
                                      </p:cMediaNode>
                                    </p:audio>
                                  </p:subTnLst>
                                </p:cTn>
                              </p:par>
                            </p:childTnLst>
                          </p:cTn>
                        </p:par>
                      </p:childTnLst>
                    </p:cTn>
                  </p:par>
                </p:childTnLst>
              </p:cTn>
              <p:nextCondLst>
                <p:cond evt="onClick" delay="0">
                  <p:tgtEl>
                    <p:spTgt spid="7"/>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circle(in)">
                                      <p:cBhvr>
                                        <p:cTn id="69" dur="2000"/>
                                        <p:tgtEl>
                                          <p:spTgt spid="12"/>
                                        </p:tgtEl>
                                      </p:cBhvr>
                                    </p:animEffect>
                                  </p:childTnLst>
                                  <p:subTnLst>
                                    <p:audio>
                                      <p:cMediaNode>
                                        <p:cTn display="0" masterRel="sameClick">
                                          <p:stCondLst>
                                            <p:cond evt="begin" delay="0">
                                              <p:tn val="67"/>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6" presetClass="entr" presetSubtype="16" fill="hold" grpId="1"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circle(in)">
                                      <p:cBhvr>
                                        <p:cTn id="75" dur="2000"/>
                                        <p:tgtEl>
                                          <p:spTgt spid="12"/>
                                        </p:tgtEl>
                                      </p:cBhvr>
                                    </p:animEffect>
                                  </p:childTnLst>
                                  <p:subTnLst>
                                    <p:audio>
                                      <p:cMediaNode>
                                        <p:cTn display="0" masterRel="sameClick">
                                          <p:stCondLst>
                                            <p:cond evt="begin" delay="0">
                                              <p:tn val="73"/>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6" presetClass="entr" presetSubtype="16" fill="hold" grpId="2"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3000"/>
                                        <p:tgtEl>
                                          <p:spTgt spid="12"/>
                                        </p:tgtEl>
                                      </p:cBhvr>
                                    </p:animEffect>
                                  </p:childTnLst>
                                </p:cTn>
                              </p:par>
                            </p:childTnLst>
                          </p:cTn>
                        </p:par>
                      </p:childTnLst>
                    </p:cTn>
                  </p:par>
                </p:childTnLst>
              </p:cTn>
              <p:nextCondLst>
                <p:cond evt="onClick" delay="0">
                  <p:tgtEl>
                    <p:spTgt spid="9"/>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6" presetClass="entr" presetSubtype="16" fill="hold" grpId="4"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circle(in)">
                                      <p:cBhvr>
                                        <p:cTn id="87" dur="2000"/>
                                        <p:tgtEl>
                                          <p:spTgt spid="12"/>
                                        </p:tgtEl>
                                      </p:cBhvr>
                                    </p:animEffect>
                                  </p:childTnLst>
                                  <p:subTnLst>
                                    <p:audio>
                                      <p:cMediaNode>
                                        <p:cTn display="0" masterRel="sameClick">
                                          <p:stCondLst>
                                            <p:cond evt="begin" delay="0">
                                              <p:tn val="85"/>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21"/>
                    </p:tgtEl>
                  </p:cond>
                </p:stCondLst>
                <p:endSync evt="end" delay="0">
                  <p:rtn val="all"/>
                </p:endSync>
                <p:childTnLst>
                  <p:par>
                    <p:cTn id="89" fill="hold">
                      <p:stCondLst>
                        <p:cond delay="0"/>
                      </p:stCondLst>
                      <p:childTnLst>
                        <p:par>
                          <p:cTn id="90" fill="hold">
                            <p:stCondLst>
                              <p:cond delay="0"/>
                            </p:stCondLst>
                            <p:childTnLst>
                              <p:par>
                                <p:cTn id="91" presetID="6" presetClass="entr" presetSubtype="16" fill="hold" grpId="1"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circle(in)">
                                      <p:cBhvr>
                                        <p:cTn id="93" dur="3000"/>
                                        <p:tgtEl>
                                          <p:spTgt spid="10"/>
                                        </p:tgtEl>
                                      </p:cBhvr>
                                    </p:animEffect>
                                  </p:childTnLst>
                                  <p:subTnLst>
                                    <p:audio>
                                      <p:cMediaNode>
                                        <p:cTn display="0" masterRel="sameClick">
                                          <p:stCondLst>
                                            <p:cond evt="begin" delay="0">
                                              <p:tn val="91"/>
                                            </p:cond>
                                          </p:stCondLst>
                                          <p:endCondLst>
                                            <p:cond evt="onStopAudio" delay="0">
                                              <p:tgtEl>
                                                <p:sldTgt/>
                                              </p:tgtEl>
                                            </p:cond>
                                          </p:endCondLst>
                                        </p:cTn>
                                        <p:tgtEl>
                                          <p:sndTgt r:embed="rId2" name="uttor sothik hoyece.wav"/>
                                        </p:tgtEl>
                                      </p:cMediaNode>
                                    </p:audio>
                                  </p:subTnLst>
                                </p:cTn>
                              </p:par>
                            </p:childTnLst>
                          </p:cTn>
                        </p:par>
                      </p:childTnLst>
                    </p:cTn>
                  </p:par>
                </p:childTnLst>
              </p:cTn>
              <p:nextCondLst>
                <p:cond evt="onClick" delay="0">
                  <p:tgtEl>
                    <p:spTgt spid="21"/>
                  </p:tgtEl>
                </p:cond>
              </p:nextCondLst>
            </p:seq>
            <p:seq concurrent="1" nextAc="seek">
              <p:cTn id="94" restart="whenNotActive" fill="hold" evtFilter="cancelBubble" nodeType="interactiveSeq">
                <p:stCondLst>
                  <p:cond evt="onClick" delay="0">
                    <p:tgtEl>
                      <p:spTgt spid="14"/>
                    </p:tgtEl>
                  </p:cond>
                </p:stCondLst>
                <p:endSync evt="end" delay="0">
                  <p:rtn val="all"/>
                </p:endSync>
                <p:childTnLst>
                  <p:par>
                    <p:cTn id="95" fill="hold">
                      <p:stCondLst>
                        <p:cond delay="0"/>
                      </p:stCondLst>
                      <p:childTnLst>
                        <p:par>
                          <p:cTn id="96" fill="hold">
                            <p:stCondLst>
                              <p:cond delay="0"/>
                            </p:stCondLst>
                            <p:childTnLst>
                              <p:par>
                                <p:cTn id="97" presetID="6" presetClass="entr" presetSubtype="16" fill="hold" grpId="2"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circle(in)">
                                      <p:cBhvr>
                                        <p:cTn id="99" dur="3000"/>
                                        <p:tgtEl>
                                          <p:spTgt spid="10"/>
                                        </p:tgtEl>
                                      </p:cBhvr>
                                    </p:animEffect>
                                  </p:childTnLst>
                                  <p:subTnLst>
                                    <p:audio>
                                      <p:cMediaNode>
                                        <p:cTn display="0" masterRel="sameClick">
                                          <p:stCondLst>
                                            <p:cond evt="begin" delay="0">
                                              <p:tn val="97"/>
                                            </p:cond>
                                          </p:stCondLst>
                                          <p:endCondLst>
                                            <p:cond evt="onStopAudio" delay="0">
                                              <p:tgtEl>
                                                <p:sldTgt/>
                                              </p:tgtEl>
                                            </p:cond>
                                          </p:endCondLst>
                                        </p:cTn>
                                        <p:tgtEl>
                                          <p:sndTgt r:embed="rId2" name="uttor sothik hoyece.wav"/>
                                        </p:tgtEl>
                                      </p:cMediaNode>
                                    </p:audio>
                                  </p:sub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16"/>
                    </p:tgtEl>
                  </p:cond>
                </p:stCondLst>
                <p:endSync evt="end" delay="0">
                  <p:rtn val="all"/>
                </p:endSync>
                <p:childTnLst>
                  <p:par>
                    <p:cTn id="101" fill="hold">
                      <p:stCondLst>
                        <p:cond delay="0"/>
                      </p:stCondLst>
                      <p:childTnLst>
                        <p:par>
                          <p:cTn id="102" fill="hold">
                            <p:stCondLst>
                              <p:cond delay="0"/>
                            </p:stCondLst>
                            <p:childTnLst>
                              <p:par>
                                <p:cTn id="103" presetID="10" presetClass="entr" presetSubtype="0" fill="hold" grpId="5"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0"/>
                                        <p:tgtEl>
                                          <p:spTgt spid="12"/>
                                        </p:tgtEl>
                                      </p:cBhvr>
                                    </p:animEffect>
                                  </p:childTnLst>
                                  <p:subTnLst>
                                    <p:audio>
                                      <p:cMediaNode>
                                        <p:cTn display="0" masterRel="sameClick">
                                          <p:stCondLst>
                                            <p:cond evt="begin" delay="0">
                                              <p:tn val="103"/>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6"/>
                  </p:tgtEl>
                </p:cond>
              </p:nextCondLst>
            </p:seq>
            <p:seq concurrent="1" nextAc="seek">
              <p:cTn id="106" restart="whenNotActive" fill="hold" evtFilter="cancelBubble" nodeType="interactiveSeq">
                <p:stCondLst>
                  <p:cond evt="onClick" delay="0">
                    <p:tgtEl>
                      <p:spTgt spid="15"/>
                    </p:tgtEl>
                  </p:cond>
                </p:stCondLst>
                <p:endSync evt="end" delay="0">
                  <p:rtn val="all"/>
                </p:endSync>
                <p:childTnLst>
                  <p:par>
                    <p:cTn id="107" fill="hold">
                      <p:stCondLst>
                        <p:cond delay="0"/>
                      </p:stCondLst>
                      <p:childTnLst>
                        <p:par>
                          <p:cTn id="108" fill="hold">
                            <p:stCondLst>
                              <p:cond delay="0"/>
                            </p:stCondLst>
                            <p:childTnLst>
                              <p:par>
                                <p:cTn id="109" presetID="10" presetClass="entr" presetSubtype="0" fill="hold" grpId="6"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5000"/>
                                        <p:tgtEl>
                                          <p:spTgt spid="12"/>
                                        </p:tgtEl>
                                      </p:cBhvr>
                                    </p:animEffect>
                                  </p:childTnLst>
                                  <p:subTnLst>
                                    <p:audio>
                                      <p:cMediaNode>
                                        <p:cTn display="0" masterRel="sameClick">
                                          <p:stCondLst>
                                            <p:cond evt="begin" delay="0">
                                              <p:tn val="10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0" presetClass="entr" presetSubtype="0" fill="hold" grpId="7"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5000"/>
                                        <p:tgtEl>
                                          <p:spTgt spid="12"/>
                                        </p:tgtEl>
                                      </p:cBhvr>
                                    </p:animEffect>
                                  </p:childTnLst>
                                  <p:subTnLst>
                                    <p:audio>
                                      <p:cMediaNode>
                                        <p:cTn display="0" masterRel="sameClick">
                                          <p:stCondLst>
                                            <p:cond evt="begin" delay="0">
                                              <p:tn val="115"/>
                                            </p:cond>
                                          </p:stCondLst>
                                          <p:endCondLst>
                                            <p:cond evt="onStopAudio" delay="0">
                                              <p:tgtEl>
                                                <p:sldTgt/>
                                              </p:tgtEl>
                                            </p:cond>
                                          </p:endCondLst>
                                        </p:cTn>
                                        <p:tgtEl>
                                          <p:sndTgt r:embed="rId2" name="uttor sothik hoyece.wav"/>
                                        </p:tgtEl>
                                      </p:cMediaNode>
                                    </p:audio>
                                  </p:subTnLst>
                                </p:cTn>
                              </p:par>
                            </p:childTnLst>
                          </p:cTn>
                        </p:par>
                      </p:childTnLst>
                    </p:cTn>
                  </p:par>
                </p:childTnLst>
              </p:cTn>
              <p:nextCondLst>
                <p:cond evt="onClick" delay="0">
                  <p:tgtEl>
                    <p:spTgt spid="17"/>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6" presetClass="entr" presetSubtype="16" fill="hold" grpId="8" nodeType="click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circle(in)">
                                      <p:cBhvr>
                                        <p:cTn id="123" dur="5000"/>
                                        <p:tgtEl>
                                          <p:spTgt spid="12"/>
                                        </p:tgtEl>
                                      </p:cBhvr>
                                    </p:animEffect>
                                  </p:childTnLst>
                                  <p:subTnLst>
                                    <p:audio>
                                      <p:cMediaNode>
                                        <p:cTn display="0" masterRel="sameClick">
                                          <p:stCondLst>
                                            <p:cond evt="begin" delay="0">
                                              <p:tn val="121"/>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20"/>
                  </p:tgtEl>
                </p:cond>
              </p:nextCondLst>
            </p:seq>
            <p:seq concurrent="1" nextAc="seek">
              <p:cTn id="124" restart="whenNotActive" fill="hold" evtFilter="cancelBubble" nodeType="interactiveSeq">
                <p:stCondLst>
                  <p:cond evt="onClick" delay="0">
                    <p:tgtEl>
                      <p:spTgt spid="23"/>
                    </p:tgtEl>
                  </p:cond>
                </p:stCondLst>
                <p:endSync evt="end" delay="0">
                  <p:rtn val="all"/>
                </p:endSync>
                <p:childTnLst>
                  <p:par>
                    <p:cTn id="125" fill="hold">
                      <p:stCondLst>
                        <p:cond delay="0"/>
                      </p:stCondLst>
                      <p:childTnLst>
                        <p:par>
                          <p:cTn id="126" fill="hold">
                            <p:stCondLst>
                              <p:cond delay="0"/>
                            </p:stCondLst>
                            <p:childTnLst>
                              <p:par>
                                <p:cTn id="127" presetID="6" presetClass="entr" presetSubtype="16" fill="hold" grpId="9" nodeType="click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circle(in)">
                                      <p:cBhvr>
                                        <p:cTn id="129" dur="50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bg1"/>
                                      </p:to>
                                    </p:animClr>
                                    <p:audio>
                                      <p:cMediaNode>
                                        <p:cTn display="0" masterRel="sameClick">
                                          <p:stCondLst>
                                            <p:cond evt="begin" delay="0">
                                              <p:tn val="127"/>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23"/>
                  </p:tgtEl>
                </p:cond>
              </p:nextCondLst>
            </p:seq>
          </p:childTnLst>
        </p:cTn>
      </p:par>
    </p:tnLst>
    <p:bldLst>
      <p:bldP spid="5" grpId="0"/>
      <p:bldP spid="6" grpId="0" animBg="1"/>
      <p:bldP spid="7" grpId="0" animBg="1"/>
      <p:bldP spid="8" grpId="0" animBg="1"/>
      <p:bldP spid="9" grpId="0" animBg="1"/>
      <p:bldP spid="10" grpId="0" animBg="1"/>
      <p:bldP spid="10" grpId="1" animBg="1"/>
      <p:bldP spid="10" grpId="2" animBg="1"/>
      <p:bldP spid="11" grpId="0"/>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3" grpId="0"/>
      <p:bldP spid="14" grpId="0" animBg="1"/>
      <p:bldP spid="15" grpId="0" animBg="1"/>
      <p:bldP spid="16" grpId="0" animBg="1"/>
      <p:bldP spid="17" grpId="0" animBg="1"/>
      <p:bldP spid="19" grpId="0"/>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21</a:t>
            </a:fld>
            <a:endParaRPr lang="en-US" dirty="0"/>
          </a:p>
        </p:txBody>
      </p:sp>
      <p:sp>
        <p:nvSpPr>
          <p:cNvPr id="5" name="TextBox 4"/>
          <p:cNvSpPr txBox="1"/>
          <p:nvPr/>
        </p:nvSpPr>
        <p:spPr>
          <a:xfrm>
            <a:off x="3196151" y="233874"/>
            <a:ext cx="4569426" cy="1569660"/>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9600" b="1" u="sng" dirty="0" smtClean="0">
                <a:ln w="0"/>
                <a:latin typeface="NikoshBAN" panose="02000000000000000000" pitchFamily="2" charset="0"/>
                <a:cs typeface="NikoshBAN" panose="02000000000000000000" pitchFamily="2" charset="0"/>
              </a:rPr>
              <a:t>বাড়ির</a:t>
            </a:r>
            <a:r>
              <a:rPr lang="bn-IN" sz="9600" b="1" u="sng" dirty="0" smtClean="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sp>
        <p:nvSpPr>
          <p:cNvPr id="7" name="TextBox 6"/>
          <p:cNvSpPr txBox="1"/>
          <p:nvPr/>
        </p:nvSpPr>
        <p:spPr>
          <a:xfrm>
            <a:off x="2046445" y="2922500"/>
            <a:ext cx="8166502" cy="1938992"/>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দৈনন্দিন জীবনযাত্রা সম্পর্কে একটি অনুচ্ছেদ লিখে আনবে । </a:t>
            </a:r>
            <a:endParaRPr lang="en-US"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53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560" y="633046"/>
            <a:ext cx="11083482" cy="520142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bn-BD" sz="16600" b="1" spc="50" dirty="0" smtClean="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rPr>
              <a:t>সকল শিক্ষার্থীকে</a:t>
            </a:r>
          </a:p>
          <a:p>
            <a:pPr algn="ctr">
              <a:defRPr/>
            </a:pPr>
            <a:r>
              <a:rPr lang="bn-BD" sz="16600" b="1" spc="50" dirty="0" smtClean="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16600" b="1" spc="50" dirty="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41242"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242" y="0"/>
            <a:ext cx="6350758" cy="6858000"/>
          </a:xfrm>
          <a:prstGeom prst="rect">
            <a:avLst/>
          </a:prstGeom>
        </p:spPr>
      </p:pic>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22</a:t>
            </a:fld>
            <a:endParaRPr lang="en-US" dirty="0"/>
          </a:p>
        </p:txBody>
      </p:sp>
    </p:spTree>
    <p:extLst>
      <p:ext uri="{BB962C8B-B14F-4D97-AF65-F5344CB8AC3E}">
        <p14:creationId xmlns:p14="http://schemas.microsoft.com/office/powerpoint/2010/main" val="19983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100"/>
                                  </p:stCondLst>
                                  <p:childTnLst>
                                    <p:anim calcmode="lin" valueType="num">
                                      <p:cBhvr additive="base">
                                        <p:cTn id="6" dur="3000"/>
                                        <p:tgtEl>
                                          <p:spTgt spid="5"/>
                                        </p:tgtEl>
                                        <p:attrNameLst>
                                          <p:attrName>ppt_x</p:attrName>
                                        </p:attrNameLst>
                                      </p:cBhvr>
                                      <p:tavLst>
                                        <p:tav tm="0">
                                          <p:val>
                                            <p:strVal val="ppt_x"/>
                                          </p:val>
                                        </p:tav>
                                        <p:tav tm="100000">
                                          <p:val>
                                            <p:strVal val="0-ppt_w/2"/>
                                          </p:val>
                                        </p:tav>
                                      </p:tavLst>
                                    </p:anim>
                                    <p:anim calcmode="lin" valueType="num">
                                      <p:cBhvr additive="base">
                                        <p:cTn id="7" dur="3000"/>
                                        <p:tgtEl>
                                          <p:spTgt spid="5"/>
                                        </p:tgtEl>
                                        <p:attrNameLst>
                                          <p:attrName>ppt_y</p:attrName>
                                        </p:attrNameLst>
                                      </p:cBhvr>
                                      <p:tavLst>
                                        <p:tav tm="0">
                                          <p:val>
                                            <p:strVal val="ppt_y"/>
                                          </p:val>
                                        </p:tav>
                                        <p:tav tm="100000">
                                          <p:val>
                                            <p:strVal val="ppt_y"/>
                                          </p:val>
                                        </p:tav>
                                      </p:tavLst>
                                    </p:anim>
                                    <p:set>
                                      <p:cBhvr>
                                        <p:cTn id="8" dur="1" fill="hold">
                                          <p:stCondLst>
                                            <p:cond delay="29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3000"/>
                                        <p:tgtEl>
                                          <p:spTgt spid="6"/>
                                        </p:tgtEl>
                                        <p:attrNameLst>
                                          <p:attrName>ppt_x</p:attrName>
                                        </p:attrNameLst>
                                      </p:cBhvr>
                                      <p:tavLst>
                                        <p:tav tm="0">
                                          <p:val>
                                            <p:strVal val="ppt_x"/>
                                          </p:val>
                                        </p:tav>
                                        <p:tav tm="100000">
                                          <p:val>
                                            <p:strVal val="1+ppt_w/2"/>
                                          </p:val>
                                        </p:tav>
                                      </p:tavLst>
                                    </p:anim>
                                    <p:anim calcmode="lin" valueType="num">
                                      <p:cBhvr additive="base">
                                        <p:cTn id="11" dur="3000"/>
                                        <p:tgtEl>
                                          <p:spTgt spid="6"/>
                                        </p:tgtEl>
                                        <p:attrNameLst>
                                          <p:attrName>ppt_y</p:attrName>
                                        </p:attrNameLst>
                                      </p:cBhvr>
                                      <p:tavLst>
                                        <p:tav tm="0">
                                          <p:val>
                                            <p:strVal val="ppt_y"/>
                                          </p:val>
                                        </p:tav>
                                        <p:tav tm="100000">
                                          <p:val>
                                            <p:strVal val="ppt_y"/>
                                          </p:val>
                                        </p:tav>
                                      </p:tavLst>
                                    </p:anim>
                                    <p:set>
                                      <p:cBhvr>
                                        <p:cTn id="12" dur="1" fill="hold">
                                          <p:stCondLst>
                                            <p:cond delay="2999"/>
                                          </p:stCondLst>
                                        </p:cTn>
                                        <p:tgtEl>
                                          <p:spTgt spid="6"/>
                                        </p:tgtEl>
                                        <p:attrNameLst>
                                          <p:attrName>style.visibility</p:attrName>
                                        </p:attrNameLst>
                                      </p:cBhvr>
                                      <p:to>
                                        <p:strVal val="hidden"/>
                                      </p:to>
                                    </p:set>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3000" fill="hold"/>
                                        <p:tgtEl>
                                          <p:spTgt spid="7"/>
                                        </p:tgtEl>
                                        <p:attrNameLst>
                                          <p:attrName>ppt_w</p:attrName>
                                        </p:attrNameLst>
                                      </p:cBhvr>
                                      <p:tavLst>
                                        <p:tav tm="0">
                                          <p:val>
                                            <p:fltVal val="0"/>
                                          </p:val>
                                        </p:tav>
                                        <p:tav tm="100000">
                                          <p:val>
                                            <p:strVal val="#ppt_w"/>
                                          </p:val>
                                        </p:tav>
                                      </p:tavLst>
                                    </p:anim>
                                    <p:anim calcmode="lin" valueType="num">
                                      <p:cBhvr>
                                        <p:cTn id="16" dur="3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23</a:t>
            </a:fld>
            <a:endParaRPr lang="en-US" dirty="0"/>
          </a:p>
        </p:txBody>
      </p:sp>
      <p:grpSp>
        <p:nvGrpSpPr>
          <p:cNvPr id="18" name="Group 1"/>
          <p:cNvGrpSpPr>
            <a:grpSpLocks/>
          </p:cNvGrpSpPr>
          <p:nvPr/>
        </p:nvGrpSpPr>
        <p:grpSpPr bwMode="auto">
          <a:xfrm>
            <a:off x="450151" y="300251"/>
            <a:ext cx="11491640" cy="5717647"/>
            <a:chOff x="685800" y="685800"/>
            <a:chExt cx="7924800" cy="4594202"/>
          </a:xfrm>
        </p:grpSpPr>
        <p:sp>
          <p:nvSpPr>
            <p:cNvPr id="19" name="Oval 18"/>
            <p:cNvSpPr/>
            <p:nvPr/>
          </p:nvSpPr>
          <p:spPr>
            <a:xfrm>
              <a:off x="2936875" y="685800"/>
              <a:ext cx="3505200" cy="1142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কৃতজ্ঞতা</a:t>
              </a:r>
              <a:r>
                <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স্বীকার</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0" name="TextBox 19"/>
            <p:cNvSpPr txBox="1"/>
            <p:nvPr/>
          </p:nvSpPr>
          <p:spPr>
            <a:xfrm>
              <a:off x="685800" y="1960347"/>
              <a:ext cx="7924800" cy="568795"/>
            </a:xfrm>
            <a:prstGeom prst="rect">
              <a:avLst/>
            </a:prstGeom>
            <a:solidFill>
              <a:schemeClr val="accent4">
                <a:lumMod val="60000"/>
                <a:lumOff val="40000"/>
              </a:schemeClr>
            </a:solidFill>
          </p:spPr>
          <p:txBody>
            <a:bodyPr>
              <a:spAutoFit/>
            </a:bodyPr>
            <a:lstStyle/>
            <a:p>
              <a:pPr algn="ctr">
                <a:defRPr/>
              </a:pPr>
              <a:r>
                <a:rPr lang="en-US" sz="4000" dirty="0" err="1">
                  <a:latin typeface="NikoshBAN" panose="02000000000000000000" pitchFamily="2" charset="0"/>
                  <a:cs typeface="NikoshBAN" panose="02000000000000000000" pitchFamily="2" charset="0"/>
                </a:rPr>
                <a:t>শিক্ষা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মন্ত্রণালয়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মাউশি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এনসিটিবি</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এটুআই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সংশ্লিষ্ট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কর্মকর্তাবৃন্দ</a:t>
              </a:r>
              <a:endParaRPr lang="en-US" sz="4000" dirty="0">
                <a:latin typeface="NikoshBAN" panose="02000000000000000000" pitchFamily="2" charset="0"/>
                <a:cs typeface="NikoshBAN" panose="02000000000000000000" pitchFamily="2" charset="0"/>
              </a:endParaRPr>
            </a:p>
          </p:txBody>
        </p:sp>
        <p:sp>
          <p:nvSpPr>
            <p:cNvPr id="21" name="TextBox 22"/>
            <p:cNvSpPr txBox="1">
              <a:spLocks noChangeArrowheads="1"/>
            </p:cNvSpPr>
            <p:nvPr/>
          </p:nvSpPr>
          <p:spPr bwMode="auto">
            <a:xfrm>
              <a:off x="685800" y="2831708"/>
              <a:ext cx="7924800" cy="2448294"/>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err="1">
                  <a:latin typeface="NikoshBAN" panose="02000000000000000000" pitchFamily="2" charset="0"/>
                  <a:cs typeface="NikoshBAN" panose="02000000000000000000" pitchFamily="2" charset="0"/>
                </a:rPr>
                <a:t>এবং</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কন্টেন্ট</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সম্পাদক</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হিসেবে</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যাঁদের</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নির্দেশনা</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পরামর্শ</a:t>
              </a:r>
              <a:r>
                <a:rPr lang="en-US" altLang="en-US" sz="3600" dirty="0">
                  <a:latin typeface="NikoshBAN" panose="02000000000000000000" pitchFamily="2" charset="0"/>
                  <a:cs typeface="NikoshBAN" panose="02000000000000000000" pitchFamily="2" charset="0"/>
                </a:rPr>
                <a:t> ও </a:t>
              </a:r>
              <a:r>
                <a:rPr lang="en-US" altLang="en-US" sz="3600" dirty="0" err="1">
                  <a:latin typeface="NikoshBAN" panose="02000000000000000000" pitchFamily="2" charset="0"/>
                  <a:cs typeface="NikoshBAN" panose="02000000000000000000" pitchFamily="2" charset="0"/>
                </a:rPr>
                <a:t>তত্ত্বাবধানে</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এই</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মডেল</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কন্টেন্ট</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সমৃদ্ধ</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হয়েছে</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তাঁরা</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হলেন</a:t>
              </a:r>
              <a:r>
                <a:rPr lang="en-US" altLang="en-US" sz="3600" dirty="0">
                  <a:latin typeface="NikoshBAN" panose="02000000000000000000" pitchFamily="2" charset="0"/>
                  <a:cs typeface="NikoshBAN" panose="02000000000000000000" pitchFamily="2" charset="0"/>
                </a:rPr>
                <a:t>-</a:t>
              </a:r>
            </a:p>
            <a:p>
              <a:pPr algn="ctr" eaLnBrk="1" hangingPunct="1">
                <a:spcBef>
                  <a:spcPct val="0"/>
                </a:spcBef>
                <a:buFontTx/>
                <a:buNone/>
              </a:pPr>
              <a:endParaRPr lang="en-US" altLang="en-US" sz="2400" dirty="0">
                <a:ln w="76200">
                  <a:solidFill>
                    <a:schemeClr val="tx1"/>
                  </a:solidFill>
                </a:ln>
                <a:latin typeface="NikoshBAN" panose="02000000000000000000" pitchFamily="2" charset="0"/>
                <a:cs typeface="NikoshBAN" panose="02000000000000000000" pitchFamily="2" charset="0"/>
              </a:endParaRPr>
            </a:p>
            <a:p>
              <a:pPr algn="just" eaLnBrk="1" hangingPunct="1">
                <a:spcBef>
                  <a:spcPct val="0"/>
                </a:spcBef>
                <a:buFontTx/>
                <a:buNone/>
              </a:pP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জনাব</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bn-BD" altLang="en-US" dirty="0" smtClean="0">
                  <a:latin typeface="NikoshBAN" panose="02000000000000000000" pitchFamily="2" charset="0"/>
                  <a:cs typeface="NikoshBAN" panose="02000000000000000000" pitchFamily="2" charset="0"/>
                  <a:sym typeface="Wingdings 2" panose="05020102010507070707" pitchFamily="18" charset="2"/>
                </a:rPr>
                <a:t>মোঃ </a:t>
              </a:r>
              <a:r>
                <a:rPr lang="en-US" altLang="en-US" dirty="0" err="1" smtClean="0">
                  <a:latin typeface="NikoshBAN" panose="02000000000000000000" pitchFamily="2" charset="0"/>
                  <a:cs typeface="NikoshBAN" panose="02000000000000000000" pitchFamily="2" charset="0"/>
                  <a:sym typeface="Wingdings 2" panose="05020102010507070707" pitchFamily="18" charset="2"/>
                </a:rPr>
                <a:t>ফেরদৌস</a:t>
              </a:r>
              <a:r>
                <a:rPr lang="en-US" altLang="en-US" dirty="0" smtClean="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হোসেন</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smtClean="0">
                  <a:latin typeface="NikoshBAN" panose="02000000000000000000" pitchFamily="2" charset="0"/>
                  <a:cs typeface="NikoshBAN" panose="02000000000000000000" pitchFamily="2" charset="0"/>
                  <a:sym typeface="Wingdings 2" panose="05020102010507070707" pitchFamily="18" charset="2"/>
                </a:rPr>
                <a:t>সহযোগ</a:t>
              </a:r>
              <a:r>
                <a:rPr lang="bn-BD" altLang="en-US" dirty="0" smtClean="0">
                  <a:latin typeface="NikoshBAN" panose="02000000000000000000" pitchFamily="2" charset="0"/>
                  <a:cs typeface="NikoshBAN" panose="02000000000000000000" pitchFamily="2" charset="0"/>
                  <a:sym typeface="Wingdings 2" panose="05020102010507070707" pitchFamily="18" charset="2"/>
                </a:rPr>
                <a:t>ী</a:t>
              </a:r>
              <a:r>
                <a:rPr lang="en-US" altLang="en-US" dirty="0" smtClean="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অধ্যাপক</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বাংলা</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টিটিসি</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খুলনা</a:t>
              </a:r>
              <a:r>
                <a:rPr lang="en-US" altLang="en-US" dirty="0" smtClean="0">
                  <a:latin typeface="NikoshBAN" panose="02000000000000000000" pitchFamily="2" charset="0"/>
                  <a:cs typeface="NikoshBAN" panose="02000000000000000000" pitchFamily="2" charset="0"/>
                  <a:sym typeface="Wingdings 2" panose="05020102010507070707" pitchFamily="18" charset="2"/>
                </a:rPr>
                <a:t>।</a:t>
              </a:r>
              <a:r>
                <a:rPr lang="bn-BD" altLang="en-US" dirty="0" smtClean="0">
                  <a:latin typeface="NikoshBAN" panose="02000000000000000000" pitchFamily="2" charset="0"/>
                  <a:cs typeface="NikoshBAN" panose="02000000000000000000" pitchFamily="2" charset="0"/>
                  <a:sym typeface="Wingdings 2" panose="05020102010507070707" pitchFamily="18" charset="2"/>
                </a:rPr>
                <a:t> </a:t>
              </a:r>
              <a:endParaRPr lang="en-US" altLang="en-US" dirty="0">
                <a:latin typeface="NikoshBAN" panose="02000000000000000000" pitchFamily="2" charset="0"/>
                <a:cs typeface="NikoshBAN" panose="02000000000000000000" pitchFamily="2" charset="0"/>
                <a:sym typeface="Wingdings 2" panose="05020102010507070707" pitchFamily="18" charset="2"/>
              </a:endParaRPr>
            </a:p>
            <a:p>
              <a:pPr algn="just" eaLnBrk="1" hangingPunct="1">
                <a:spcBef>
                  <a:spcPct val="0"/>
                </a:spcBef>
                <a:buFontTx/>
                <a:buNone/>
              </a:pP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জনাব</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নিগার</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সুলতানা</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সহকারি</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অধ্যাপক</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বাংলা</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bn-BD" altLang="en-US" dirty="0" smtClean="0">
                  <a:latin typeface="NikoshBAN" panose="02000000000000000000" pitchFamily="2" charset="0"/>
                  <a:cs typeface="NikoshBAN" panose="02000000000000000000" pitchFamily="2" charset="0"/>
                  <a:sym typeface="Wingdings 2" panose="05020102010507070707" pitchFamily="18" charset="2"/>
                </a:rPr>
                <a:t>টিটিসি </a:t>
              </a:r>
              <a:r>
                <a:rPr lang="en-US" altLang="en-US" dirty="0" smtClean="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ফেনী</a:t>
              </a:r>
              <a:r>
                <a:rPr lang="en-US" altLang="en-US" dirty="0">
                  <a:latin typeface="NikoshBAN" panose="02000000000000000000" pitchFamily="2" charset="0"/>
                  <a:cs typeface="NikoshBAN" panose="02000000000000000000" pitchFamily="2" charset="0"/>
                  <a:sym typeface="Wingdings 2" panose="05020102010507070707" pitchFamily="18" charset="2"/>
                </a:rPr>
                <a:t>।</a:t>
              </a:r>
            </a:p>
            <a:p>
              <a:pPr algn="just" eaLnBrk="1" hangingPunct="1">
                <a:spcBef>
                  <a:spcPct val="0"/>
                </a:spcBef>
                <a:buFontTx/>
                <a:buNone/>
              </a:pP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জনাব</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জেসমীন</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জাহান</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খানম</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প্রভাষক</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বাংলা</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টিটিসি</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মহিলা</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ময়মনসিংহ</a:t>
              </a:r>
              <a:r>
                <a:rPr lang="en-US" altLang="en-US" dirty="0">
                  <a:latin typeface="NikoshBAN" panose="02000000000000000000" pitchFamily="2" charset="0"/>
                  <a:cs typeface="NikoshBAN" panose="02000000000000000000" pitchFamily="2" charset="0"/>
                  <a:sym typeface="Wingdings 2" panose="05020102010507070707" pitchFamily="18" charset="2"/>
                </a:rPr>
                <a:t>।</a:t>
              </a:r>
              <a:endParaRPr lang="en-US" altLang="en-US"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0337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16092" y="698360"/>
            <a:ext cx="4716438" cy="578619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u="sng"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a:t>
            </a:r>
            <a:r>
              <a:rPr lang="en-US" sz="4000"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u="sng"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পরিচিতি</a:t>
            </a:r>
            <a:endParaRPr lang="en-US" u="sng"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মিজানুর রহমান </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সহকারী</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গাইবান্ধা সরকারি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উচ্চ</a:t>
            </a: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বালক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বিদ্যালয়</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গাইবান্ধা</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মোবাইল</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smtClean="0">
                <a:solidFill>
                  <a:schemeClr val="tx1"/>
                </a:solidFill>
                <a:effectLst>
                  <a:outerShdw blurRad="38100" dist="38100" dir="2700000" algn="tl">
                    <a:srgbClr val="000000">
                      <a:alpha val="43137"/>
                    </a:srgbClr>
                  </a:outerShdw>
                </a:effectLst>
                <a:cs typeface="NikoshBAN" pitchFamily="2" charset="0"/>
              </a:rPr>
              <a:t>0171</a:t>
            </a:r>
            <a:r>
              <a:rPr lang="bn-BD" sz="2800" b="1" dirty="0" smtClean="0">
                <a:solidFill>
                  <a:schemeClr val="tx1"/>
                </a:solidFill>
                <a:effectLst>
                  <a:outerShdw blurRad="38100" dist="38100" dir="2700000" algn="tl">
                    <a:srgbClr val="000000">
                      <a:alpha val="43137"/>
                    </a:srgbClr>
                  </a:outerShdw>
                </a:effectLst>
                <a:cs typeface="NikoshBAN" pitchFamily="2" charset="0"/>
              </a:rPr>
              <a:t>৭০১৬১৪০ </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ই-</a:t>
            </a:r>
            <a:r>
              <a:rPr lang="en-US" sz="24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মেইল</a:t>
            </a:r>
            <a:r>
              <a:rPr lang="en-US" sz="2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000" b="1" dirty="0" smtClean="0">
                <a:solidFill>
                  <a:schemeClr val="tx1"/>
                </a:solidFill>
                <a:effectLst>
                  <a:outerShdw blurRad="38100" dist="38100" dir="2700000" algn="tl">
                    <a:srgbClr val="000000">
                      <a:alpha val="43137"/>
                    </a:srgbClr>
                  </a:outerShdw>
                </a:effectLst>
                <a:cs typeface="NikoshBAN" pitchFamily="2" charset="0"/>
              </a:rPr>
              <a:t>asrumijan</a:t>
            </a:r>
            <a:r>
              <a:rPr lang="en-US" sz="2000" b="1" dirty="0" smtClean="0">
                <a:solidFill>
                  <a:schemeClr val="tx1"/>
                </a:solidFill>
                <a:effectLst>
                  <a:outerShdw blurRad="38100" dist="38100" dir="2700000" algn="tl">
                    <a:srgbClr val="000000">
                      <a:alpha val="43137"/>
                    </a:srgbClr>
                  </a:outerShdw>
                </a:effectLst>
                <a:cs typeface="NikoshBAN" pitchFamily="2" charset="0"/>
              </a:rPr>
              <a:t>@gmail.com</a:t>
            </a:r>
            <a:endParaRPr lang="en-US" sz="2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6" name="TextBox 25"/>
          <p:cNvSpPr txBox="1"/>
          <p:nvPr/>
        </p:nvSpPr>
        <p:spPr>
          <a:xfrm>
            <a:off x="6731756" y="821470"/>
            <a:ext cx="4566314" cy="566308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400" u="sng"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পাঠ</a:t>
            </a:r>
            <a:r>
              <a:rPr lang="en-US" sz="4400" u="sng"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u="sng"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পরিচিতি</a:t>
            </a:r>
            <a:endParaRPr lang="en-US" dirty="0">
              <a:solidFill>
                <a:schemeClr val="tx1"/>
              </a:solidFill>
              <a:latin typeface="NikoshBAN" pitchFamily="2" charset="0"/>
              <a:cs typeface="NikoshBAN" pitchFamily="2" charset="0"/>
            </a:endParaRPr>
          </a:p>
          <a:p>
            <a:pPr algn="ctr">
              <a:defRPr/>
            </a:pP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শ্রেণি</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সপ্তম </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বিষয়</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বাংলা</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১ম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পত্র</a:t>
            </a:r>
            <a:endPar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endParaRPr lang="en-US" sz="2800" b="1"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p:txBody>
      </p:sp>
      <p:sp>
        <p:nvSpPr>
          <p:cNvPr id="29" name="Rectangle 28"/>
          <p:cNvSpPr/>
          <p:nvPr/>
        </p:nvSpPr>
        <p:spPr>
          <a:xfrm>
            <a:off x="4932530" y="60126"/>
            <a:ext cx="2015295" cy="923330"/>
          </a:xfrm>
          <a:prstGeom prst="rect">
            <a:avLst/>
          </a:prstGeom>
          <a:noFill/>
        </p:spPr>
        <p:txBody>
          <a:bodyPr>
            <a:spAutoFit/>
          </a:bodyPr>
          <a:lstStyle/>
          <a:p>
            <a:pPr algn="ctr">
              <a:defRPr/>
            </a:pPr>
            <a:r>
              <a:rPr lang="en-US" sz="54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itchFamily="2" charset="0"/>
                <a:cs typeface="NikoshBAN" pitchFamily="2" charset="0"/>
              </a:rPr>
              <a:t>পরিচিতি</a:t>
            </a:r>
            <a:endParaRPr lang="en-US" sz="5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itchFamily="2" charset="0"/>
              <a:cs typeface="NikoshBAN" pitchFamily="2"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643" y="2649520"/>
            <a:ext cx="3162290" cy="368975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838" y="1584470"/>
            <a:ext cx="2070946" cy="2130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77699" y="2000070"/>
            <a:ext cx="7308888" cy="3429000"/>
          </a:xfrm>
          <a:prstGeom prst="mathMinus">
            <a:avLst>
              <a:gd name="adj1" fmla="val 39440"/>
            </a:avLst>
          </a:prstGeom>
        </p:spPr>
      </p:pic>
    </p:spTree>
    <p:extLst>
      <p:ext uri="{BB962C8B-B14F-4D97-AF65-F5344CB8AC3E}">
        <p14:creationId xmlns:p14="http://schemas.microsoft.com/office/powerpoint/2010/main" val="16249770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okhar Ekushe _siron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4</a:t>
            </a:fld>
            <a:endParaRPr lang="en-US" dirty="0"/>
          </a:p>
        </p:txBody>
      </p:sp>
    </p:spTree>
    <p:extLst>
      <p:ext uri="{BB962C8B-B14F-4D97-AF65-F5344CB8AC3E}">
        <p14:creationId xmlns:p14="http://schemas.microsoft.com/office/powerpoint/2010/main" val="107006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957" y="6378498"/>
            <a:ext cx="1489616" cy="484348"/>
          </a:xfrm>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a:xfrm>
            <a:off x="11303921" y="6383644"/>
            <a:ext cx="912558" cy="434364"/>
          </a:xfrm>
        </p:spPr>
        <p:txBody>
          <a:bodyPr/>
          <a:lstStyle/>
          <a:p>
            <a:fld id="{98B791D4-ABF2-4A16-B3DD-1A975CDA2D59}" type="slidenum">
              <a:rPr lang="en-US" smtClean="0"/>
              <a:pPr/>
              <a:t>5</a:t>
            </a:fld>
            <a:endParaRPr lang="en-US" dirty="0"/>
          </a:p>
        </p:txBody>
      </p:sp>
      <p:sp>
        <p:nvSpPr>
          <p:cNvPr id="5" name="TextBox 4"/>
          <p:cNvSpPr txBox="1"/>
          <p:nvPr/>
        </p:nvSpPr>
        <p:spPr>
          <a:xfrm>
            <a:off x="438059" y="265091"/>
            <a:ext cx="10295589" cy="1569660"/>
          </a:xfrm>
          <a:prstGeom prst="rect">
            <a:avLst/>
          </a:prstGeom>
          <a:noFill/>
        </p:spPr>
        <p:txBody>
          <a:bodyPr wrap="square" rtlCol="0">
            <a:spAutoFit/>
          </a:bodyPr>
          <a:lstStyle/>
          <a:p>
            <a:r>
              <a:rPr lang="bn-IN" sz="9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একুশে</a:t>
            </a:r>
            <a:r>
              <a:rPr lang="en-US" sz="9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9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alt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a:t>
            </a:r>
            <a:r>
              <a:rPr lang="en-US" altLang="en-US" sz="48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প্রথম</a:t>
            </a:r>
            <a:r>
              <a:rPr lang="en-US" alt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altLang="en-US"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অংশ</a:t>
            </a:r>
            <a:r>
              <a:rPr lang="en-US" alt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38059" y="1848733"/>
            <a:ext cx="3889242" cy="923330"/>
          </a:xfrm>
          <a:prstGeom prst="rect">
            <a:avLst/>
          </a:prstGeom>
          <a:solidFill>
            <a:schemeClr val="accent2">
              <a:lumMod val="60000"/>
              <a:lumOff val="40000"/>
            </a:schemeClr>
          </a:solidFill>
        </p:spPr>
        <p:txBody>
          <a:bodyPr wrap="square" rtlCol="0">
            <a:spAutoFit/>
          </a:bodyPr>
          <a:lstStyle/>
          <a:p>
            <a:r>
              <a:rPr lang="bn-IN" sz="54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আবুবকর সিদ্দিক </a:t>
            </a:r>
            <a:endParaRPr lang="en-US" sz="54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323" y="2310398"/>
            <a:ext cx="7143750" cy="3762375"/>
          </a:xfrm>
          <a:prstGeom prst="rect">
            <a:avLst/>
          </a:prstGeom>
        </p:spPr>
      </p:pic>
    </p:spTree>
    <p:extLst>
      <p:ext uri="{BB962C8B-B14F-4D97-AF65-F5344CB8AC3E}">
        <p14:creationId xmlns:p14="http://schemas.microsoft.com/office/powerpoint/2010/main" val="215029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ppt_w</p:attrName>
                                        </p:attrNameLst>
                                      </p:cBhvr>
                                      <p:tavLst>
                                        <p:tav tm="0">
                                          <p:val>
                                            <p:fltVal val="0"/>
                                          </p:val>
                                        </p:tav>
                                        <p:tav tm="100000">
                                          <p:val>
                                            <p:strVal val="#ppt_w"/>
                                          </p:val>
                                        </p:tav>
                                      </p:tavLst>
                                    </p:anim>
                                    <p:anim calcmode="lin" valueType="num">
                                      <p:cBhvr>
                                        <p:cTn id="12" dur="3000" fill="hold"/>
                                        <p:tgtEl>
                                          <p:spTgt spid="6"/>
                                        </p:tgtEl>
                                        <p:attrNameLst>
                                          <p:attrName>ppt_h</p:attrName>
                                        </p:attrNameLst>
                                      </p:cBhvr>
                                      <p:tavLst>
                                        <p:tav tm="0">
                                          <p:val>
                                            <p:fltVal val="0"/>
                                          </p:val>
                                        </p:tav>
                                        <p:tav tm="100000">
                                          <p:val>
                                            <p:strVal val="#ppt_h"/>
                                          </p:val>
                                        </p:tav>
                                      </p:tavLst>
                                    </p:anim>
                                    <p:animEffect transition="in" filter="fade">
                                      <p:cBhvr>
                                        <p:cTn id="1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446" y="2071601"/>
            <a:ext cx="11996554" cy="830997"/>
          </a:xfrm>
          <a:prstGeom prst="rect">
            <a:avLst/>
          </a:prstGeom>
          <a:noFill/>
        </p:spPr>
        <p:txBody>
          <a:bodyPr wrap="square" lIns="91440" tIns="45720" rIns="91440" bIns="45720">
            <a:spAutoFit/>
          </a:bodyPr>
          <a:lstStyle/>
          <a:p>
            <a:pPr marL="685800" indent="-685800">
              <a:buFont typeface="Wingdings" panose="05000000000000000000" pitchFamily="2" charset="2"/>
              <a:buChar char="v"/>
            </a:pP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আবুবকর সিদ্দিক এর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সংক্ষিপ্ত পরিচয় বলতে পারবে।</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95446" y="4419708"/>
            <a:ext cx="11212420" cy="1596956"/>
          </a:xfrm>
          <a:prstGeom prst="rect">
            <a:avLst/>
          </a:prstGeom>
          <a:noFill/>
        </p:spPr>
        <p:txBody>
          <a:bodyPr wrap="square" rtlCol="0">
            <a:spAutoFit/>
          </a:bodyPr>
          <a:lstStyle/>
          <a:p>
            <a:pPr marL="571500" indent="-571500">
              <a:buFont typeface="Wingdings" panose="05000000000000000000" pitchFamily="2" charset="2"/>
              <a:buChar char="v"/>
            </a:pP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শান,</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ত্যানাখানি,</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ভিখ,</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গুলি খেল</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ইত্যাদি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 অর্থ উল্লেখ কর</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তা দিয়ে বাক্য তৈরি করতে</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7" name="TextBox 26"/>
          <p:cNvSpPr txBox="1"/>
          <p:nvPr/>
        </p:nvSpPr>
        <p:spPr>
          <a:xfrm>
            <a:off x="-307554" y="2926365"/>
            <a:ext cx="12499553" cy="1569660"/>
          </a:xfrm>
          <a:prstGeom prst="rect">
            <a:avLst/>
          </a:prstGeom>
          <a:noFill/>
        </p:spPr>
        <p:txBody>
          <a:bodyPr wrap="square" rtlCol="0">
            <a:spAutoFit/>
          </a:bodyPr>
          <a:lstStyle/>
          <a:p>
            <a:pPr marL="1143000" lvl="1" indent="-685800">
              <a:buFont typeface="Wingdings" panose="05000000000000000000" pitchFamily="2" charset="2"/>
              <a:buChar char="v"/>
            </a:pP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নির্দিষ্ট অংশ</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রাতের বিছানা.........দৌড়াতে লাগল সে) শুদ্ধ উচ্চারণে </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পড়তে</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898059" y="1221136"/>
            <a:ext cx="5301451" cy="923330"/>
          </a:xfrm>
          <a:prstGeom prst="rect">
            <a:avLst/>
          </a:prstGeom>
        </p:spPr>
        <p:txBody>
          <a:bodyPr wrap="none">
            <a:spAutoFit/>
          </a:bodyPr>
          <a:lstStyle/>
          <a:p>
            <a:r>
              <a:rPr lang="bn-BD" sz="54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পাঠ শেষে শিক্ষার্থীরা...</a:t>
            </a:r>
            <a:endParaRPr lang="en-US" sz="54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195446" y="5808576"/>
            <a:ext cx="10390988" cy="830997"/>
          </a:xfrm>
          <a:prstGeom prst="rect">
            <a:avLst/>
          </a:prstGeom>
          <a:noFill/>
        </p:spPr>
        <p:txBody>
          <a:bodyPr wrap="square" rtlCol="0">
            <a:spAutoFit/>
          </a:bodyPr>
          <a:lstStyle/>
          <a:p>
            <a:pPr marL="571500" indent="-571500">
              <a:buFont typeface="Wingdings" panose="05000000000000000000" pitchFamily="2" charset="2"/>
              <a:buChar char="v"/>
            </a:pP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পরিচয় এবং জীবনযাত্রা ব্যাখ্যা করতে পারবে।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5450909" y="151484"/>
            <a:ext cx="2864887" cy="1323439"/>
          </a:xfrm>
          <a:prstGeom prst="rect">
            <a:avLst/>
          </a:prstGeom>
        </p:spPr>
        <p:txBody>
          <a:bodyPr wrap="none">
            <a:spAutoFit/>
          </a:bodyPr>
          <a:lstStyle/>
          <a:p>
            <a:pPr algn="ctr"/>
            <a:r>
              <a:rPr lang="bn-BD"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836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edge">
                                      <p:cBhvr>
                                        <p:cTn id="15" dur="2000"/>
                                        <p:tgtEl>
                                          <p:spTgt spid="2">
                                            <p:txEl>
                                              <p:pRg st="0" end="0"/>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edge">
                                      <p:cBhvr>
                                        <p:cTn id="18" dur="2000"/>
                                        <p:tgtEl>
                                          <p:spTgt spid="27">
                                            <p:txEl>
                                              <p:pRg st="0" end="0"/>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edge">
                                      <p:cBhvr>
                                        <p:cTn id="21" dur="2000"/>
                                        <p:tgtEl>
                                          <p:spTgt spid="5">
                                            <p:txEl>
                                              <p:pRg st="0" end="0"/>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edge">
                                      <p:cBhvr>
                                        <p:cTn id="24"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P spid="27" grpId="0" build="allAtOnce"/>
      <p:bldP spid="3" grpId="0" build="allAtOnce"/>
      <p:bldP spid="10" grpId="0" build="allAtOnce"/>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0847" y="4379024"/>
            <a:ext cx="1737188" cy="451342"/>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333"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আবুবকর</a:t>
            </a:r>
            <a:r>
              <a:rPr lang="en-US" sz="2333"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333"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সিদ্দিক</a:t>
            </a:r>
            <a:r>
              <a:rPr lang="en-US" sz="2333"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bn-BD" sz="2333"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1" name="Rounded Rectangle 20"/>
          <p:cNvSpPr/>
          <p:nvPr/>
        </p:nvSpPr>
        <p:spPr>
          <a:xfrm>
            <a:off x="4788798" y="1200409"/>
            <a:ext cx="1870363" cy="2473721"/>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 name="Rectangle 21"/>
          <p:cNvSpPr/>
          <p:nvPr/>
        </p:nvSpPr>
        <p:spPr>
          <a:xfrm>
            <a:off x="5257033" y="1050580"/>
            <a:ext cx="985847" cy="754053"/>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u="sng"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4400" b="1" u="sng"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Up Arrow 22"/>
          <p:cNvSpPr/>
          <p:nvPr/>
        </p:nvSpPr>
        <p:spPr>
          <a:xfrm rot="3605903">
            <a:off x="4195736" y="1963161"/>
            <a:ext cx="622583" cy="45502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TextBox 23"/>
          <p:cNvSpPr txBox="1"/>
          <p:nvPr/>
        </p:nvSpPr>
        <p:spPr>
          <a:xfrm>
            <a:off x="4830120" y="1795694"/>
            <a:ext cx="1841500" cy="18873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১৯৩</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4</a:t>
            </a:r>
            <a:r>
              <a:rPr lang="bn-BD"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খ্রিষ্টাব্দে</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 </a:t>
            </a:r>
            <a:r>
              <a:rPr lang="bn-BD"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আগস্ট</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বাগেরহাট</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জেলার</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গোটাপাড়ায়</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মাতুলালয়ে</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  </a:t>
            </a:r>
            <a:endParaRPr lang="en-US" sz="2333"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Rounded Rectangle 24"/>
          <p:cNvSpPr/>
          <p:nvPr/>
        </p:nvSpPr>
        <p:spPr>
          <a:xfrm>
            <a:off x="4803230" y="4465174"/>
            <a:ext cx="1870363" cy="168996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 name="Rectangle 25"/>
          <p:cNvSpPr/>
          <p:nvPr/>
        </p:nvSpPr>
        <p:spPr>
          <a:xfrm>
            <a:off x="4773548" y="4612305"/>
            <a:ext cx="1878720" cy="569387"/>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3200" b="1" u="sng" dirty="0" err="1"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পৈত্রিক</a:t>
            </a:r>
            <a:r>
              <a:rPr lang="en-US" sz="3200" b="1" u="sng"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u="sng" dirty="0" err="1"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নিবাস</a:t>
            </a:r>
            <a:endParaRPr lang="en-US" sz="3200" b="1" u="sng"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7" name="Up Arrow 26"/>
          <p:cNvSpPr/>
          <p:nvPr/>
        </p:nvSpPr>
        <p:spPr>
          <a:xfrm rot="7702454">
            <a:off x="4242660" y="3778107"/>
            <a:ext cx="622583" cy="42883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8" name="TextBox 27"/>
          <p:cNvSpPr txBox="1"/>
          <p:nvPr/>
        </p:nvSpPr>
        <p:spPr>
          <a:xfrm>
            <a:off x="4817661" y="5196029"/>
            <a:ext cx="18415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বাগেরহাট</a:t>
            </a:r>
            <a:r>
              <a:rPr lang="en-US"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জেলার</a:t>
            </a:r>
            <a:r>
              <a:rPr lang="en-US"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বৈটপুর</a:t>
            </a:r>
            <a:r>
              <a:rPr lang="en-US"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গ্রাম</a:t>
            </a:r>
            <a:r>
              <a:rPr lang="en-US"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29" name="Rounded Rectangle 28"/>
          <p:cNvSpPr/>
          <p:nvPr/>
        </p:nvSpPr>
        <p:spPr>
          <a:xfrm>
            <a:off x="95777" y="859810"/>
            <a:ext cx="1973776" cy="2366498"/>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0" name="Rectangle 29"/>
          <p:cNvSpPr/>
          <p:nvPr/>
        </p:nvSpPr>
        <p:spPr>
          <a:xfrm>
            <a:off x="543254" y="854161"/>
            <a:ext cx="1078821" cy="692497"/>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000" b="1" u="sng" dirty="0">
                <a:ln w="11430">
                  <a:solidFill>
                    <a:srgbClr val="00B050"/>
                  </a:solidFill>
                </a:ln>
                <a:solidFill>
                  <a:srgbClr val="006C31"/>
                </a:solidFill>
                <a:effectLst>
                  <a:outerShdw blurRad="38100" dist="38100" dir="2700000" algn="tl">
                    <a:srgbClr val="000000">
                      <a:alpha val="43137"/>
                    </a:srgbClr>
                  </a:outerShdw>
                </a:effectLst>
                <a:latin typeface="NikoshBAN" pitchFamily="2" charset="0"/>
                <a:cs typeface="NikoshBAN" pitchFamily="2" charset="0"/>
              </a:rPr>
              <a:t>পেশা-</a:t>
            </a:r>
            <a:endParaRPr lang="en-US" sz="4000" b="1" u="sng" dirty="0">
              <a:ln w="11430">
                <a:solidFill>
                  <a:srgbClr val="00B050"/>
                </a:solidFill>
              </a:ln>
              <a:solidFill>
                <a:srgbClr val="006C3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1" name="Up Arrow 30"/>
          <p:cNvSpPr/>
          <p:nvPr/>
        </p:nvSpPr>
        <p:spPr>
          <a:xfrm rot="17926808">
            <a:off x="2086003" y="1970907"/>
            <a:ext cx="622583" cy="45931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2" name="TextBox 31"/>
          <p:cNvSpPr txBox="1"/>
          <p:nvPr/>
        </p:nvSpPr>
        <p:spPr>
          <a:xfrm>
            <a:off x="215435" y="1595091"/>
            <a:ext cx="1841500" cy="163121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তিনি</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দীর্ঘদিন</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রাজশাহী</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বিশ্ববিদ্যালয়ের</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বাংলা</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বিভাগে</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অধ্যাপনা</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করেন</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33" name="Rounded Rectangle 32"/>
          <p:cNvSpPr/>
          <p:nvPr/>
        </p:nvSpPr>
        <p:spPr>
          <a:xfrm>
            <a:off x="128083" y="4151554"/>
            <a:ext cx="2133582" cy="2003585"/>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4" name="Rectangle 33"/>
          <p:cNvSpPr/>
          <p:nvPr/>
        </p:nvSpPr>
        <p:spPr>
          <a:xfrm>
            <a:off x="202551" y="4243075"/>
            <a:ext cx="2101537" cy="569387"/>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200" b="1" u="sng"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অর্জিত পুরস্কার-</a:t>
            </a:r>
            <a:endParaRPr lang="en-US" sz="3200" b="1" u="sng"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5" name="Up Arrow 34"/>
          <p:cNvSpPr/>
          <p:nvPr/>
        </p:nvSpPr>
        <p:spPr>
          <a:xfrm rot="13310444">
            <a:off x="2175795" y="4000565"/>
            <a:ext cx="622583" cy="421240"/>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6" name="TextBox 35"/>
          <p:cNvSpPr txBox="1"/>
          <p:nvPr/>
        </p:nvSpPr>
        <p:spPr>
          <a:xfrm>
            <a:off x="306274" y="4771730"/>
            <a:ext cx="1822933"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 একাডেমি পুরস্কারসহ অনেক সাহিত্য পুরস্কার।</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ounded Rectangle 5"/>
          <p:cNvSpPr/>
          <p:nvPr/>
        </p:nvSpPr>
        <p:spPr>
          <a:xfrm>
            <a:off x="2565722" y="322035"/>
            <a:ext cx="1905000" cy="1375608"/>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লেখক পরিচিতি</a:t>
            </a:r>
            <a:endParaRPr lang="en-US"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8" name="Rounded Rectangle 57"/>
          <p:cNvSpPr/>
          <p:nvPr/>
        </p:nvSpPr>
        <p:spPr>
          <a:xfrm>
            <a:off x="2501086" y="4896999"/>
            <a:ext cx="1997254" cy="1780787"/>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9" name="TextBox 58"/>
          <p:cNvSpPr txBox="1"/>
          <p:nvPr/>
        </p:nvSpPr>
        <p:spPr>
          <a:xfrm>
            <a:off x="2544366" y="5386360"/>
            <a:ext cx="1841500"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জলরাক্ষস</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খরাদাহ</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p>
          <a:p>
            <a:pPr algn="ct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একাত্তরের</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হ্রদয়ভস্ম</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p>
          <a:p>
            <a:pPr algn="ct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বারুদ</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পোড়া</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প্রহর</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ইত্যাদি</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4" name="Rectangle 63"/>
          <p:cNvSpPr/>
          <p:nvPr/>
        </p:nvSpPr>
        <p:spPr>
          <a:xfrm>
            <a:off x="2997842" y="4875396"/>
            <a:ext cx="847989" cy="641266"/>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3667" b="1" u="sng" dirty="0" err="1"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গ্রন্থ</a:t>
            </a:r>
            <a:r>
              <a:rPr lang="en-US" sz="3667" b="1" u="sng"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667" b="1" u="sng"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399" y="2127469"/>
            <a:ext cx="1960874" cy="2054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074" y="90817"/>
            <a:ext cx="4957760" cy="6586969"/>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8533" y="90818"/>
            <a:ext cx="4945301" cy="6586968"/>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396" y="122829"/>
            <a:ext cx="4903872" cy="6586970"/>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26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tgtEl>
                                          <p:spTgt spid="2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dissolve">
                                      <p:cBhvr>
                                        <p:cTn id="57" dur="500"/>
                                        <p:tgtEl>
                                          <p:spTgt spid="31"/>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0-#ppt_w/2"/>
                                          </p:val>
                                        </p:tav>
                                        <p:tav tm="100000">
                                          <p:val>
                                            <p:strVal val="#ppt_x"/>
                                          </p:val>
                                        </p:tav>
                                      </p:tavLst>
                                    </p:anim>
                                    <p:anim calcmode="lin" valueType="num">
                                      <p:cBhvr additive="base">
                                        <p:cTn id="69"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dissolve">
                                      <p:cBhvr>
                                        <p:cTn id="74" dur="500"/>
                                        <p:tgtEl>
                                          <p:spTgt spid="3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dissolv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0-#ppt_w/2"/>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dissolv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12"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0-#ppt_w/2"/>
                                          </p:val>
                                        </p:tav>
                                        <p:tav tm="100000">
                                          <p:val>
                                            <p:strVal val="#ppt_x"/>
                                          </p:val>
                                        </p:tav>
                                      </p:tavLst>
                                    </p:anim>
                                    <p:anim calcmode="lin" valueType="num">
                                      <p:cBhvr additive="base">
                                        <p:cTn id="10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circle(in)">
                                      <p:cBhvr>
                                        <p:cTn id="110" dur="20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32"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circle(out)">
                                      <p:cBhvr>
                                        <p:cTn id="11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6" grpId="0" animBg="1"/>
      <p:bldP spid="58" grpId="0" animBg="1"/>
      <p:bldP spid="59"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8</a:t>
            </a:fld>
            <a:endParaRPr lang="en-US" dirty="0"/>
          </a:p>
        </p:txBody>
      </p:sp>
      <p:sp>
        <p:nvSpPr>
          <p:cNvPr id="5" name="TextBox 4"/>
          <p:cNvSpPr txBox="1"/>
          <p:nvPr/>
        </p:nvSpPr>
        <p:spPr>
          <a:xfrm>
            <a:off x="3254098" y="442488"/>
            <a:ext cx="5341262" cy="186204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IN" sz="11500" b="1" u="sng" dirty="0" smtClean="0">
                <a:ln w="0"/>
                <a:latin typeface="NikoshBAN" panose="02000000000000000000" pitchFamily="2" charset="0"/>
                <a:cs typeface="NikoshBAN" panose="02000000000000000000" pitchFamily="2" charset="0"/>
              </a:rPr>
              <a:t>একক কাজ</a:t>
            </a:r>
            <a:endParaRPr lang="en-US" sz="11500" b="1" u="sng" dirty="0">
              <a:ln w="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11138212" y="108000"/>
            <a:ext cx="951058" cy="951058"/>
          </a:xfrm>
          <a:prstGeom prst="rect">
            <a:avLst/>
          </a:prstGeom>
        </p:spPr>
      </p:pic>
      <p:sp>
        <p:nvSpPr>
          <p:cNvPr id="7" name="TextBox 6"/>
          <p:cNvSpPr txBox="1"/>
          <p:nvPr/>
        </p:nvSpPr>
        <p:spPr>
          <a:xfrm>
            <a:off x="752479" y="3113914"/>
            <a:ext cx="10575921" cy="1938992"/>
          </a:xfrm>
          <a:prstGeom prst="rect">
            <a:avLst/>
          </a:prstGeom>
          <a:solidFill>
            <a:schemeClr val="accent3">
              <a:lumMod val="20000"/>
              <a:lumOff val="80000"/>
              <a:alpha val="50000"/>
            </a:schemeClr>
          </a:solidFill>
          <a:ln w="38100">
            <a:solidFill>
              <a:schemeClr val="accent4">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000" dirty="0" smtClean="0">
                <a:latin typeface="NikoshBAN" panose="02000000000000000000" pitchFamily="2" charset="0"/>
                <a:cs typeface="NikoshBAN" panose="02000000000000000000" pitchFamily="2" charset="0"/>
              </a:rPr>
              <a:t>লেখকের জন্মসাল,</a:t>
            </a:r>
            <a:r>
              <a:rPr lang="en-AU" sz="60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পৈত্রিক নিবাস</a:t>
            </a:r>
            <a:r>
              <a:rPr lang="bn-IN" sz="6000" dirty="0" smtClean="0">
                <a:latin typeface="NikoshBAN" panose="02000000000000000000" pitchFamily="2" charset="0"/>
                <a:cs typeface="NikoshBAN" panose="02000000000000000000" pitchFamily="2" charset="0"/>
              </a:rPr>
              <a:t>,</a:t>
            </a:r>
            <a:r>
              <a:rPr lang="bn-BD" sz="6000" dirty="0" smtClean="0">
                <a:latin typeface="NikoshBAN" panose="02000000000000000000" pitchFamily="2" charset="0"/>
                <a:cs typeface="NikoshBAN" panose="02000000000000000000" pitchFamily="2" charset="0"/>
              </a:rPr>
              <a:t> গ্রন্থ</a:t>
            </a:r>
            <a:r>
              <a:rPr lang="bn-IN" sz="6000" dirty="0" smtClean="0">
                <a:latin typeface="NikoshBAN" panose="02000000000000000000" pitchFamily="2" charset="0"/>
                <a:cs typeface="NikoshBAN" panose="02000000000000000000" pitchFamily="2" charset="0"/>
              </a:rPr>
              <a:t>সমূহের নাম</a:t>
            </a:r>
            <a:r>
              <a:rPr lang="bn-BD" sz="6000" dirty="0" smtClean="0">
                <a:latin typeface="NikoshBAN" panose="02000000000000000000" pitchFamily="2" charset="0"/>
                <a:cs typeface="NikoshBAN" panose="02000000000000000000" pitchFamily="2" charset="0"/>
              </a:rPr>
              <a:t>, </a:t>
            </a:r>
            <a:r>
              <a:rPr lang="bn-IN" sz="6000" dirty="0">
                <a:latin typeface="NikoshBAN" panose="02000000000000000000" pitchFamily="2" charset="0"/>
                <a:cs typeface="NikoshBAN" panose="02000000000000000000" pitchFamily="2" charset="0"/>
              </a:rPr>
              <a:t>পেশা, </a:t>
            </a:r>
            <a:r>
              <a:rPr lang="bn-IN" sz="6000" dirty="0" smtClean="0">
                <a:latin typeface="NikoshBAN" panose="02000000000000000000" pitchFamily="2" charset="0"/>
                <a:cs typeface="NikoshBAN" panose="02000000000000000000" pitchFamily="2" charset="0"/>
              </a:rPr>
              <a:t>ও </a:t>
            </a:r>
            <a:r>
              <a:rPr lang="bn-BD" sz="6000" dirty="0" smtClean="0">
                <a:latin typeface="NikoshBAN" panose="02000000000000000000" pitchFamily="2" charset="0"/>
                <a:cs typeface="NikoshBAN" panose="02000000000000000000" pitchFamily="2" charset="0"/>
              </a:rPr>
              <a:t>অর্জিত পুরস্কারসমূহ </a:t>
            </a:r>
            <a:r>
              <a:rPr lang="bn-IN" sz="6000" dirty="0" smtClean="0">
                <a:latin typeface="NikoshBAN" panose="02000000000000000000" pitchFamily="2" charset="0"/>
                <a:cs typeface="NikoshBAN" panose="02000000000000000000" pitchFamily="2" charset="0"/>
              </a:rPr>
              <a:t> ল</a:t>
            </a:r>
            <a:r>
              <a:rPr lang="bn-BD" sz="6000" dirty="0">
                <a:latin typeface="NikoshBAN" panose="02000000000000000000" pitchFamily="2" charset="0"/>
                <a:cs typeface="NikoshBAN" panose="02000000000000000000" pitchFamily="2" charset="0"/>
              </a:rPr>
              <a:t>ে</a:t>
            </a:r>
            <a:r>
              <a:rPr lang="bn-IN" sz="6000" dirty="0" smtClean="0">
                <a:latin typeface="NikoshBAN" panose="02000000000000000000" pitchFamily="2" charset="0"/>
                <a:cs typeface="NikoshBAN" panose="02000000000000000000" pitchFamily="2" charset="0"/>
              </a:rPr>
              <a:t>খ </a:t>
            </a:r>
            <a:r>
              <a:rPr lang="bn-BD"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30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3/3/2016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9</a:t>
            </a:fld>
            <a:endParaRPr lang="en-US" dirty="0"/>
          </a:p>
        </p:txBody>
      </p:sp>
      <p:sp>
        <p:nvSpPr>
          <p:cNvPr id="8" name="TextBox 7"/>
          <p:cNvSpPr txBox="1"/>
          <p:nvPr/>
        </p:nvSpPr>
        <p:spPr>
          <a:xfrm>
            <a:off x="566433" y="2345749"/>
            <a:ext cx="11251450" cy="3416320"/>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5400" dirty="0" smtClean="0">
                <a:latin typeface="NikoshBAN" panose="02000000000000000000" pitchFamily="2" charset="0"/>
                <a:cs typeface="NikoshBAN" panose="02000000000000000000" pitchFamily="2" charset="0"/>
              </a:rPr>
              <a:t>লখার রাতের বিছানা ফুটপাতের কঠিন শান। এই শান দিনের বেলায় রোদে পুড়ে গরম হয়। রাতে হিম লেগে বরফের মতো ঠাণ্ডা হয়। ঠাণ্ডা শানে শুয়ে লখার বুকে কাশি বসে। গায়ে জ্বর ওঠে। </a:t>
            </a:r>
            <a:endParaRPr lang="en-US" sz="5400" dirty="0">
              <a:latin typeface="NikoshBAN" panose="02000000000000000000" pitchFamily="2" charset="0"/>
              <a:cs typeface="NikoshBAN" panose="02000000000000000000" pitchFamily="2" charset="0"/>
            </a:endParaRPr>
          </a:p>
        </p:txBody>
      </p:sp>
      <p:sp>
        <p:nvSpPr>
          <p:cNvPr id="9" name="TextBox 8"/>
          <p:cNvSpPr txBox="1"/>
          <p:nvPr/>
        </p:nvSpPr>
        <p:spPr>
          <a:xfrm>
            <a:off x="4334500" y="263643"/>
            <a:ext cx="3715316" cy="1446550"/>
          </a:xfrm>
          <a:prstGeom prst="rect">
            <a:avLst/>
          </a:prstGeom>
          <a:noFill/>
          <a:ln w="76200">
            <a:solidFill>
              <a:srgbClr val="FFC000"/>
            </a:solidFill>
          </a:ln>
        </p:spPr>
        <p:txBody>
          <a:bodyPr wrap="square" rtlCol="0">
            <a:spAutoFit/>
          </a:bodyPr>
          <a:lstStyle/>
          <a:p>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8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endPar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11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koshBAN">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889</Words>
  <Application>Microsoft Office PowerPoint</Application>
  <PresentationFormat>Widescreen</PresentationFormat>
  <Paragraphs>180</Paragraphs>
  <Slides>23</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NikoshBAN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mijan rahman</cp:lastModifiedBy>
  <cp:revision>113</cp:revision>
  <dcterms:created xsi:type="dcterms:W3CDTF">2015-08-27T02:56:14Z</dcterms:created>
  <dcterms:modified xsi:type="dcterms:W3CDTF">2016-03-03T04:37:35Z</dcterms:modified>
</cp:coreProperties>
</file>