
<file path=[Content_Types].xml><?xml version="1.0" encoding="utf-8"?>
<Types xmlns="http://schemas.openxmlformats.org/package/2006/content-types">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431" r:id="rId2"/>
    <p:sldId id="432" r:id="rId3"/>
    <p:sldId id="455" r:id="rId4"/>
    <p:sldId id="429" r:id="rId5"/>
    <p:sldId id="349" r:id="rId6"/>
    <p:sldId id="482" r:id="rId7"/>
    <p:sldId id="433" r:id="rId8"/>
    <p:sldId id="466" r:id="rId9"/>
    <p:sldId id="472" r:id="rId10"/>
    <p:sldId id="475" r:id="rId11"/>
    <p:sldId id="478" r:id="rId12"/>
    <p:sldId id="480" r:id="rId13"/>
    <p:sldId id="479" r:id="rId14"/>
    <p:sldId id="477" r:id="rId15"/>
    <p:sldId id="453" r:id="rId16"/>
    <p:sldId id="423" r:id="rId17"/>
    <p:sldId id="425" r:id="rId18"/>
    <p:sldId id="481" r:id="rId19"/>
    <p:sldId id="42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FFCC"/>
    <a:srgbClr val="0066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2384" autoAdjust="0"/>
  </p:normalViewPr>
  <p:slideViewPr>
    <p:cSldViewPr>
      <p:cViewPr>
        <p:scale>
          <a:sx n="69" d="100"/>
          <a:sy n="69" d="100"/>
        </p:scale>
        <p:origin x="-1170" y="-72"/>
      </p:cViewPr>
      <p:guideLst>
        <p:guide orient="horz" pos="2160"/>
        <p:guide pos="2880"/>
      </p:guideLst>
    </p:cSldViewPr>
  </p:slideViewPr>
  <p:outlineViewPr>
    <p:cViewPr>
      <p:scale>
        <a:sx n="33" d="100"/>
        <a:sy n="33" d="100"/>
      </p:scale>
      <p:origin x="240" y="0"/>
    </p:cViewPr>
  </p:outlineViewPr>
  <p:notesTextViewPr>
    <p:cViewPr>
      <p:scale>
        <a:sx n="150" d="100"/>
        <a:sy n="150" d="100"/>
      </p:scale>
      <p:origin x="0" y="24"/>
    </p:cViewPr>
  </p:notesTextViewPr>
  <p:sorterViewPr>
    <p:cViewPr>
      <p:scale>
        <a:sx n="180" d="100"/>
        <a:sy n="180"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9D691-3097-4466-8781-D326C9922073}"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A5043393-B08C-436C-A57B-9A408287EE88}">
      <dgm:prSet phldrT="[Text]">
        <dgm:style>
          <a:lnRef idx="1">
            <a:schemeClr val="accent3"/>
          </a:lnRef>
          <a:fillRef idx="2">
            <a:schemeClr val="accent3"/>
          </a:fillRef>
          <a:effectRef idx="1">
            <a:schemeClr val="accent3"/>
          </a:effectRef>
          <a:fontRef idx="minor">
            <a:schemeClr val="dk1"/>
          </a:fontRef>
        </dgm:style>
      </dgm:prSet>
      <dgm:spPr>
        <a:ln/>
      </dgm:spPr>
      <dgm:t>
        <a:bodyPr/>
        <a:lstStyle/>
        <a:p>
          <a:pPr algn="l"/>
          <a:r>
            <a:rPr lang="bn-BD" dirty="0" smtClean="0">
              <a:latin typeface="NikoshBAN" pitchFamily="2" charset="0"/>
              <a:cs typeface="NikoshBAN" pitchFamily="2" charset="0"/>
            </a:rPr>
            <a:t>মিনুর পাশে যদি তোমরা থাকতে তাহলে তোমাদের </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আচরণ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কেমন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হতো</a:t>
          </a:r>
          <a:r>
            <a:rPr lang="bn-BD" dirty="0" smtClean="0">
              <a:latin typeface="NikoshBAN" pitchFamily="2" charset="0"/>
              <a:cs typeface="NikoshBAN" pitchFamily="2" charset="0"/>
            </a:rPr>
            <a:t> 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আলোচনা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bn-BD" dirty="0" smtClean="0">
              <a:latin typeface="NikoshBAN" pitchFamily="2" charset="0"/>
              <a:cs typeface="NikoshBAN" pitchFamily="2" charset="0"/>
            </a:rPr>
            <a:t> লেখ।</a:t>
          </a:r>
          <a:endParaRPr lang="en-US" dirty="0"/>
        </a:p>
      </dgm:t>
    </dgm:pt>
    <dgm:pt modelId="{0B65DBFC-EBE7-4388-A144-E86D2DD50BD8}" type="parTrans" cxnId="{D2C0E428-CE89-42A6-A0CE-66D74732C17C}">
      <dgm:prSet/>
      <dgm:spPr/>
      <dgm:t>
        <a:bodyPr/>
        <a:lstStyle/>
        <a:p>
          <a:endParaRPr lang="en-US"/>
        </a:p>
      </dgm:t>
    </dgm:pt>
    <dgm:pt modelId="{544EB0F9-6F4F-49B3-BAD1-7DBF1499A31F}" type="sibTrans" cxnId="{D2C0E428-CE89-42A6-A0CE-66D74732C17C}">
      <dgm:prSet/>
      <dgm:spPr/>
      <dgm:t>
        <a:bodyPr/>
        <a:lstStyle/>
        <a:p>
          <a:endParaRPr lang="en-US"/>
        </a:p>
      </dgm:t>
    </dgm:pt>
    <dgm:pt modelId="{6F662E97-E5E3-4CEB-B637-15B73671BB93}" type="pres">
      <dgm:prSet presAssocID="{E3F9D691-3097-4466-8781-D326C9922073}" presName="Name0" presStyleCnt="0">
        <dgm:presLayoutVars>
          <dgm:dir/>
          <dgm:resizeHandles val="exact"/>
        </dgm:presLayoutVars>
      </dgm:prSet>
      <dgm:spPr/>
      <dgm:t>
        <a:bodyPr/>
        <a:lstStyle/>
        <a:p>
          <a:endParaRPr lang="en-US"/>
        </a:p>
      </dgm:t>
    </dgm:pt>
    <dgm:pt modelId="{D382724D-313D-444C-9AB0-1D273F9E3B99}" type="pres">
      <dgm:prSet presAssocID="{A5043393-B08C-436C-A57B-9A408287EE88}" presName="node" presStyleLbl="node1" presStyleIdx="0" presStyleCnt="1">
        <dgm:presLayoutVars>
          <dgm:bulletEnabled val="1"/>
        </dgm:presLayoutVars>
      </dgm:prSet>
      <dgm:spPr/>
      <dgm:t>
        <a:bodyPr/>
        <a:lstStyle/>
        <a:p>
          <a:endParaRPr lang="en-US"/>
        </a:p>
      </dgm:t>
    </dgm:pt>
  </dgm:ptLst>
  <dgm:cxnLst>
    <dgm:cxn modelId="{2EFB1CBE-3624-46DA-99A0-B356A909AC96}" type="presOf" srcId="{E3F9D691-3097-4466-8781-D326C9922073}" destId="{6F662E97-E5E3-4CEB-B637-15B73671BB93}" srcOrd="0" destOrd="0" presId="urn:microsoft.com/office/officeart/2005/8/layout/hList6"/>
    <dgm:cxn modelId="{84DCD4D9-07B2-4F78-90D4-2443D2295E50}" type="presOf" srcId="{A5043393-B08C-436C-A57B-9A408287EE88}" destId="{D382724D-313D-444C-9AB0-1D273F9E3B99}" srcOrd="0" destOrd="0" presId="urn:microsoft.com/office/officeart/2005/8/layout/hList6"/>
    <dgm:cxn modelId="{D2C0E428-CE89-42A6-A0CE-66D74732C17C}" srcId="{E3F9D691-3097-4466-8781-D326C9922073}" destId="{A5043393-B08C-436C-A57B-9A408287EE88}" srcOrd="0" destOrd="0" parTransId="{0B65DBFC-EBE7-4388-A144-E86D2DD50BD8}" sibTransId="{544EB0F9-6F4F-49B3-BAD1-7DBF1499A31F}"/>
    <dgm:cxn modelId="{7FA0B8CB-BC79-4619-9D44-2E7939E823F0}" type="presParOf" srcId="{6F662E97-E5E3-4CEB-B637-15B73671BB93}" destId="{D382724D-313D-444C-9AB0-1D273F9E3B99}"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724D-313D-444C-9AB0-1D273F9E3B99}">
      <dsp:nvSpPr>
        <dsp:cNvPr id="0" name=""/>
        <dsp:cNvSpPr/>
      </dsp:nvSpPr>
      <dsp:spPr>
        <a:xfrm rot="16200000">
          <a:off x="815521" y="-815521"/>
          <a:ext cx="4617357" cy="6248400"/>
        </a:xfrm>
        <a:prstGeom prst="flowChartManualOperati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glow" dir="t">
            <a:rot lat="0" lon="0" rev="4800000"/>
          </a:lightRig>
        </a:scene3d>
      </dsp:spPr>
      <dsp:style>
        <a:lnRef idx="1">
          <a:schemeClr val="accent3"/>
        </a:lnRef>
        <a:fillRef idx="2">
          <a:schemeClr val="accent3"/>
        </a:fillRef>
        <a:effectRef idx="1">
          <a:schemeClr val="accent3"/>
        </a:effectRef>
        <a:fontRef idx="minor">
          <a:schemeClr val="dk1"/>
        </a:fontRef>
      </dsp:style>
      <dsp:txBody>
        <a:bodyPr spcFirstLastPara="0" vert="horz" wrap="square" lIns="317500" tIns="0" rIns="317500" bIns="0" numCol="1" spcCol="1270" anchor="ctr" anchorCtr="0">
          <a:noAutofit/>
        </a:bodyPr>
        <a:lstStyle/>
        <a:p>
          <a:pPr lvl="0" algn="l" defTabSz="2222500">
            <a:lnSpc>
              <a:spcPct val="90000"/>
            </a:lnSpc>
            <a:spcBef>
              <a:spcPct val="0"/>
            </a:spcBef>
            <a:spcAft>
              <a:spcPct val="35000"/>
            </a:spcAft>
          </a:pPr>
          <a:r>
            <a:rPr lang="bn-BD" sz="5000" kern="1200" dirty="0" smtClean="0">
              <a:latin typeface="NikoshBAN" pitchFamily="2" charset="0"/>
              <a:cs typeface="NikoshBAN" pitchFamily="2" charset="0"/>
            </a:rPr>
            <a:t>মিনুর পাশে যদি তোমরা থাকতে তাহলে তোমাদের </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আচরণ</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কেমন</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হতো</a:t>
          </a:r>
          <a:r>
            <a:rPr lang="bn-BD" sz="5000" kern="1200" dirty="0" smtClean="0">
              <a:latin typeface="NikoshBAN" pitchFamily="2" charset="0"/>
              <a:cs typeface="NikoshBAN" pitchFamily="2" charset="0"/>
            </a:rPr>
            <a:t> তা</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দলে</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আলোচনা</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করে</a:t>
          </a:r>
          <a:r>
            <a:rPr lang="en-US" sz="5000" kern="1200" dirty="0" smtClean="0">
              <a:latin typeface="NikoshBAN" pitchFamily="2" charset="0"/>
              <a:cs typeface="NikoshBAN" pitchFamily="2" charset="0"/>
            </a:rPr>
            <a:t> </a:t>
          </a:r>
          <a:r>
            <a:rPr lang="bn-BD" sz="5000" kern="1200" dirty="0" smtClean="0">
              <a:latin typeface="NikoshBAN" pitchFamily="2" charset="0"/>
              <a:cs typeface="NikoshBAN" pitchFamily="2" charset="0"/>
            </a:rPr>
            <a:t> লেখ।</a:t>
          </a:r>
          <a:endParaRPr lang="en-US" sz="5000" kern="1200" dirty="0"/>
        </a:p>
      </dsp:txBody>
      <dsp:txXfrm rot="5400000">
        <a:off x="0" y="923471"/>
        <a:ext cx="6248400" cy="277041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06B96-DADB-4631-8291-711235C40DE4}" type="datetimeFigureOut">
              <a:rPr lang="en-US" smtClean="0"/>
              <a:pPr/>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2CC45-6B04-47A7-B4E4-57F4597FD341}" type="slidenum">
              <a:rPr lang="en-US" smtClean="0"/>
              <a:pPr/>
              <a:t>‹#›</a:t>
            </a:fld>
            <a:endParaRPr lang="en-US"/>
          </a:p>
        </p:txBody>
      </p:sp>
    </p:spTree>
    <p:extLst>
      <p:ext uri="{BB962C8B-B14F-4D97-AF65-F5344CB8AC3E}">
        <p14:creationId xmlns:p14="http://schemas.microsoft.com/office/powerpoint/2010/main" val="295748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স্বাগতম</a:t>
            </a:r>
            <a:r>
              <a:rPr lang="en-US" baseline="0" dirty="0" smtClean="0"/>
              <a:t> </a:t>
            </a: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AU" dirty="0" smtClean="0"/>
          </a:p>
          <a:p>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a:t>
            </a:fld>
            <a:endParaRPr lang="en-US" dirty="0"/>
          </a:p>
        </p:txBody>
      </p:sp>
    </p:spTree>
    <p:extLst>
      <p:ext uri="{BB962C8B-B14F-4D97-AF65-F5344CB8AC3E}">
        <p14:creationId xmlns:p14="http://schemas.microsoft.com/office/powerpoint/2010/main" val="83010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13</a:t>
            </a:fld>
            <a:endParaRPr lang="en-US"/>
          </a:p>
        </p:txBody>
      </p:sp>
    </p:spTree>
    <p:extLst>
      <p:ext uri="{BB962C8B-B14F-4D97-AF65-F5344CB8AC3E}">
        <p14:creationId xmlns:p14="http://schemas.microsoft.com/office/powerpoint/2010/main" val="8693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14</a:t>
            </a:fld>
            <a:endParaRPr lang="en-US"/>
          </a:p>
        </p:txBody>
      </p:sp>
    </p:spTree>
    <p:extLst>
      <p:ext uri="{BB962C8B-B14F-4D97-AF65-F5344CB8AC3E}">
        <p14:creationId xmlns:p14="http://schemas.microsoft.com/office/powerpoint/2010/main" val="1030465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smtClean="0">
                <a:solidFill>
                  <a:schemeClr val="tx1"/>
                </a:solidFill>
                <a:effectLst/>
                <a:latin typeface="+mn-lt"/>
                <a:ea typeface="+mn-ea"/>
                <a:cs typeface="+mn-cs"/>
              </a:rPr>
              <a:t>প্রথমে শিক্ষার্থীদের কয়েকটি দলে ভাগ করে নিবেন। শিক্ষক প্রয়োজনে  ছবি  পরিবর্তন করে নিতে পারেন অথবা অন্য উপায়ে দলগত কাজ( দলগত কাজ অবশ্যই শিক্ষার্থীর চিন্তন শক্তি বিকাশে সহায়ক হতে হবে) দিতে পারেন</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15</a:t>
            </a:fld>
            <a:endParaRPr lang="en-US"/>
          </a:p>
        </p:txBody>
      </p:sp>
    </p:spTree>
    <p:extLst>
      <p:ext uri="{BB962C8B-B14F-4D97-AF65-F5344CB8AC3E}">
        <p14:creationId xmlns:p14="http://schemas.microsoft.com/office/powerpoint/2010/main" val="273925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16</a:t>
            </a:fld>
            <a:endParaRPr lang="en-US"/>
          </a:p>
        </p:txBody>
      </p:sp>
    </p:spTree>
    <p:extLst>
      <p:ext uri="{BB962C8B-B14F-4D97-AF65-F5344CB8AC3E}">
        <p14:creationId xmlns:p14="http://schemas.microsoft.com/office/powerpoint/2010/main" val="125893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17</a:t>
            </a:fld>
            <a:endParaRPr lang="en-US"/>
          </a:p>
        </p:txBody>
      </p:sp>
    </p:spTree>
    <p:extLst>
      <p:ext uri="{BB962C8B-B14F-4D97-AF65-F5344CB8AC3E}">
        <p14:creationId xmlns:p14="http://schemas.microsoft.com/office/powerpoint/2010/main" val="340633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প্রশ্ন  পরিবর্তন করে নিতে পারেন অথবা অন্য উপায়ে বাড়ির কাজ(  বাড়ির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18</a:t>
            </a:fld>
            <a:endParaRPr lang="en-US"/>
          </a:p>
        </p:txBody>
      </p:sp>
    </p:spTree>
    <p:extLst>
      <p:ext uri="{BB962C8B-B14F-4D97-AF65-F5344CB8AC3E}">
        <p14:creationId xmlns:p14="http://schemas.microsoft.com/office/powerpoint/2010/main" val="130557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19</a:t>
            </a:fld>
            <a:endParaRPr lang="en-US"/>
          </a:p>
        </p:txBody>
      </p:sp>
    </p:spTree>
    <p:extLst>
      <p:ext uri="{BB962C8B-B14F-4D97-AF65-F5344CB8AC3E}">
        <p14:creationId xmlns:p14="http://schemas.microsoft.com/office/powerpoint/2010/main" val="185355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অন্যের</a:t>
            </a:r>
            <a:r>
              <a:rPr lang="en-US" baseline="0" dirty="0" smtClean="0"/>
              <a:t> </a:t>
            </a:r>
            <a:r>
              <a:rPr lang="en-US" baseline="0" dirty="0" err="1" smtClean="0"/>
              <a:t>পরিচিতি</a:t>
            </a:r>
            <a:r>
              <a:rPr lang="en-US" baseline="0" dirty="0" smtClean="0"/>
              <a:t> Hide </a:t>
            </a:r>
            <a:r>
              <a:rPr lang="en-US" baseline="0" dirty="0" err="1" smtClean="0"/>
              <a:t>করে</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3</a:t>
            </a:fld>
            <a:endParaRPr lang="en-US"/>
          </a:p>
        </p:txBody>
      </p:sp>
    </p:spTree>
    <p:extLst>
      <p:ext uri="{BB962C8B-B14F-4D97-AF65-F5344CB8AC3E}">
        <p14:creationId xmlns:p14="http://schemas.microsoft.com/office/powerpoint/2010/main" val="421666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600" dirty="0" err="1" smtClean="0"/>
              <a:t>পাঠের</a:t>
            </a:r>
            <a:r>
              <a:rPr lang="en-US" sz="6600" baseline="0" dirty="0" smtClean="0"/>
              <a:t> </a:t>
            </a:r>
            <a:r>
              <a:rPr lang="en-US" sz="6600" baseline="0" dirty="0" err="1" smtClean="0"/>
              <a:t>শিরোনাম</a:t>
            </a:r>
            <a:r>
              <a:rPr lang="en-US" sz="6600" baseline="0" dirty="0" smtClean="0"/>
              <a:t>  </a:t>
            </a:r>
            <a:r>
              <a:rPr lang="en-US" sz="6600" baseline="0" dirty="0" err="1" smtClean="0"/>
              <a:t>দেখানোর</a:t>
            </a:r>
            <a:r>
              <a:rPr lang="en-US" sz="6600" baseline="0" dirty="0" smtClean="0"/>
              <a:t> </a:t>
            </a:r>
            <a:r>
              <a:rPr lang="en-US" sz="6600" baseline="0" dirty="0" err="1" smtClean="0"/>
              <a:t>সাথে</a:t>
            </a:r>
            <a:r>
              <a:rPr lang="en-US" sz="6600" baseline="0" dirty="0" smtClean="0"/>
              <a:t> </a:t>
            </a:r>
            <a:r>
              <a:rPr lang="en-US" sz="6600" baseline="0" dirty="0" err="1" smtClean="0"/>
              <a:t>সাথে</a:t>
            </a:r>
            <a:r>
              <a:rPr lang="en-US" sz="6600" baseline="0" dirty="0" smtClean="0"/>
              <a:t> </a:t>
            </a:r>
            <a:r>
              <a:rPr lang="en-US" sz="6600" baseline="0" dirty="0" err="1" smtClean="0"/>
              <a:t>শিক্ষক</a:t>
            </a:r>
            <a:r>
              <a:rPr lang="en-US" sz="6600" baseline="0" dirty="0" smtClean="0"/>
              <a:t> </a:t>
            </a:r>
            <a:r>
              <a:rPr lang="en-US" sz="6600" baseline="0" dirty="0" err="1" smtClean="0"/>
              <a:t>বোর্ডে</a:t>
            </a:r>
            <a:r>
              <a:rPr lang="en-US" sz="6600" baseline="0" dirty="0" smtClean="0"/>
              <a:t> </a:t>
            </a:r>
            <a:r>
              <a:rPr lang="en-US" sz="6600" dirty="0" err="1" smtClean="0"/>
              <a:t>পাঠের</a:t>
            </a:r>
            <a:r>
              <a:rPr lang="en-US" sz="6600" baseline="0" dirty="0" smtClean="0"/>
              <a:t> </a:t>
            </a:r>
            <a:r>
              <a:rPr lang="en-US" sz="6600" baseline="0" dirty="0" err="1" smtClean="0"/>
              <a:t>শিরোনাম</a:t>
            </a:r>
            <a:r>
              <a:rPr lang="en-US" sz="6600" baseline="0" dirty="0" smtClean="0"/>
              <a:t>(</a:t>
            </a:r>
            <a:r>
              <a:rPr lang="en-US" sz="6600" baseline="0" dirty="0" err="1" smtClean="0"/>
              <a:t>লেখকের</a:t>
            </a:r>
            <a:r>
              <a:rPr lang="en-US" sz="6600" baseline="0" dirty="0" smtClean="0"/>
              <a:t> </a:t>
            </a:r>
            <a:r>
              <a:rPr lang="en-US" sz="6600" baseline="0" dirty="0" err="1" smtClean="0"/>
              <a:t>নামসহ</a:t>
            </a:r>
            <a:r>
              <a:rPr lang="en-US" sz="6600" baseline="0" dirty="0" smtClean="0"/>
              <a:t>)  ও </a:t>
            </a:r>
            <a:r>
              <a:rPr lang="en-US" sz="6600" baseline="0" dirty="0" err="1" smtClean="0"/>
              <a:t>তারিখ</a:t>
            </a:r>
            <a:r>
              <a:rPr lang="en-US" sz="6600" baseline="0" dirty="0" smtClean="0"/>
              <a:t> </a:t>
            </a:r>
            <a:r>
              <a:rPr lang="en-US" sz="6600" baseline="0" dirty="0" err="1" smtClean="0"/>
              <a:t>লিখে</a:t>
            </a:r>
            <a:r>
              <a:rPr lang="en-US" sz="6600" baseline="0" dirty="0" smtClean="0"/>
              <a:t> </a:t>
            </a:r>
            <a:r>
              <a:rPr lang="en-US" sz="6600" baseline="0" dirty="0" err="1" smtClean="0"/>
              <a:t>দিবেন</a:t>
            </a:r>
            <a:r>
              <a:rPr lang="en-US" sz="6600" baseline="0" dirty="0" smtClean="0"/>
              <a:t>।</a:t>
            </a:r>
            <a:endParaRPr lang="en-US" sz="6600" dirty="0" smtClean="0"/>
          </a:p>
          <a:p>
            <a:endParaRPr lang="en-US" sz="66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CF2CC45-6B04-47A7-B4E4-57F4597FD341}" type="slidenum">
              <a:rPr lang="en-US" smtClean="0"/>
              <a:pPr/>
              <a:t>4</a:t>
            </a:fld>
            <a:endParaRPr lang="en-US"/>
          </a:p>
        </p:txBody>
      </p:sp>
    </p:spTree>
    <p:extLst>
      <p:ext uri="{BB962C8B-B14F-4D97-AF65-F5344CB8AC3E}">
        <p14:creationId xmlns:p14="http://schemas.microsoft.com/office/powerpoint/2010/main" val="186451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শিখনফল দেখাতেও পারেন আবার নাও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p14="http://schemas.microsoft.com/office/powerpoint/2010/main" val="133420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a:t>
            </a:r>
            <a:r>
              <a:rPr lang="bn-BD" sz="1200" kern="1200" dirty="0" smtClean="0">
                <a:solidFill>
                  <a:schemeClr val="tx1"/>
                </a:solidFill>
                <a:effectLst/>
                <a:latin typeface="+mn-lt"/>
                <a:ea typeface="+mn-ea"/>
                <a:cs typeface="+mn-cs"/>
              </a:rPr>
              <a:t>কয়েকজন</a:t>
            </a:r>
            <a:r>
              <a:rPr lang="bn-BD" sz="1200" baseline="0" dirty="0" smtClean="0">
                <a:latin typeface="NikoshBAN" pitchFamily="2" charset="0"/>
                <a:cs typeface="NikoshBAN" pitchFamily="2" charset="0"/>
              </a:rPr>
              <a:t> শিক্ষার্থীদের দ্বারা সরব পাঠ  সম্পন্ন করাবেন</a:t>
            </a:r>
            <a:r>
              <a:rPr lang="bn-BD" baseline="0" dirty="0" smtClean="0"/>
              <a:t>।</a:t>
            </a:r>
            <a:endParaRPr lang="en-AU" dirty="0" smtClean="0"/>
          </a:p>
          <a:p>
            <a:r>
              <a:rPr lang="bn-BD"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295496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প্রশ্ন পরিবর্তন করে  একক কাজ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7</a:t>
            </a:fld>
            <a:endParaRPr lang="en-US"/>
          </a:p>
        </p:txBody>
      </p:sp>
    </p:spTree>
    <p:extLst>
      <p:ext uri="{BB962C8B-B14F-4D97-AF65-F5344CB8AC3E}">
        <p14:creationId xmlns:p14="http://schemas.microsoft.com/office/powerpoint/2010/main" val="406779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প্রথমে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ছবি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অর্থ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8</a:t>
            </a:fld>
            <a:endParaRPr lang="en-US"/>
          </a:p>
        </p:txBody>
      </p:sp>
    </p:spTree>
    <p:extLst>
      <p:ext uri="{BB962C8B-B14F-4D97-AF65-F5344CB8AC3E}">
        <p14:creationId xmlns:p14="http://schemas.microsoft.com/office/powerpoint/2010/main" val="407968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10</a:t>
            </a:fld>
            <a:endParaRPr lang="en-US"/>
          </a:p>
        </p:txBody>
      </p:sp>
    </p:spTree>
    <p:extLst>
      <p:ext uri="{BB962C8B-B14F-4D97-AF65-F5344CB8AC3E}">
        <p14:creationId xmlns:p14="http://schemas.microsoft.com/office/powerpoint/2010/main" val="41586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11</a:t>
            </a:fld>
            <a:endParaRPr lang="en-US"/>
          </a:p>
        </p:txBody>
      </p:sp>
    </p:spTree>
    <p:extLst>
      <p:ext uri="{BB962C8B-B14F-4D97-AF65-F5344CB8AC3E}">
        <p14:creationId xmlns:p14="http://schemas.microsoft.com/office/powerpoint/2010/main" val="400351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DAFBC9-5E81-4043-8D69-45EB9947B288}" type="datetime1">
              <a:rPr lang="en-US" smtClean="0"/>
              <a:pPr/>
              <a:t>6/24/2015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00952-66D0-4581-BD5D-ADBA9A3A5345}" type="datetime1">
              <a:rPr lang="en-US" smtClean="0"/>
              <a:pPr/>
              <a:t>6/24/2015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0EFA5-3461-4ECE-B464-48D045D25C91}" type="datetime1">
              <a:rPr lang="en-US" smtClean="0"/>
              <a:pPr/>
              <a:t>6/24/2015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D551B-FF9A-4257-A64A-4421988FDFC7}" type="datetime1">
              <a:rPr lang="en-US" smtClean="0"/>
              <a:pPr/>
              <a:t>6/24/2015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A98B0-9C74-4EBC-B164-5F40525C9E28}" type="datetime1">
              <a:rPr lang="en-US" smtClean="0"/>
              <a:pPr/>
              <a:t>6/24/2015</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C2D4BD-8333-48B6-9D26-9F7099E1AACB}" type="datetime1">
              <a:rPr lang="en-US" smtClean="0"/>
              <a:pPr/>
              <a:t>6/24/2015</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9BFA2-C479-4067-9630-5B45DA5066B4}" type="datetime1">
              <a:rPr lang="en-US" smtClean="0"/>
              <a:pPr/>
              <a:t>6/24/2015</a:t>
            </a:fld>
            <a:endParaRPr lang="en-US"/>
          </a:p>
        </p:txBody>
      </p:sp>
      <p:sp>
        <p:nvSpPr>
          <p:cNvPr id="8" name="Footer Placeholder 7"/>
          <p:cNvSpPr>
            <a:spLocks noGrp="1"/>
          </p:cNvSpPr>
          <p:nvPr>
            <p:ph type="ftr" sz="quarter" idx="11"/>
          </p:nvPr>
        </p:nvSpPr>
        <p:spPr/>
        <p:txBody>
          <a:bodyPr/>
          <a:lstStyle/>
          <a:p>
            <a:r>
              <a:rPr lang="bn-BD" smtClean="0"/>
              <a:t>সাবরিনা জেরিন,বিসিপিএসসি</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96DEF-2F0E-4468-8330-6B145D8885CB}" type="datetime1">
              <a:rPr lang="en-US" smtClean="0"/>
              <a:pPr/>
              <a:t>6/24/2015</a:t>
            </a:fld>
            <a:endParaRPr lang="en-US"/>
          </a:p>
        </p:txBody>
      </p:sp>
      <p:sp>
        <p:nvSpPr>
          <p:cNvPr id="4" name="Footer Placeholder 3"/>
          <p:cNvSpPr>
            <a:spLocks noGrp="1"/>
          </p:cNvSpPr>
          <p:nvPr>
            <p:ph type="ftr" sz="quarter" idx="11"/>
          </p:nvPr>
        </p:nvSpPr>
        <p:spPr/>
        <p:txBody>
          <a:bodyPr/>
          <a:lstStyle/>
          <a:p>
            <a:r>
              <a:rPr lang="bn-BD" smtClean="0"/>
              <a:t>সাবরিনা জেরিন,বিসিপিএসসি</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152400" y="228600"/>
            <a:ext cx="8763000" cy="6477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4800" y="381000"/>
            <a:ext cx="8458200" cy="6172200"/>
          </a:xfrm>
          <a:prstGeom prst="rect">
            <a:avLst/>
          </a:prstGeom>
          <a:no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9ADB-6D35-4DA1-AAA7-5AECE9C0A6E6}" type="datetime1">
              <a:rPr lang="en-US" smtClean="0"/>
              <a:pPr/>
              <a:t>6/24/2015</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6848-7547-4CE6-95CE-9100D47C8D33}" type="datetime1">
              <a:rPr lang="en-US" smtClean="0"/>
              <a:pPr/>
              <a:t>6/24/2015</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2DF7D-3C72-4E1E-BD12-9FB58670CD0B}" type="datetime1">
              <a:rPr lang="en-US" smtClean="0"/>
              <a:pPr/>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smtClean="0"/>
              <a:t>সাবরিনা জেরিন,বিসিপিএসসি</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Slide Number Placeholder 1"/>
          <p:cNvSpPr txBox="1">
            <a:spLocks/>
          </p:cNvSpPr>
          <p:nvPr/>
        </p:nvSpPr>
        <p:spPr>
          <a:xfrm>
            <a:off x="65532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3D3D2-717D-48E6-80FB-93B43227CCF1}" type="slidenum">
              <a:rPr lang="en-US" smtClean="0"/>
              <a:pPr/>
              <a:t>1</a:t>
            </a:fld>
            <a:endParaRPr lang="en-US" dirty="0"/>
          </a:p>
        </p:txBody>
      </p:sp>
      <p:sp>
        <p:nvSpPr>
          <p:cNvPr id="6" name="Rectangle 5"/>
          <p:cNvSpPr/>
          <p:nvPr/>
        </p:nvSpPr>
        <p:spPr>
          <a:xfrm>
            <a:off x="304800" y="533400"/>
            <a:ext cx="8229600" cy="1905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সম্মানিত শিক্ষকবৃন্দের জন্য এই স্লাইডটি </a:t>
            </a:r>
            <a:r>
              <a:rPr lang="en-US"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 তাই </a:t>
            </a:r>
            <a:r>
              <a:rPr lang="en-US" sz="2400" dirty="0" smtClean="0">
                <a:solidFill>
                  <a:schemeClr val="tx1"/>
                </a:solidFill>
                <a:latin typeface="Times New Roman" pitchFamily="18" charset="0"/>
                <a:cs typeface="Times New Roman" pitchFamily="18" charset="0"/>
              </a:rPr>
              <a:t>Slide</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টি</a:t>
            </a:r>
            <a:r>
              <a:rPr lang="en-US" sz="2400" dirty="0" smtClean="0">
                <a:solidFill>
                  <a:schemeClr val="tx1"/>
                </a:solidFill>
                <a:latin typeface="NikoshBAN" pitchFamily="2" charset="0"/>
                <a:cs typeface="NikoshBAN" pitchFamily="2" charset="0"/>
              </a:rPr>
              <a:t> </a:t>
            </a:r>
            <a:r>
              <a:rPr lang="en-US" sz="2400" dirty="0" smtClean="0">
                <a:solidFill>
                  <a:schemeClr val="tx1"/>
                </a:solidFill>
                <a:latin typeface="Times New Roman" pitchFamily="18" charset="0"/>
                <a:cs typeface="Times New Roman" pitchFamily="18" charset="0"/>
              </a:rPr>
              <a:t>Hide</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করে রাখা হয়েছে। </a:t>
            </a:r>
            <a:endParaRPr lang="en-US" sz="2400" dirty="0">
              <a:solidFill>
                <a:schemeClr val="tx1"/>
              </a:solidFill>
              <a:latin typeface="NikoshBAN" pitchFamily="2" charset="0"/>
              <a:cs typeface="NikoshBAN" pitchFamily="2" charset="0"/>
            </a:endParaRPr>
          </a:p>
        </p:txBody>
      </p:sp>
      <p:sp>
        <p:nvSpPr>
          <p:cNvPr id="7" name="Rectangle 6"/>
          <p:cNvSpPr/>
          <p:nvPr/>
        </p:nvSpPr>
        <p:spPr>
          <a:xfrm>
            <a:off x="304800" y="2667000"/>
            <a:ext cx="82296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dirty="0" smtClean="0">
                <a:solidFill>
                  <a:schemeClr val="tx1"/>
                </a:solidFill>
                <a:latin typeface="NikoshBAN" pitchFamily="2" charset="0"/>
                <a:cs typeface="NikoshBAN" pitchFamily="2" charset="0"/>
              </a:rPr>
              <a:t>এই পাঠ উপস্থাপনের জন্য স্লাইডের নিচের দিকে নোটে প্রয়োজনীয় নির্দেশনা দেয়া আছে। শিক্ষকমণ্ডলী প্রয়োজনে পাঠ উপস্থাপনের ক্ষেত্রে নিজস্ব কৌশল প্রয়োগ করতে পারবেন। প্রেজেন্টেশনটি </a:t>
            </a:r>
            <a:r>
              <a:rPr lang="en-AU" sz="2800" dirty="0" smtClean="0">
                <a:solidFill>
                  <a:schemeClr val="tx1"/>
                </a:solidFill>
                <a:latin typeface="Times New Roman" pitchFamily="18" charset="0"/>
                <a:cs typeface="Times New Roman" pitchFamily="18" charset="0"/>
              </a:rPr>
              <a:t>F5 </a:t>
            </a:r>
            <a:r>
              <a:rPr lang="en-AU" sz="2800" dirty="0">
                <a:solidFill>
                  <a:schemeClr val="tx1"/>
                </a:solidFill>
                <a:latin typeface="Times New Roman" pitchFamily="18" charset="0"/>
                <a:cs typeface="Times New Roman" pitchFamily="18" charset="0"/>
              </a:rPr>
              <a:t>Key </a:t>
            </a:r>
            <a:r>
              <a:rPr lang="bn-BD" sz="2800" dirty="0">
                <a:solidFill>
                  <a:schemeClr val="tx1"/>
                </a:solidFill>
                <a:latin typeface="NikoshBAN" pitchFamily="2" charset="0"/>
                <a:cs typeface="NikoshBAN" pitchFamily="2" charset="0"/>
              </a:rPr>
              <a:t>চেপে শুরু করতে পারেন। তাহলে </a:t>
            </a:r>
            <a:r>
              <a:rPr lang="en-AU" sz="2800" dirty="0">
                <a:solidFill>
                  <a:schemeClr val="tx1"/>
                </a:solidFill>
                <a:latin typeface="Times New Roman" pitchFamily="18" charset="0"/>
                <a:cs typeface="Times New Roman" pitchFamily="18" charset="0"/>
              </a:rPr>
              <a:t>Hide Slide Show </a:t>
            </a:r>
            <a:r>
              <a:rPr lang="bn-BD" sz="2800" dirty="0">
                <a:solidFill>
                  <a:schemeClr val="tx1"/>
                </a:solidFill>
                <a:latin typeface="NikoshBAN" pitchFamily="2" charset="0"/>
                <a:cs typeface="NikoshBAN" pitchFamily="2" charset="0"/>
              </a:rPr>
              <a:t>করবে না।</a:t>
            </a:r>
            <a:endParaRPr lang="en-AU" sz="2800" dirty="0">
              <a:solidFill>
                <a:schemeClr val="tx1"/>
              </a:solidFill>
              <a:latin typeface="NikoshBAN" pitchFamily="2" charset="0"/>
              <a:cs typeface="NikoshBAN" pitchFamily="2" charset="0"/>
            </a:endParaRPr>
          </a:p>
          <a:p>
            <a:pPr algn="ct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58983413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Rounded Rectangle 4"/>
          <p:cNvSpPr/>
          <p:nvPr/>
        </p:nvSpPr>
        <p:spPr>
          <a:xfrm>
            <a:off x="1219200" y="4038600"/>
            <a:ext cx="6553200" cy="1524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মিটসেফটা</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ওর  শত্রু।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ওর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গপাগপ</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গপগপ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নেয়</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6" name="Picture 5" descr="meat_safe_switcher_18knkql-18knkqr.jpg"/>
          <p:cNvPicPr>
            <a:picLocks noChangeAspect="1"/>
          </p:cNvPicPr>
          <p:nvPr/>
        </p:nvPicPr>
        <p:blipFill>
          <a:blip r:embed="rId3"/>
          <a:srcRect l="3161" r="9924"/>
          <a:stretch>
            <a:fillRect/>
          </a:stretch>
        </p:blipFill>
        <p:spPr>
          <a:xfrm>
            <a:off x="1953174" y="304800"/>
            <a:ext cx="5013533" cy="32512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9" name="Rounded Rectangle 8"/>
          <p:cNvSpPr/>
          <p:nvPr/>
        </p:nvSpPr>
        <p:spPr>
          <a:xfrm>
            <a:off x="723050" y="5334000"/>
            <a:ext cx="75438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ভিমরুল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পিঁপড়াদের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পিঁপড়া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বন্ধু</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13" name="Picture 8" descr="C:\Users\User\Downloads\পিঁপড়া-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22480"/>
            <a:ext cx="2682479" cy="2902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5151" t="26465" r="34091" b="32372"/>
          <a:stretch/>
        </p:blipFill>
        <p:spPr>
          <a:xfrm rot="5400000">
            <a:off x="1072029" y="62346"/>
            <a:ext cx="2812472" cy="2822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7103" t="10909" r="51060" b="58005"/>
          <a:stretch/>
        </p:blipFill>
        <p:spPr>
          <a:xfrm>
            <a:off x="3229873" y="2958023"/>
            <a:ext cx="2530154" cy="2375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2765" t="41997" r="43903" b="48104"/>
          <a:stretch/>
        </p:blipFill>
        <p:spPr>
          <a:xfrm rot="3651362">
            <a:off x="3733500" y="3670296"/>
            <a:ext cx="1342707" cy="747644"/>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5" name="Picture 4" descr="jar.jpg"/>
          <p:cNvPicPr>
            <a:picLocks noChangeAspect="1"/>
          </p:cNvPicPr>
          <p:nvPr/>
        </p:nvPicPr>
        <p:blipFill>
          <a:blip r:embed="rId2"/>
          <a:stretch>
            <a:fillRect/>
          </a:stretch>
        </p:blipFill>
        <p:spPr>
          <a:xfrm>
            <a:off x="2209800" y="457200"/>
            <a:ext cx="3810000" cy="3537611"/>
          </a:xfrm>
          <a:prstGeom prst="rect">
            <a:avLst/>
          </a:prstGeom>
        </p:spPr>
      </p:pic>
      <p:sp>
        <p:nvSpPr>
          <p:cNvPr id="7" name="Rounded Rectangle 6"/>
          <p:cNvSpPr/>
          <p:nvPr/>
        </p:nvSpPr>
        <p:spPr>
          <a:xfrm>
            <a:off x="0" y="4648200"/>
            <a:ext cx="8991600" cy="1676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smtClean="0">
                <a:latin typeface="NikoshBAN" pitchFamily="2" charset="0"/>
                <a:cs typeface="NikoshBAN" pitchFamily="2" charset="0"/>
              </a:rPr>
              <a:t> </a:t>
            </a:r>
            <a:r>
              <a:rPr lang="en-US" sz="3200" dirty="0" err="1" smtClean="0">
                <a:latin typeface="NikoshBAN" pitchFamily="2" charset="0"/>
                <a:cs typeface="NikoshBAN" pitchFamily="2" charset="0"/>
              </a:rPr>
              <a:t>রান্নাঘরের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পুটি</a:t>
            </a:r>
            <a:r>
              <a:rPr lang="en-US" sz="3200" dirty="0" smtClean="0">
                <a:latin typeface="NikoshBAN" pitchFamily="2" charset="0"/>
                <a:cs typeface="NikoshBAN" pitchFamily="2" charset="0"/>
              </a:rPr>
              <a:t>।</a:t>
            </a:r>
          </a:p>
          <a:p>
            <a:pPr algn="ctr"/>
            <a:r>
              <a:rPr lang="bn-IN" sz="3200" dirty="0" smtClean="0">
                <a:latin typeface="NikoshBAN" pitchFamily="2" charset="0"/>
                <a:cs typeface="NikoshBAN" pitchFamily="2" charset="0"/>
              </a:rPr>
              <a:t>ঘটিটা হাত থেকে পড়ে গিয়ে তুবড়ে যাওয়ায়  মিনুর কী কান্না! রোজ তোবড়ানো জায়গায় হাত বুলিয়ে দেয়।</a:t>
            </a:r>
            <a:endParaRPr lang="en-US" sz="3200" dirty="0">
              <a:latin typeface="NikoshBAN" pitchFamily="2" charset="0"/>
              <a:cs typeface="NikoshBAN" pitchFamily="2" charset="0"/>
            </a:endParaRPr>
          </a:p>
        </p:txBody>
      </p:sp>
      <p:sp>
        <p:nvSpPr>
          <p:cNvPr id="8" name="Oval Callout 7"/>
          <p:cNvSpPr/>
          <p:nvPr/>
        </p:nvSpPr>
        <p:spPr>
          <a:xfrm>
            <a:off x="6781800" y="1578305"/>
            <a:ext cx="2057400" cy="1295400"/>
          </a:xfrm>
          <a:prstGeom prst="wedgeEllipseCallout">
            <a:avLst>
              <a:gd name="adj1" fmla="val -191421"/>
              <a:gd name="adj2" fmla="val 1520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800" b="1" dirty="0" smtClean="0">
                <a:latin typeface="NikoshBAN" pitchFamily="2" charset="0"/>
                <a:cs typeface="NikoshBAN" pitchFamily="2" charset="0"/>
              </a:rPr>
              <a:t>তোবড়ানো জায়গা</a:t>
            </a:r>
            <a:endParaRPr lang="en-US" sz="2800" b="1" dirty="0"/>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763000" cy="6629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5" descr="pitol01.jpg"/>
          <p:cNvPicPr>
            <a:picLocks noChangeAspect="1"/>
          </p:cNvPicPr>
          <p:nvPr/>
        </p:nvPicPr>
        <p:blipFill>
          <a:blip r:embed="rId3"/>
          <a:stretch>
            <a:fillRect/>
          </a:stretch>
        </p:blipFill>
        <p:spPr>
          <a:xfrm>
            <a:off x="838200" y="381000"/>
            <a:ext cx="1809750" cy="2524125"/>
          </a:xfrm>
          <a:prstGeom prst="rect">
            <a:avLst/>
          </a:prstGeom>
        </p:spPr>
      </p:pic>
      <p:pic>
        <p:nvPicPr>
          <p:cNvPr id="7" name="Picture 6" descr="pitol01.jpg"/>
          <p:cNvPicPr>
            <a:picLocks noChangeAspect="1"/>
          </p:cNvPicPr>
          <p:nvPr/>
        </p:nvPicPr>
        <p:blipFill>
          <a:blip r:embed="rId3"/>
          <a:stretch>
            <a:fillRect/>
          </a:stretch>
        </p:blipFill>
        <p:spPr>
          <a:xfrm>
            <a:off x="5029200" y="381000"/>
            <a:ext cx="1809750" cy="2524125"/>
          </a:xfrm>
          <a:prstGeom prst="rect">
            <a:avLst/>
          </a:prstGeom>
        </p:spPr>
      </p:pic>
      <p:pic>
        <p:nvPicPr>
          <p:cNvPr id="8" name="Picture 7" descr="pitol01.jpg"/>
          <p:cNvPicPr>
            <a:picLocks noChangeAspect="1"/>
          </p:cNvPicPr>
          <p:nvPr/>
        </p:nvPicPr>
        <p:blipFill>
          <a:blip r:embed="rId3"/>
          <a:stretch>
            <a:fillRect/>
          </a:stretch>
        </p:blipFill>
        <p:spPr>
          <a:xfrm>
            <a:off x="914400" y="3200400"/>
            <a:ext cx="1809750" cy="2524125"/>
          </a:xfrm>
          <a:prstGeom prst="rect">
            <a:avLst/>
          </a:prstGeom>
        </p:spPr>
      </p:pic>
      <p:pic>
        <p:nvPicPr>
          <p:cNvPr id="9" name="Picture 8" descr="pitol01.jpg"/>
          <p:cNvPicPr>
            <a:picLocks noChangeAspect="1"/>
          </p:cNvPicPr>
          <p:nvPr/>
        </p:nvPicPr>
        <p:blipFill>
          <a:blip r:embed="rId3"/>
          <a:stretch>
            <a:fillRect/>
          </a:stretch>
        </p:blipFill>
        <p:spPr>
          <a:xfrm>
            <a:off x="5105400" y="3124200"/>
            <a:ext cx="1809750" cy="2524125"/>
          </a:xfrm>
          <a:prstGeom prst="rect">
            <a:avLst/>
          </a:prstGeom>
        </p:spPr>
      </p:pic>
      <p:sp>
        <p:nvSpPr>
          <p:cNvPr id="10" name="Oval Callout 9"/>
          <p:cNvSpPr/>
          <p:nvPr/>
        </p:nvSpPr>
        <p:spPr>
          <a:xfrm>
            <a:off x="3048000" y="838200"/>
            <a:ext cx="1676400" cy="990600"/>
          </a:xfrm>
          <a:prstGeom prst="wedgeEllipseCallout">
            <a:avLst>
              <a:gd name="adj1" fmla="val -80191"/>
              <a:gd name="adj2" fmla="val 9643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200" dirty="0" smtClean="0">
                <a:latin typeface="NikoshBAN" pitchFamily="2" charset="0"/>
                <a:cs typeface="NikoshBAN" pitchFamily="2" charset="0"/>
              </a:rPr>
              <a:t>হারু</a:t>
            </a:r>
            <a:endParaRPr lang="en-US" sz="3200" dirty="0">
              <a:latin typeface="NikoshBAN" pitchFamily="2" charset="0"/>
              <a:cs typeface="NikoshBAN" pitchFamily="2" charset="0"/>
            </a:endParaRPr>
          </a:p>
        </p:txBody>
      </p:sp>
      <p:sp>
        <p:nvSpPr>
          <p:cNvPr id="11" name="Oval Callout 10"/>
          <p:cNvSpPr/>
          <p:nvPr/>
        </p:nvSpPr>
        <p:spPr>
          <a:xfrm>
            <a:off x="3276600" y="3429000"/>
            <a:ext cx="1676400" cy="990600"/>
          </a:xfrm>
          <a:prstGeom prst="wedgeEllipseCallout">
            <a:avLst>
              <a:gd name="adj1" fmla="val -80191"/>
              <a:gd name="adj2" fmla="val 964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200" dirty="0" smtClean="0">
                <a:latin typeface="NikoshBAN" pitchFamily="2" charset="0"/>
                <a:cs typeface="NikoshBAN" pitchFamily="2" charset="0"/>
              </a:rPr>
              <a:t>তারু</a:t>
            </a:r>
            <a:endParaRPr lang="en-US" sz="3200" dirty="0">
              <a:latin typeface="NikoshBAN" pitchFamily="2" charset="0"/>
              <a:cs typeface="NikoshBAN" pitchFamily="2" charset="0"/>
            </a:endParaRPr>
          </a:p>
        </p:txBody>
      </p:sp>
      <p:sp>
        <p:nvSpPr>
          <p:cNvPr id="12" name="Oval Callout 11"/>
          <p:cNvSpPr/>
          <p:nvPr/>
        </p:nvSpPr>
        <p:spPr>
          <a:xfrm>
            <a:off x="7467600" y="3352800"/>
            <a:ext cx="1676400" cy="990600"/>
          </a:xfrm>
          <a:prstGeom prst="wedgeEllipseCallout">
            <a:avLst>
              <a:gd name="adj1" fmla="val -80191"/>
              <a:gd name="adj2" fmla="val 9643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200" dirty="0" smtClean="0">
                <a:latin typeface="NikoshBAN" pitchFamily="2" charset="0"/>
                <a:cs typeface="NikoshBAN" pitchFamily="2" charset="0"/>
              </a:rPr>
              <a:t>কারু</a:t>
            </a:r>
            <a:endParaRPr lang="en-US" sz="3200" dirty="0">
              <a:latin typeface="NikoshBAN" pitchFamily="2" charset="0"/>
              <a:cs typeface="NikoshBAN" pitchFamily="2" charset="0"/>
            </a:endParaRPr>
          </a:p>
        </p:txBody>
      </p:sp>
      <p:sp>
        <p:nvSpPr>
          <p:cNvPr id="13" name="Oval Callout 12"/>
          <p:cNvSpPr/>
          <p:nvPr/>
        </p:nvSpPr>
        <p:spPr>
          <a:xfrm>
            <a:off x="7315200" y="533400"/>
            <a:ext cx="1676400" cy="990600"/>
          </a:xfrm>
          <a:prstGeom prst="wedgeEllipseCallout">
            <a:avLst>
              <a:gd name="adj1" fmla="val -80191"/>
              <a:gd name="adj2" fmla="val 9643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dirty="0" smtClean="0">
                <a:latin typeface="NikoshBAN" pitchFamily="2" charset="0"/>
                <a:cs typeface="NikoshBAN" pitchFamily="2" charset="0"/>
              </a:rPr>
              <a:t>বারু</a:t>
            </a:r>
            <a:endParaRPr lang="en-US" sz="3200" dirty="0">
              <a:latin typeface="NikoshBAN" pitchFamily="2" charset="0"/>
              <a:cs typeface="NikoshBAN" pitchFamily="2" charset="0"/>
            </a:endParaRPr>
          </a:p>
        </p:txBody>
      </p:sp>
      <p:sp>
        <p:nvSpPr>
          <p:cNvPr id="14" name="Rounded Rectangle 13"/>
          <p:cNvSpPr/>
          <p:nvPr/>
        </p:nvSpPr>
        <p:spPr>
          <a:xfrm>
            <a:off x="228600" y="5791200"/>
            <a:ext cx="8763000" cy="1066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রান্নাঘরের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বাসনগুলি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বন্ধু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রান্নাঘরের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গেলাস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চারটের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Rounded Rectangle 4"/>
          <p:cNvSpPr/>
          <p:nvPr/>
        </p:nvSpPr>
        <p:spPr>
          <a:xfrm>
            <a:off x="457200" y="3505200"/>
            <a:ext cx="8153400" cy="304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dirty="0" err="1" smtClean="0">
                <a:latin typeface="NikoshBAN" pitchFamily="2" charset="0"/>
                <a:cs typeface="NikoshBAN" pitchFamily="2" charset="0"/>
              </a:rPr>
              <a:t>একদিন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দাঁড়িয়ে</a:t>
            </a:r>
            <a:r>
              <a:rPr lang="bn-BD" sz="3200" dirty="0">
                <a:latin typeface="NikoshBAN" pitchFamily="2" charset="0"/>
                <a:cs typeface="NikoshBAN" pitchFamily="2" charset="0"/>
              </a:rPr>
              <a:t> </a:t>
            </a:r>
            <a:r>
              <a:rPr lang="en-US" sz="3200" dirty="0" err="1" smtClean="0">
                <a:latin typeface="NikoshBAN" pitchFamily="2" charset="0"/>
                <a:cs typeface="NikoshBAN" pitchFamily="2" charset="0"/>
              </a:rPr>
              <a:t>দেখতে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টুনুর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বাবা</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এলো, ঠিক সেই সময়ে নজরে পড়ল কাঁঠাল গাছের সরু ডালটায় একটা হলদে পাখিও এসে বসল। সেই দিন থেকে তার বদ্ধমূল ধারণা কাঁঠাল গাছের সরু ডালটায়  হলদে পাখি আবার যেদিন বসবে সেদিন তার বাবা আসবে। </a:t>
            </a:r>
            <a:endParaRPr lang="en-US" sz="3200" dirty="0">
              <a:latin typeface="NikoshBAN" pitchFamily="2" charset="0"/>
              <a:cs typeface="NikoshBAN" pitchFamily="2"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498" t="15625" r="12152" b="19792"/>
          <a:stretch>
            <a:fillRect/>
          </a:stretch>
        </p:blipFill>
        <p:spPr bwMode="auto">
          <a:xfrm>
            <a:off x="4495800" y="228600"/>
            <a:ext cx="4191000" cy="3276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7" name="Picture 6" descr="3284520627_97afacd0d0_o.jpg"/>
          <p:cNvPicPr>
            <a:picLocks noChangeAspect="1"/>
          </p:cNvPicPr>
          <p:nvPr/>
        </p:nvPicPr>
        <p:blipFill>
          <a:blip r:embed="rId4" cstate="print">
            <a:grayscl/>
          </a:blip>
          <a:stretch>
            <a:fillRect/>
          </a:stretch>
        </p:blipFill>
        <p:spPr>
          <a:xfrm>
            <a:off x="304800" y="228600"/>
            <a:ext cx="4191000" cy="3276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2860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smtClean="0">
              <a:ln w="1905"/>
              <a:solidFill>
                <a:schemeClr val="accent5"/>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Vertical Scroll 16"/>
          <p:cNvSpPr/>
          <p:nvPr/>
        </p:nvSpPr>
        <p:spPr>
          <a:xfrm>
            <a:off x="2286000" y="68943"/>
            <a:ext cx="3467100" cy="615043"/>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দলগত</a:t>
            </a:r>
            <a:r>
              <a:rPr lang="bn-I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কাজ</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15</a:t>
            </a:fld>
            <a:endParaRPr lang="en-US"/>
          </a:p>
        </p:txBody>
      </p:sp>
      <p:sp>
        <p:nvSpPr>
          <p:cNvPr id="11" name="Date Placeholder 10"/>
          <p:cNvSpPr>
            <a:spLocks noGrp="1"/>
          </p:cNvSpPr>
          <p:nvPr>
            <p:ph type="dt" sz="half" idx="10"/>
          </p:nvPr>
        </p:nvSpPr>
        <p:spPr/>
        <p:txBody>
          <a:bodyPr/>
          <a:lstStyle/>
          <a:p>
            <a:fld id="{AF671745-6696-4871-8D06-A6B55BBCB281}" type="datetime1">
              <a:rPr lang="en-US" smtClean="0"/>
              <a:pPr/>
              <a:t>6/24/2015</a:t>
            </a:fld>
            <a:endParaRPr lang="en-US"/>
          </a:p>
        </p:txBody>
      </p:sp>
      <p:graphicFrame>
        <p:nvGraphicFramePr>
          <p:cNvPr id="2" name="Diagram 1"/>
          <p:cNvGraphicFramePr/>
          <p:nvPr>
            <p:extLst>
              <p:ext uri="{D42A27DB-BD31-4B8C-83A1-F6EECF244321}">
                <p14:modId xmlns:p14="http://schemas.microsoft.com/office/powerpoint/2010/main" val="1488643329"/>
              </p:ext>
            </p:extLst>
          </p:nvPr>
        </p:nvGraphicFramePr>
        <p:xfrm>
          <a:off x="1371600" y="1097643"/>
          <a:ext cx="6248400" cy="4617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91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1278081"/>
            <a:ext cx="701040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১</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মিনু</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 কোনটি</a:t>
            </a:r>
            <a:r>
              <a:rPr lang="en-US" sz="3200" dirty="0" err="1" smtClean="0">
                <a:solidFill>
                  <a:schemeClr val="tx1"/>
                </a:solidFill>
                <a:latin typeface="NikoshBAN" pitchFamily="2" charset="0"/>
                <a:cs typeface="NikoshBAN" pitchFamily="2" charset="0"/>
              </a:rPr>
              <a:t>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গপাগপ</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নাম</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দিয়েছে</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1331890" y="2116281"/>
            <a:ext cx="2645578" cy="614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হাতুড়িকে</a:t>
            </a:r>
            <a:endParaRPr lang="en-US" sz="3200" dirty="0">
              <a:solidFill>
                <a:schemeClr val="tx1"/>
              </a:solidFill>
              <a:latin typeface="NikoshBAN" pitchFamily="2" charset="0"/>
              <a:cs typeface="NikoshBAN" pitchFamily="2" charset="0"/>
            </a:endParaRPr>
          </a:p>
        </p:txBody>
      </p:sp>
      <p:sp>
        <p:nvSpPr>
          <p:cNvPr id="30" name="Rectangle 29"/>
          <p:cNvSpPr/>
          <p:nvPr/>
        </p:nvSpPr>
        <p:spPr>
          <a:xfrm>
            <a:off x="5076465" y="2130650"/>
            <a:ext cx="2661105" cy="6149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খ)</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গেলাসকে</a:t>
            </a:r>
            <a:endParaRPr lang="en-US" sz="3200" dirty="0"/>
          </a:p>
        </p:txBody>
      </p:sp>
      <p:sp>
        <p:nvSpPr>
          <p:cNvPr id="31" name="Rectangle 30"/>
          <p:cNvSpPr/>
          <p:nvPr/>
        </p:nvSpPr>
        <p:spPr>
          <a:xfrm>
            <a:off x="1331890" y="3070860"/>
            <a:ext cx="2657933" cy="586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a:t>
            </a:r>
            <a:endParaRPr lang="en-US" sz="3200" dirty="0" smtClean="0">
              <a:solidFill>
                <a:schemeClr val="tx1"/>
              </a:solidFill>
              <a:latin typeface="NikoshBAN" pitchFamily="2" charset="0"/>
              <a:cs typeface="NikoshBAN" pitchFamily="2" charset="0"/>
            </a:endParaRPr>
          </a:p>
          <a:p>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(গ) </a:t>
            </a:r>
            <a:r>
              <a:rPr lang="en-US" sz="3200" dirty="0" err="1" smtClean="0">
                <a:solidFill>
                  <a:schemeClr val="tx1"/>
                </a:solidFill>
                <a:latin typeface="NikoshBAN" pitchFamily="2" charset="0"/>
                <a:cs typeface="NikoshBAN" pitchFamily="2" charset="0"/>
              </a:rPr>
              <a:t>কয়লাকে</a:t>
            </a:r>
            <a:endParaRPr lang="en-US" sz="3200" dirty="0" smtClean="0">
              <a:solidFill>
                <a:schemeClr val="tx1"/>
              </a:solidFill>
              <a:latin typeface="NikoshBAN" pitchFamily="2" charset="0"/>
              <a:cs typeface="NikoshBAN" pitchFamily="2" charset="0"/>
            </a:endParaRPr>
          </a:p>
          <a:p>
            <a:endParaRPr lang="en-US" sz="3200" dirty="0">
              <a:solidFill>
                <a:schemeClr val="tx1"/>
              </a:solidFill>
              <a:latin typeface="NikoshBAN" pitchFamily="2" charset="0"/>
              <a:cs typeface="NikoshBAN" pitchFamily="2" charset="0"/>
            </a:endParaRPr>
          </a:p>
        </p:txBody>
      </p:sp>
      <p:sp>
        <p:nvSpPr>
          <p:cNvPr id="32" name="Rectangle 31"/>
          <p:cNvSpPr/>
          <p:nvPr/>
        </p:nvSpPr>
        <p:spPr>
          <a:xfrm>
            <a:off x="5072837" y="3136789"/>
            <a:ext cx="2646590" cy="5867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(ঘ)</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মিটসেফকে</a:t>
            </a:r>
            <a:endParaRPr lang="en-US" sz="3200" dirty="0">
              <a:solidFill>
                <a:schemeClr val="tx1"/>
              </a:solidFill>
              <a:latin typeface="NikoshBAN" pitchFamily="2" charset="0"/>
              <a:cs typeface="NikoshBAN" pitchFamily="2" charset="0"/>
            </a:endParaRPr>
          </a:p>
        </p:txBody>
      </p:sp>
      <p:sp>
        <p:nvSpPr>
          <p:cNvPr id="38" name="Rectangle 37"/>
          <p:cNvSpPr/>
          <p:nvPr/>
        </p:nvSpPr>
        <p:spPr>
          <a:xfrm>
            <a:off x="2125190" y="82088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a:t>
            </a:r>
            <a:endParaRPr lang="en-US" sz="3200" dirty="0">
              <a:solidFill>
                <a:schemeClr val="tx1"/>
              </a:solidFill>
              <a:latin typeface="NikoshBAN" pitchFamily="2" charset="0"/>
              <a:cs typeface="NikoshBAN" pitchFamily="2" charset="0"/>
            </a:endParaRPr>
          </a:p>
        </p:txBody>
      </p:sp>
      <p:sp>
        <p:nvSpPr>
          <p:cNvPr id="18" name="Rectangle 17"/>
          <p:cNvSpPr/>
          <p:nvPr/>
        </p:nvSpPr>
        <p:spPr>
          <a:xfrm>
            <a:off x="709027" y="4267200"/>
            <a:ext cx="7010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২</a:t>
            </a:r>
            <a:r>
              <a:rPr lang="bn-BD" sz="3200" dirty="0" smtClean="0">
                <a:solidFill>
                  <a:schemeClr val="tx1"/>
                </a:solidFill>
                <a:latin typeface="NikoshBAN" pitchFamily="2" charset="0"/>
                <a:cs typeface="NikoshBAN" pitchFamily="2" charset="0"/>
              </a:rPr>
              <a:t>। </a:t>
            </a:r>
            <a:r>
              <a:rPr lang="en-US" sz="3200" dirty="0" smtClean="0">
                <a:solidFill>
                  <a:schemeClr val="tx1"/>
                </a:solidFill>
                <a:latin typeface="NikoshBAN" pitchFamily="2" charset="0"/>
                <a:cs typeface="NikoshBAN" pitchFamily="2" charset="0"/>
              </a:rPr>
              <a:t>‘</a:t>
            </a:r>
            <a:r>
              <a:rPr lang="en-US" sz="3200" dirty="0" err="1" smtClean="0">
                <a:solidFill>
                  <a:schemeClr val="tx1"/>
                </a:solidFill>
                <a:latin typeface="NikoshBAN" pitchFamily="2" charset="0"/>
                <a:cs typeface="NikoshBAN" pitchFamily="2" charset="0"/>
              </a:rPr>
              <a:t>উনুন</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শব্দের অর্থ  কী</a:t>
            </a:r>
            <a:r>
              <a:rPr lang="bn-BD" sz="3200" dirty="0" smtClean="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21" name="Rectangle 20"/>
          <p:cNvSpPr/>
          <p:nvPr/>
        </p:nvSpPr>
        <p:spPr>
          <a:xfrm>
            <a:off x="1388381" y="4999185"/>
            <a:ext cx="2697390" cy="5867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বন্ধু</a:t>
            </a:r>
            <a:r>
              <a:rPr lang="bn-BD" sz="3200" dirty="0" smtClean="0">
                <a:solidFill>
                  <a:schemeClr val="tx1"/>
                </a:solidFill>
                <a:latin typeface="NikoshBAN" pitchFamily="2" charset="0"/>
                <a:cs typeface="NikoshBAN" pitchFamily="2" charset="0"/>
              </a:rPr>
              <a:t> </a:t>
            </a:r>
            <a:endParaRPr lang="en-US" sz="3200" dirty="0"/>
          </a:p>
        </p:txBody>
      </p:sp>
      <p:sp>
        <p:nvSpPr>
          <p:cNvPr id="22" name="Rectangle 21"/>
          <p:cNvSpPr/>
          <p:nvPr/>
        </p:nvSpPr>
        <p:spPr>
          <a:xfrm>
            <a:off x="5058323" y="5056698"/>
            <a:ext cx="2697390" cy="6793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a:t>
            </a:r>
          </a:p>
          <a:p>
            <a:r>
              <a:rPr lang="bn-BD" sz="3200" dirty="0" smtClean="0">
                <a:solidFill>
                  <a:schemeClr val="tx1"/>
                </a:solidFill>
                <a:latin typeface="NikoshBAN" pitchFamily="2" charset="0"/>
                <a:cs typeface="NikoshBAN" pitchFamily="2" charset="0"/>
              </a:rPr>
              <a:t>(ঘ) </a:t>
            </a:r>
            <a:r>
              <a:rPr lang="bn-BD" sz="3200" dirty="0" smtClean="0">
                <a:ln w="11430"/>
                <a:solidFill>
                  <a:schemeClr val="tx1"/>
                </a:solidFill>
                <a:latin typeface="NikoshBAN" pitchFamily="2" charset="0"/>
                <a:cs typeface="NikoshBAN" pitchFamily="2" charset="0"/>
              </a:rPr>
              <a:t>মজা</a:t>
            </a:r>
            <a:endParaRPr lang="en-US" sz="3200" dirty="0"/>
          </a:p>
          <a:p>
            <a:endParaRPr lang="en-US" sz="3200" dirty="0"/>
          </a:p>
        </p:txBody>
      </p:sp>
      <p:sp>
        <p:nvSpPr>
          <p:cNvPr id="24" name="Rectangle 23"/>
          <p:cNvSpPr/>
          <p:nvPr/>
        </p:nvSpPr>
        <p:spPr>
          <a:xfrm>
            <a:off x="1362981" y="5929053"/>
            <a:ext cx="2722790" cy="586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চুলা</a:t>
            </a:r>
            <a:r>
              <a:rPr lang="en-US" sz="3200" dirty="0" smtClean="0">
                <a:solidFill>
                  <a:schemeClr val="tx1"/>
                </a:solidFill>
                <a:latin typeface="NikoshBAN" pitchFamily="2" charset="0"/>
                <a:cs typeface="NikoshBAN" pitchFamily="2" charset="0"/>
              </a:rPr>
              <a:t> </a:t>
            </a:r>
            <a:endParaRPr lang="en-US" sz="3200" dirty="0" smtClean="0"/>
          </a:p>
        </p:txBody>
      </p:sp>
      <p:sp>
        <p:nvSpPr>
          <p:cNvPr id="26" name="Rectangle 25"/>
          <p:cNvSpPr/>
          <p:nvPr/>
        </p:nvSpPr>
        <p:spPr>
          <a:xfrm>
            <a:off x="5072837" y="5992769"/>
            <a:ext cx="2697390" cy="616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(খ)  </a:t>
            </a:r>
            <a:r>
              <a:rPr lang="en-US" sz="3200" dirty="0" err="1" smtClean="0">
                <a:solidFill>
                  <a:schemeClr val="tx1"/>
                </a:solidFill>
                <a:latin typeface="NikoshBAN" pitchFamily="2" charset="0"/>
                <a:cs typeface="NikoshBAN" pitchFamily="2" charset="0"/>
              </a:rPr>
              <a:t>উত্তর</a:t>
            </a:r>
            <a:r>
              <a:rPr lang="bn-BD"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3" name="Rectangle 32"/>
          <p:cNvSpPr/>
          <p:nvPr/>
        </p:nvSpPr>
        <p:spPr>
          <a:xfrm>
            <a:off x="1418178" y="190500"/>
            <a:ext cx="3039590" cy="4572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মূল্যায়ন</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5334000" y="3048000"/>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Oval 1"/>
          <p:cNvSpPr/>
          <p:nvPr/>
        </p:nvSpPr>
        <p:spPr>
          <a:xfrm>
            <a:off x="7191829" y="315190"/>
            <a:ext cx="1524000" cy="146858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9" name="TextBox 18"/>
          <p:cNvSpPr txBox="1"/>
          <p:nvPr/>
        </p:nvSpPr>
        <p:spPr>
          <a:xfrm>
            <a:off x="1362981" y="5839650"/>
            <a:ext cx="762208"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5258547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43951" y="1143000"/>
            <a:ext cx="7157049" cy="27432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3200" dirty="0" smtClean="0">
                <a:solidFill>
                  <a:schemeClr val="tx1"/>
                </a:solidFill>
                <a:latin typeface="NikoshBAN" pitchFamily="2" charset="0"/>
                <a:cs typeface="NikoshBAN" pitchFamily="2" charset="0"/>
              </a:rPr>
              <a:t>৩। মিনুর </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মনে</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পুলক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জাগার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কারণ</a:t>
            </a:r>
            <a:r>
              <a:rPr lang="bn-BD" sz="3200" dirty="0" smtClean="0">
                <a:solidFill>
                  <a:schemeClr val="tx1"/>
                </a:solidFill>
                <a:latin typeface="NikoshBAN" pitchFamily="2" charset="0"/>
                <a:cs typeface="NikoshBAN" pitchFamily="2" charset="0"/>
              </a:rPr>
              <a:t>-</a:t>
            </a:r>
            <a:endParaRPr lang="bn-BD" sz="3200" dirty="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ডালটায়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হলদে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পাখি</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দেখে</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a:t>
            </a:r>
            <a:r>
              <a:rPr lang="bn-BD" sz="3200" dirty="0" smtClean="0">
                <a:solidFill>
                  <a:schemeClr val="tx1"/>
                </a:solidFill>
                <a:latin typeface="NikoshBAN" pitchFamily="2" charset="0"/>
                <a:cs typeface="NikoshBAN" pitchFamily="2" charset="0"/>
              </a:rPr>
              <a:t>.</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এসেছে</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এই</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ভেবে</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পিসিমশায়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আদর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করেছে</a:t>
            </a:r>
            <a:endParaRPr lang="bn-BD" sz="3200" dirty="0" smtClean="0">
              <a:solidFill>
                <a:schemeClr val="tx1"/>
              </a:solidFill>
              <a:latin typeface="NikoshBAN" pitchFamily="2" charset="0"/>
              <a:cs typeface="NikoshBAN" pitchFamily="2" charset="0"/>
            </a:endParaRPr>
          </a:p>
          <a:p>
            <a:pPr lvl="0"/>
            <a:r>
              <a:rPr lang="bn-BD" sz="3200" dirty="0" smtClean="0">
                <a:solidFill>
                  <a:schemeClr val="tx1"/>
                </a:solidFill>
                <a:latin typeface="NikoshBAN" pitchFamily="2" charset="0"/>
                <a:cs typeface="NikoshBAN" pitchFamily="2" charset="0"/>
              </a:rPr>
              <a:t>নিচের কোনটি সঠিক?</a:t>
            </a:r>
          </a:p>
        </p:txBody>
      </p:sp>
      <p:sp>
        <p:nvSpPr>
          <p:cNvPr id="29" name="Rectangle 28"/>
          <p:cNvSpPr/>
          <p:nvPr/>
        </p:nvSpPr>
        <p:spPr>
          <a:xfrm>
            <a:off x="1295400" y="4454709"/>
            <a:ext cx="22098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ও </a:t>
            </a:r>
            <a:r>
              <a:rPr lang="en-US" sz="2800" dirty="0" smtClean="0">
                <a:solidFill>
                  <a:schemeClr val="tx1"/>
                </a:solidFill>
                <a:latin typeface="NikoshBAN" pitchFamily="2" charset="0"/>
                <a:cs typeface="NikoshBAN" pitchFamily="2" charset="0"/>
              </a:rPr>
              <a:t>ii</a:t>
            </a:r>
            <a:endParaRPr lang="en-US" sz="2800" dirty="0"/>
          </a:p>
        </p:txBody>
      </p:sp>
      <p:sp>
        <p:nvSpPr>
          <p:cNvPr id="30" name="Rectangle 29"/>
          <p:cNvSpPr/>
          <p:nvPr/>
        </p:nvSpPr>
        <p:spPr>
          <a:xfrm>
            <a:off x="5029200" y="4444461"/>
            <a:ext cx="2209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p>
        </p:txBody>
      </p:sp>
      <p:sp>
        <p:nvSpPr>
          <p:cNvPr id="31" name="Rectangle 30"/>
          <p:cNvSpPr/>
          <p:nvPr/>
        </p:nvSpPr>
        <p:spPr>
          <a:xfrm>
            <a:off x="1302657" y="5552451"/>
            <a:ext cx="22098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a:t>
            </a:r>
            <a:endParaRPr lang="en-US" sz="2800" dirty="0"/>
          </a:p>
        </p:txBody>
      </p:sp>
      <p:sp>
        <p:nvSpPr>
          <p:cNvPr id="32" name="Rectangle 31"/>
          <p:cNvSpPr/>
          <p:nvPr/>
        </p:nvSpPr>
        <p:spPr>
          <a:xfrm>
            <a:off x="5029200" y="5552451"/>
            <a:ext cx="22098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1143000" y="365989"/>
            <a:ext cx="38862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10" name="Oval 9"/>
          <p:cNvSpPr/>
          <p:nvPr/>
        </p:nvSpPr>
        <p:spPr>
          <a:xfrm>
            <a:off x="7315200" y="76200"/>
            <a:ext cx="1524000" cy="1468581"/>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1" name="TextBox 10"/>
          <p:cNvSpPr txBox="1"/>
          <p:nvPr/>
        </p:nvSpPr>
        <p:spPr>
          <a:xfrm>
            <a:off x="1447800" y="4454709"/>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2380580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grpSp>
        <p:nvGrpSpPr>
          <p:cNvPr id="5" name="Diagram group"/>
          <p:cNvGrpSpPr/>
          <p:nvPr/>
        </p:nvGrpSpPr>
        <p:grpSpPr>
          <a:xfrm>
            <a:off x="2057400" y="2438400"/>
            <a:ext cx="5562600" cy="3855357"/>
            <a:chOff x="3240138" y="-1"/>
            <a:chExt cx="3008262" cy="4617357"/>
          </a:xfrm>
          <a:scene3d>
            <a:camera prst="orthographicFront">
              <a:rot lat="0" lon="0" rev="0"/>
            </a:camera>
            <a:lightRig rig="glow" dir="t">
              <a:rot lat="0" lon="0" rev="4800000"/>
            </a:lightRig>
          </a:scene3d>
        </p:grpSpPr>
        <p:grpSp>
          <p:nvGrpSpPr>
            <p:cNvPr id="6" name="Group 5"/>
            <p:cNvGrpSpPr/>
            <p:nvPr/>
          </p:nvGrpSpPr>
          <p:grpSpPr>
            <a:xfrm>
              <a:off x="3240138" y="-1"/>
              <a:ext cx="3008262" cy="4617357"/>
              <a:chOff x="3240138" y="-1"/>
              <a:chExt cx="3008262" cy="4617357"/>
            </a:xfrm>
            <a:scene3d>
              <a:camera prst="orthographicFront">
                <a:rot lat="0" lon="0" rev="0"/>
              </a:camera>
              <a:lightRig rig="glow" dir="t">
                <a:rot lat="0" lon="0" rev="4800000"/>
              </a:lightRig>
            </a:scene3d>
          </p:grpSpPr>
          <p:sp>
            <p:nvSpPr>
              <p:cNvPr id="7" name="Flowchart: Manual Operation 6"/>
              <p:cNvSpPr/>
              <p:nvPr/>
            </p:nvSpPr>
            <p:spPr>
              <a:xfrm rot="16200000">
                <a:off x="2435590" y="804547"/>
                <a:ext cx="4617357" cy="3008262"/>
              </a:xfrm>
              <a:prstGeom prst="flowChartManualOperation">
                <a:avLst/>
              </a:prstGeom>
              <a:ln>
                <a:solidFill>
                  <a:schemeClr val="accent3">
                    <a:lumMod val="60000"/>
                    <a:lumOff val="40000"/>
                  </a:schemeClr>
                </a:solidFill>
              </a:ln>
              <a:effectLst>
                <a:outerShdw blurRad="190500" dist="228600" dir="2700000" algn="ctr">
                  <a:srgbClr val="000000">
                    <a:alpha val="30000"/>
                  </a:srgbClr>
                </a:outerShdw>
              </a:effectLst>
              <a:sp3d prstMaterial="matte">
                <a:bevelT w="127000" h="63500"/>
              </a:sp3d>
            </p:spPr>
            <p:style>
              <a:lnRef idx="1">
                <a:schemeClr val="accent1"/>
              </a:lnRef>
              <a:fillRef idx="2">
                <a:schemeClr val="accent1"/>
              </a:fillRef>
              <a:effectRef idx="1">
                <a:schemeClr val="accent1"/>
              </a:effectRef>
              <a:fontRef idx="minor">
                <a:schemeClr val="dk1"/>
              </a:fontRef>
            </p:style>
            <p:txBody>
              <a:bodyPr/>
              <a:lstStyle/>
              <a:p>
                <a:r>
                  <a:rPr lang="en-US" dirty="0" smtClean="0"/>
                  <a:t> </a:t>
                </a:r>
                <a:endParaRPr lang="en-US" dirty="0"/>
              </a:p>
            </p:txBody>
          </p:sp>
          <p:sp>
            <p:nvSpPr>
              <p:cNvPr id="8" name="Flowchart: Manual Operation 4"/>
              <p:cNvSpPr/>
              <p:nvPr/>
            </p:nvSpPr>
            <p:spPr>
              <a:xfrm rot="21600000">
                <a:off x="3240138" y="923470"/>
                <a:ext cx="3008262" cy="277041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84150" tIns="0" rIns="186624" bIns="0" numCol="1" spcCol="1270" anchor="ctr" anchorCtr="0">
                <a:noAutofit/>
              </a:bodyPr>
              <a:lstStyle/>
              <a:p>
                <a:pPr lvl="0" algn="l" defTabSz="1289050">
                  <a:lnSpc>
                    <a:spcPct val="90000"/>
                  </a:lnSpc>
                  <a:spcBef>
                    <a:spcPct val="0"/>
                  </a:spcBef>
                  <a:spcAft>
                    <a:spcPct val="35000"/>
                  </a:spcAft>
                </a:pPr>
                <a:r>
                  <a:rPr lang="en-US" sz="2900" b="1" kern="1200" dirty="0" smtClean="0">
                    <a:latin typeface="NikoshBAN" pitchFamily="2" charset="0"/>
                    <a:cs typeface="NikoshBAN" pitchFamily="2" charset="0"/>
                  </a:rPr>
                  <a:t> </a:t>
                </a:r>
                <a:r>
                  <a:rPr lang="bn-BD"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শারীরিক</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বা</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মানসিকভাবে</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অসুস্থ</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শিশুকে</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নিয়ে</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একটি</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গল্প</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তৈরি</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কর</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যেখানে</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শিশুটির</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প্রতি</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মমত্ববোধ</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প্রকাশ</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পায়</a:t>
                </a:r>
                <a:r>
                  <a:rPr lang="bn-BD" sz="2900" b="1" kern="1200" dirty="0" smtClean="0">
                    <a:latin typeface="NikoshBAN" pitchFamily="2" charset="0"/>
                    <a:cs typeface="NikoshBAN" pitchFamily="2" charset="0"/>
                  </a:rPr>
                  <a:t>।</a:t>
                </a:r>
                <a:endParaRPr lang="en-US" sz="2900" kern="1200" dirty="0"/>
              </a:p>
            </p:txBody>
          </p:sp>
        </p:grpSp>
      </p:grpSp>
      <p:sp>
        <p:nvSpPr>
          <p:cNvPr id="9" name="Cloud 8"/>
          <p:cNvSpPr/>
          <p:nvPr/>
        </p:nvSpPr>
        <p:spPr>
          <a:xfrm>
            <a:off x="2057400" y="609600"/>
            <a:ext cx="4419600" cy="9906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4400" dirty="0" smtClean="0">
                <a:latin typeface="NikoshBAN" pitchFamily="2" charset="0"/>
                <a:cs typeface="NikoshBAN" pitchFamily="2" charset="0"/>
              </a:rPr>
              <a:t>বাড়ির কাজ</a:t>
            </a:r>
            <a:endParaRPr lang="en-US" sz="4400" dirty="0">
              <a:latin typeface="NikoshBAN" pitchFamily="2" charset="0"/>
              <a:cs typeface="NikoshBAN" pitchFamily="2" charset="0"/>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
        <p:nvSpPr>
          <p:cNvPr id="22" name="Date Placeholder 21"/>
          <p:cNvSpPr>
            <a:spLocks noGrp="1"/>
          </p:cNvSpPr>
          <p:nvPr>
            <p:ph type="dt" sz="half" idx="10"/>
          </p:nvPr>
        </p:nvSpPr>
        <p:spPr/>
        <p:txBody>
          <a:bodyPr/>
          <a:lstStyle/>
          <a:p>
            <a:fld id="{52B8B28F-6D7D-4DAA-8842-249055DF3182}" type="datetime1">
              <a:rPr lang="en-US" smtClean="0"/>
              <a:pPr/>
              <a:t>6/24/2015</a:t>
            </a:fld>
            <a:endParaRPr lang="en-US"/>
          </a:p>
        </p:txBody>
      </p:sp>
      <p:sp>
        <p:nvSpPr>
          <p:cNvPr id="12" name="TextBox 11"/>
          <p:cNvSpPr txBox="1"/>
          <p:nvPr/>
        </p:nvSpPr>
        <p:spPr>
          <a:xfrm>
            <a:off x="2362200" y="0"/>
            <a:ext cx="4307114" cy="2369880"/>
          </a:xfrm>
          <a:prstGeom prst="rect">
            <a:avLst/>
          </a:prstGeom>
          <a:noFill/>
        </p:spPr>
        <p:txBody>
          <a:bodyPr wrap="square" rtlCol="0">
            <a:spAutoFit/>
          </a:bodyPr>
          <a:lstStyle/>
          <a:p>
            <a:r>
              <a:rPr lang="bn-BD" sz="4400" dirty="0" smtClean="0">
                <a:latin typeface="NikoshBAN" pitchFamily="2" charset="0"/>
                <a:cs typeface="NikoshBAN" pitchFamily="2" charset="0"/>
              </a:rPr>
              <a:t>   </a:t>
            </a:r>
          </a:p>
          <a:p>
            <a:r>
              <a:rPr lang="bn-BD" sz="6000" b="1" dirty="0" smtClean="0">
                <a:ln w="1905"/>
                <a:blipFill dpi="0" rotWithShape="1">
                  <a:blip r:embed="rId3">
                    <a:extLst>
                      <a:ext uri="{28A0092B-C50C-407E-A947-70E740481C1C}">
                        <a14:useLocalDpi xmlns:a14="http://schemas.microsoft.com/office/drawing/2010/main" val="0"/>
                      </a:ext>
                    </a:extLst>
                  </a:blip>
                  <a:srcRect/>
                  <a:stretch>
                    <a:fillRect/>
                  </a:stretch>
                </a:blipFill>
                <a:effectLst>
                  <a:innerShdw blurRad="69850" dist="43180" dir="5400000">
                    <a:srgbClr val="000000">
                      <a:alpha val="65000"/>
                    </a:srgbClr>
                  </a:innerShdw>
                </a:effectLst>
                <a:latin typeface="NikoshBAN" pitchFamily="2" charset="0"/>
                <a:cs typeface="NikoshBAN" pitchFamily="2" charset="0"/>
              </a:rPr>
              <a:t>সবাইকে</a:t>
            </a:r>
            <a:r>
              <a:rPr lang="bn-BD" sz="6000" b="1" dirty="0">
                <a:ln w="1905"/>
                <a:blipFill dpi="0" rotWithShape="1">
                  <a:blip r:embed="rId3">
                    <a:extLst>
                      <a:ext uri="{28A0092B-C50C-407E-A947-70E740481C1C}">
                        <a14:useLocalDpi xmlns:a14="http://schemas.microsoft.com/office/drawing/2010/main" val="0"/>
                      </a:ext>
                    </a:extLst>
                  </a:blip>
                  <a:srcRect/>
                  <a:stretch>
                    <a:fillRect/>
                  </a:stretch>
                </a:blipFill>
                <a:effectLst>
                  <a:innerShdw blurRad="69850" dist="43180" dir="5400000">
                    <a:srgbClr val="000000">
                      <a:alpha val="65000"/>
                    </a:srgbClr>
                  </a:innerShdw>
                </a:effectLst>
                <a:latin typeface="NikoshBAN" pitchFamily="2" charset="0"/>
                <a:cs typeface="NikoshBAN" pitchFamily="2" charset="0"/>
              </a:rPr>
              <a:t> </a:t>
            </a:r>
            <a:r>
              <a:rPr lang="bn-BD" sz="60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rPr>
              <a:t>ধন্যবাদ</a:t>
            </a:r>
            <a:endParaRPr lang="en-US" sz="60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endParaRPr>
          </a:p>
          <a:p>
            <a:endParaRPr lang="en-US" sz="4400" dirty="0">
              <a:blipFill dpi="0" rotWithShape="1">
                <a:blip r:embed="rId3">
                  <a:extLst>
                    <a:ext uri="{28A0092B-C50C-407E-A947-70E740481C1C}">
                      <a14:useLocalDpi xmlns:a14="http://schemas.microsoft.com/office/drawing/2010/main" val="0"/>
                    </a:ext>
                  </a:extLst>
                </a:blip>
                <a:srcRect/>
                <a:stretch>
                  <a:fillRect/>
                </a:stretch>
              </a:blip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2989" y="1524000"/>
            <a:ext cx="5465536" cy="409915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dirty="0"/>
          </a:p>
        </p:txBody>
      </p:sp>
      <p:sp>
        <p:nvSpPr>
          <p:cNvPr id="13" name="TextBox 12"/>
          <p:cNvSpPr txBox="1"/>
          <p:nvPr/>
        </p:nvSpPr>
        <p:spPr>
          <a:xfrm>
            <a:off x="4572000" y="1676400"/>
            <a:ext cx="4648200" cy="1862048"/>
          </a:xfrm>
          <a:prstGeom prst="rect">
            <a:avLst/>
          </a:prstGeom>
          <a:noFill/>
        </p:spPr>
        <p:txBody>
          <a:bodyPr wrap="square" rtlCol="0">
            <a:spAutoFit/>
          </a:bodyPr>
          <a:lstStyle/>
          <a:p>
            <a:r>
              <a:rPr lang="bn-BD" sz="11500" b="1" spc="50" dirty="0" smtClean="0">
                <a:ln w="11430"/>
                <a:blipFill>
                  <a:blip r:embed="rId3"/>
                  <a:stretch>
                    <a:fillRect/>
                  </a:stretch>
                </a:blipFill>
                <a:effectLst>
                  <a:outerShdw blurRad="76200" dist="50800" dir="5400000" algn="tl" rotWithShape="0">
                    <a:srgbClr val="000000">
                      <a:alpha val="65000"/>
                    </a:srgbClr>
                  </a:outerShdw>
                </a:effectLst>
                <a:latin typeface="NikoshBAN" pitchFamily="2" charset="0"/>
                <a:cs typeface="NikoshBAN" pitchFamily="2" charset="0"/>
              </a:rPr>
              <a:t>স্বাগতম</a:t>
            </a:r>
          </a:p>
        </p:txBody>
      </p:sp>
      <p:sp>
        <p:nvSpPr>
          <p:cNvPr id="7" name="Date Placeholder 6"/>
          <p:cNvSpPr>
            <a:spLocks noGrp="1"/>
          </p:cNvSpPr>
          <p:nvPr>
            <p:ph type="dt" sz="half" idx="10"/>
          </p:nvPr>
        </p:nvSpPr>
        <p:spPr/>
        <p:txBody>
          <a:bodyPr/>
          <a:lstStyle/>
          <a:p>
            <a:fld id="{73B9719F-3F04-4B25-BE31-ED822F3F7880}" type="datetime1">
              <a:rPr lang="en-US" smtClean="0"/>
              <a:pPr/>
              <a:t>6/24/2015</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3" y="685800"/>
            <a:ext cx="4281616" cy="5191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634706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B70F13-5069-4930-AD62-5C851AC3E3D3}" type="slidenum">
              <a:rPr lang="en-US" smtClean="0"/>
              <a:pPr/>
              <a:t>3</a:t>
            </a:fld>
            <a:endParaRPr lang="en-US" dirty="0"/>
          </a:p>
        </p:txBody>
      </p:sp>
      <p:pic>
        <p:nvPicPr>
          <p:cNvPr id="6" name="Picture 5" descr="Bogra-Cantt-Public-College.jpg"/>
          <p:cNvPicPr>
            <a:picLocks noChangeAspect="1"/>
          </p:cNvPicPr>
          <p:nvPr/>
        </p:nvPicPr>
        <p:blipFill>
          <a:blip r:embed="rId3"/>
          <a:stretch>
            <a:fillRect/>
          </a:stretch>
        </p:blipFill>
        <p:spPr>
          <a:xfrm>
            <a:off x="6953250" y="1719262"/>
            <a:ext cx="1428750" cy="1438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1"/>
          <p:cNvGrpSpPr/>
          <p:nvPr/>
        </p:nvGrpSpPr>
        <p:grpSpPr>
          <a:xfrm>
            <a:off x="152400" y="609600"/>
            <a:ext cx="2438400" cy="3014135"/>
            <a:chOff x="-13447" y="948265"/>
            <a:chExt cx="2438400" cy="3014135"/>
          </a:xfrm>
        </p:grpSpPr>
        <p:pic>
          <p:nvPicPr>
            <p:cNvPr id="7" name="Picture 6" descr="ca.jpg"/>
            <p:cNvPicPr>
              <a:picLocks noChangeAspect="1"/>
            </p:cNvPicPr>
            <p:nvPr/>
          </p:nvPicPr>
          <p:blipFill>
            <a:blip r:embed="rId4"/>
            <a:stretch>
              <a:fillRect/>
            </a:stretch>
          </p:blipFill>
          <p:spPr>
            <a:xfrm>
              <a:off x="-13447" y="948265"/>
              <a:ext cx="2438400" cy="2980267"/>
            </a:xfrm>
            <a:prstGeom prst="ellipse">
              <a:avLst/>
            </a:prstGeom>
            <a:ln>
              <a:noFill/>
            </a:ln>
            <a:effectLst>
              <a:softEdge rad="112500"/>
            </a:effectLst>
          </p:spPr>
        </p:pic>
        <p:pic>
          <p:nvPicPr>
            <p:cNvPr id="8" name="Picture 7" descr="Photo0337.jpg"/>
            <p:cNvPicPr>
              <a:picLocks noChangeAspect="1"/>
            </p:cNvPicPr>
            <p:nvPr/>
          </p:nvPicPr>
          <p:blipFill>
            <a:blip r:embed="rId5" cstate="print"/>
            <a:stretch>
              <a:fillRect/>
            </a:stretch>
          </p:blipFill>
          <p:spPr>
            <a:xfrm>
              <a:off x="195968" y="1438835"/>
              <a:ext cx="2019569" cy="2523565"/>
            </a:xfrm>
            <a:prstGeom prst="ellipse">
              <a:avLst/>
            </a:prstGeom>
            <a:ln>
              <a:noFill/>
            </a:ln>
            <a:effectLst>
              <a:softEdge rad="317500"/>
            </a:effectLst>
          </p:spPr>
        </p:pic>
      </p:grpSp>
      <p:sp>
        <p:nvSpPr>
          <p:cNvPr id="12" name="TextBox 11"/>
          <p:cNvSpPr txBox="1"/>
          <p:nvPr/>
        </p:nvSpPr>
        <p:spPr>
          <a:xfrm>
            <a:off x="2286000" y="4245625"/>
            <a:ext cx="4800600" cy="2062103"/>
          </a:xfrm>
          <a:prstGeom prst="rect">
            <a:avLst/>
          </a:prstGeom>
          <a:noFill/>
        </p:spPr>
        <p:txBody>
          <a:bodyPr wrap="square" rtlCol="0">
            <a:spAutoFit/>
          </a:bodyPr>
          <a:lstStyle/>
          <a:p>
            <a:pPr algn="ctr"/>
            <a:r>
              <a:rPr lang="bn-BD"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পাঠ পরিচিতি</a:t>
            </a:r>
            <a:endPar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3200" dirty="0" smtClean="0">
                <a:latin typeface="NikoshBAN" pitchFamily="2" charset="0"/>
                <a:cs typeface="NikoshBAN" pitchFamily="2" charset="0"/>
              </a:rPr>
              <a:t>শ্রেণি</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অষ্টম</a:t>
            </a:r>
          </a:p>
          <a:p>
            <a:pPr algn="ctr"/>
            <a:r>
              <a:rPr lang="bn-BD" sz="3200" dirty="0" smtClean="0">
                <a:latin typeface="NikoshBAN" pitchFamily="2" charset="0"/>
                <a:cs typeface="NikoshBAN" pitchFamily="2" charset="0"/>
              </a:rPr>
              <a:t>বিষয়</a:t>
            </a:r>
            <a:r>
              <a:rPr lang="en-US" sz="3200" dirty="0">
                <a:latin typeface="NikoshBAN" pitchFamily="2" charset="0"/>
                <a:cs typeface="NikoshBAN" pitchFamily="2" charset="0"/>
              </a:rPr>
              <a:t>:</a:t>
            </a:r>
            <a:r>
              <a:rPr lang="bn-BD" sz="3200" dirty="0" smtClean="0">
                <a:latin typeface="NikoshBAN" pitchFamily="2" charset="0"/>
                <a:cs typeface="NikoshBAN" pitchFamily="2" charset="0"/>
              </a:rPr>
              <a:t> বাংলা প্রথম পত্র</a:t>
            </a:r>
          </a:p>
          <a:p>
            <a:pPr algn="ctr"/>
            <a:r>
              <a:rPr lang="bn-BD" sz="3200" dirty="0" smtClean="0">
                <a:latin typeface="NikoshBAN" pitchFamily="2" charset="0"/>
                <a:cs typeface="NikoshBAN" pitchFamily="2" charset="0"/>
              </a:rPr>
              <a:t>সময়</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৪০ মিনিট</a:t>
            </a:r>
            <a:endParaRPr lang="en-US" sz="3200" dirty="0"/>
          </a:p>
        </p:txBody>
      </p:sp>
      <p:sp>
        <p:nvSpPr>
          <p:cNvPr id="9" name="Date Placeholder 8"/>
          <p:cNvSpPr>
            <a:spLocks noGrp="1"/>
          </p:cNvSpPr>
          <p:nvPr>
            <p:ph type="dt" sz="half" idx="10"/>
          </p:nvPr>
        </p:nvSpPr>
        <p:spPr/>
        <p:txBody>
          <a:bodyPr/>
          <a:lstStyle/>
          <a:p>
            <a:fld id="{BE014C45-25EF-450A-8366-41E9E5D2E72E}" type="datetime1">
              <a:rPr lang="en-US" smtClean="0"/>
              <a:pPr/>
              <a:t>6/24/2015</a:t>
            </a:fld>
            <a:endParaRPr lang="en-US" dirty="0"/>
          </a:p>
        </p:txBody>
      </p:sp>
      <p:sp>
        <p:nvSpPr>
          <p:cNvPr id="11" name="TextBox 10"/>
          <p:cNvSpPr txBox="1"/>
          <p:nvPr/>
        </p:nvSpPr>
        <p:spPr>
          <a:xfrm>
            <a:off x="1205752" y="877193"/>
            <a:ext cx="7862048" cy="3354765"/>
          </a:xfrm>
          <a:prstGeom prst="rect">
            <a:avLst/>
          </a:prstGeom>
          <a:noFill/>
        </p:spPr>
        <p:txBody>
          <a:bodyPr wrap="square" rtlCol="0">
            <a:spAutoFit/>
          </a:bodyPr>
          <a:lstStyle/>
          <a:p>
            <a:pPr algn="ctr"/>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পরিচিতি</a:t>
            </a:r>
          </a:p>
          <a:p>
            <a:pPr algn="ctr"/>
            <a:r>
              <a:rPr lang="bn-BD" sz="4000" b="1" spc="50" dirty="0">
                <a:ln w="11430"/>
                <a:effectLst>
                  <a:outerShdw blurRad="76200" dist="50800" dir="5400000" algn="tl" rotWithShape="0">
                    <a:srgbClr val="000000">
                      <a:alpha val="65000"/>
                    </a:srgbClr>
                  </a:outerShdw>
                </a:effectLst>
                <a:latin typeface="NikoshBAN" pitchFamily="2" charset="0"/>
                <a:cs typeface="NikoshBAN" pitchFamily="2" charset="0"/>
              </a:rPr>
              <a:t>সাবরিনা জেরিন</a:t>
            </a:r>
          </a:p>
          <a:p>
            <a:pPr algn="ctr"/>
            <a:r>
              <a:rPr lang="bn-BD" sz="2800" b="1" spc="50" dirty="0">
                <a:ln w="11430"/>
                <a:effectLst>
                  <a:outerShdw blurRad="76200" dist="50800" dir="5400000" algn="tl" rotWithShape="0">
                    <a:srgbClr val="000000">
                      <a:alpha val="65000"/>
                    </a:srgbClr>
                  </a:outerShdw>
                </a:effectLst>
                <a:latin typeface="NikoshBAN" pitchFamily="2" charset="0"/>
                <a:cs typeface="NikoshBAN" pitchFamily="2" charset="0"/>
              </a:rPr>
              <a:t>সহকারী  শিক্ষক</a:t>
            </a:r>
          </a:p>
          <a:p>
            <a:pPr algn="ctr"/>
            <a:r>
              <a:rPr lang="en-US" sz="16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sabrinazerin85@gmail.com</a:t>
            </a:r>
          </a:p>
          <a:p>
            <a:pPr algn="ctr"/>
            <a:endParaRPr lang="bn-BD" sz="2800" dirty="0">
              <a:latin typeface="NikoshBAN" pitchFamily="2" charset="0"/>
              <a:cs typeface="NikoshBAN" pitchFamily="2" charset="0"/>
            </a:endParaRPr>
          </a:p>
          <a:p>
            <a:pPr algn="ctr"/>
            <a:r>
              <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rPr>
              <a:t>বগুড়া ক্যান্টনমেন্ট পাবলিক স্কুল ও কলেজ, বগুড়া</a:t>
            </a:r>
          </a:p>
          <a:p>
            <a:endParaRPr lang="en-US" sz="3200" dirty="0"/>
          </a:p>
        </p:txBody>
      </p:sp>
    </p:spTree>
    <p:extLst>
      <p:ext uri="{BB962C8B-B14F-4D97-AF65-F5344CB8AC3E}">
        <p14:creationId xmlns:p14="http://schemas.microsoft.com/office/powerpoint/2010/main" val="283153917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0150421_184854.jpg"/>
          <p:cNvPicPr>
            <a:picLocks noChangeAspect="1"/>
          </p:cNvPicPr>
          <p:nvPr/>
        </p:nvPicPr>
        <p:blipFill>
          <a:blip r:embed="rId3" cstate="print">
            <a:lum contrast="40000"/>
          </a:blip>
          <a:stretch>
            <a:fillRect/>
          </a:stretch>
        </p:blipFill>
        <p:spPr>
          <a:xfrm>
            <a:off x="579664" y="1295400"/>
            <a:ext cx="6735536"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TextBox 5"/>
          <p:cNvSpPr txBox="1"/>
          <p:nvPr/>
        </p:nvSpPr>
        <p:spPr>
          <a:xfrm>
            <a:off x="5105400" y="172015"/>
            <a:ext cx="3352800" cy="2123658"/>
          </a:xfrm>
          <a:prstGeom prst="rect">
            <a:avLst/>
          </a:prstGeom>
          <a:noFill/>
        </p:spPr>
        <p:txBody>
          <a:bodyPr wrap="square" rtlCol="0">
            <a:spAutoFit/>
          </a:bodyPr>
          <a:lstStyle/>
          <a:p>
            <a:pPr marL="54864" algn="r">
              <a:spcBef>
                <a:spcPct val="0"/>
              </a:spcBef>
              <a:defRPr/>
            </a:pPr>
            <a:r>
              <a:rPr lang="en-US"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মিনু</a:t>
            </a:r>
            <a:endParaRPr lang="bn-IN"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marL="54864" algn="r">
              <a:spcBef>
                <a:spcPct val="0"/>
              </a:spcBef>
              <a:defRPr/>
            </a:pP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বনুফল</a:t>
            </a:r>
            <a:endPar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6857481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976718" y="174171"/>
            <a:ext cx="3962400" cy="914400"/>
          </a:xfrm>
          <a:prstGeom prst="verticalScroll">
            <a:avLst/>
          </a:prstGeom>
          <a:solidFill>
            <a:schemeClr val="accent2">
              <a:lumMod val="20000"/>
              <a:lumOff val="8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rgbClr val="002060"/>
                </a:solidFill>
                <a:latin typeface="NikoshBAN" pitchFamily="2" charset="0"/>
                <a:cs typeface="NikoshBAN" pitchFamily="2" charset="0"/>
              </a:rPr>
              <a:t>শিখনফল</a:t>
            </a:r>
            <a:endParaRPr lang="en-US" sz="6600" b="1" dirty="0">
              <a:solidFill>
                <a:srgbClr val="002060"/>
              </a:solidFill>
              <a:latin typeface="NikoshBAN" pitchFamily="2" charset="0"/>
              <a:cs typeface="NikoshBAN" pitchFamily="2" charset="0"/>
            </a:endParaRPr>
          </a:p>
        </p:txBody>
      </p:sp>
      <p:sp>
        <p:nvSpPr>
          <p:cNvPr id="5" name="Round Diagonal Corner Rectangle 4"/>
          <p:cNvSpPr/>
          <p:nvPr/>
        </p:nvSpPr>
        <p:spPr>
          <a:xfrm>
            <a:off x="609600" y="1295400"/>
            <a:ext cx="7924800" cy="4953000"/>
          </a:xfrm>
          <a:prstGeom prst="round2DiagRect">
            <a:avLst>
              <a:gd name="adj1" fmla="val 16667"/>
              <a:gd name="adj2" fmla="val 0"/>
            </a:avLst>
          </a:prstGeom>
          <a:solidFill>
            <a:schemeClr val="bg1"/>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just">
              <a:defRPr/>
            </a:pPr>
            <a:r>
              <a:rPr lang="en-US" sz="3600" dirty="0" smtClean="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এই পাঠ</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শেষে শিক্ষার্থীরা</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a:t>
            </a:r>
            <a:endParaRPr lang="en-US" sz="36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  নির্বাচিত অংশটুকু শুদ্ধ উচ্চারণে পড়তে পারবে।</a:t>
            </a:r>
          </a:p>
          <a:p>
            <a:pPr marL="628650" indent="-628650" algn="just">
              <a:defRPr/>
            </a:pP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2</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নতুন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শব্দগুলোর</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সহ বাক্য ও অনুচ্ছেদ গঠন </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   </a:t>
            </a:r>
          </a:p>
          <a:p>
            <a:pPr marL="628650" indent="-628650" algn="just">
              <a:defRPr/>
            </a:pP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3</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নির্বাচিত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অংশটুকুর</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ভাবার্থ</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বিশ্লেষণ</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
        <p:nvSpPr>
          <p:cNvPr id="7" name="Date Placeholder 6"/>
          <p:cNvSpPr>
            <a:spLocks noGrp="1"/>
          </p:cNvSpPr>
          <p:nvPr>
            <p:ph type="dt" sz="half" idx="10"/>
          </p:nvPr>
        </p:nvSpPr>
        <p:spPr/>
        <p:txBody>
          <a:bodyPr/>
          <a:lstStyle/>
          <a:p>
            <a:fld id="{C721BF57-4D41-4F6C-9BFB-34DA8F78889D}" type="datetime1">
              <a:rPr lang="en-US" smtClean="0"/>
              <a:pPr/>
              <a:t>6/24/2015</a:t>
            </a:fld>
            <a:endParaRPr lang="en-US"/>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p Arrow Callout 9"/>
          <p:cNvSpPr/>
          <p:nvPr/>
        </p:nvSpPr>
        <p:spPr>
          <a:xfrm>
            <a:off x="5181600" y="3657600"/>
            <a:ext cx="3276600" cy="2667000"/>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আদর্শ পাঠ</a:t>
            </a:r>
            <a:endParaRPr lang="en-US" sz="4400" dirty="0">
              <a:solidFill>
                <a:schemeClr val="tx1"/>
              </a:solidFill>
              <a:latin typeface="NikoshBAN" pitchFamily="2" charset="0"/>
              <a:cs typeface="NikoshBAN" pitchFamily="2" charset="0"/>
            </a:endParaRPr>
          </a:p>
        </p:txBody>
      </p:sp>
      <p:sp>
        <p:nvSpPr>
          <p:cNvPr id="6" name="Down Arrow 5"/>
          <p:cNvSpPr/>
          <p:nvPr/>
        </p:nvSpPr>
        <p:spPr>
          <a:xfrm>
            <a:off x="609600" y="533400"/>
            <a:ext cx="3200400" cy="2514600"/>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সরব পাঠ</a:t>
            </a:r>
            <a:endParaRPr lang="en-US" sz="4800" dirty="0">
              <a:solidFill>
                <a:schemeClr val="tx1"/>
              </a:solidFill>
              <a:latin typeface="NikoshBAN" pitchFamily="2" charset="0"/>
              <a:cs typeface="NikoshBAN" pitchFamily="2" charset="0"/>
            </a:endParaRPr>
          </a:p>
        </p:txBody>
      </p:sp>
      <p:pic>
        <p:nvPicPr>
          <p:cNvPr id="12" name="Picture 11" descr="IMG_20140821_001147.jpg"/>
          <p:cNvPicPr>
            <a:picLocks noChangeAspect="1"/>
          </p:cNvPicPr>
          <p:nvPr/>
        </p:nvPicPr>
        <p:blipFill>
          <a:blip r:embed="rId3" cstate="print"/>
          <a:stretch>
            <a:fillRect/>
          </a:stretch>
        </p:blipFill>
        <p:spPr>
          <a:xfrm>
            <a:off x="533400" y="3124200"/>
            <a:ext cx="3810000" cy="3124200"/>
          </a:xfrm>
          <a:prstGeom prst="round2DiagRect">
            <a:avLst/>
          </a:prstGeom>
        </p:spPr>
      </p:pic>
      <p:pic>
        <p:nvPicPr>
          <p:cNvPr id="13" name="Picture 12" descr="IMG_20140821_001250.jpg"/>
          <p:cNvPicPr>
            <a:picLocks noChangeAspect="1"/>
          </p:cNvPicPr>
          <p:nvPr/>
        </p:nvPicPr>
        <p:blipFill>
          <a:blip r:embed="rId4" cstate="print"/>
          <a:stretch>
            <a:fillRect/>
          </a:stretch>
        </p:blipFill>
        <p:spPr>
          <a:xfrm>
            <a:off x="4800600" y="533400"/>
            <a:ext cx="3733800" cy="2800350"/>
          </a:xfrm>
          <a:prstGeom prst="round2Diag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
        <p:nvSpPr>
          <p:cNvPr id="8" name="Date Placeholder 7"/>
          <p:cNvSpPr>
            <a:spLocks noGrp="1"/>
          </p:cNvSpPr>
          <p:nvPr>
            <p:ph type="dt" sz="half" idx="10"/>
          </p:nvPr>
        </p:nvSpPr>
        <p:spPr/>
        <p:txBody>
          <a:bodyPr/>
          <a:lstStyle/>
          <a:p>
            <a:fld id="{0CF353C8-B923-4EFB-84F6-848AB15372F1}" type="datetime1">
              <a:rPr lang="en-US" smtClean="0"/>
              <a:pPr/>
              <a:t>6/24/2015</a:t>
            </a:fld>
            <a:endParaRPr lang="en-US"/>
          </a:p>
        </p:txBody>
      </p:sp>
    </p:spTree>
    <p:extLst>
      <p:ext uri="{BB962C8B-B14F-4D97-AF65-F5344CB8AC3E}">
        <p14:creationId xmlns:p14="http://schemas.microsoft.com/office/powerpoint/2010/main" val="2801916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6/24/2015</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angle 4"/>
          <p:cNvSpPr/>
          <p:nvPr/>
        </p:nvSpPr>
        <p:spPr>
          <a:xfrm>
            <a:off x="3124200" y="76200"/>
            <a:ext cx="2475137" cy="6218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latin typeface="NikoshBAN" pitchFamily="2" charset="0"/>
                <a:cs typeface="NikoshBAN" pitchFamily="2" charset="0"/>
              </a:rPr>
              <a:t>একক কাজ</a:t>
            </a:r>
            <a:endParaRPr lang="en-AU" sz="3200" dirty="0">
              <a:latin typeface="NikoshBAN" pitchFamily="2" charset="0"/>
              <a:cs typeface="NikoshBAN" pitchFamily="2" charset="0"/>
            </a:endParaRPr>
          </a:p>
        </p:txBody>
      </p:sp>
      <p:sp>
        <p:nvSpPr>
          <p:cNvPr id="12" name="Rectangle 11"/>
          <p:cNvSpPr/>
          <p:nvPr/>
        </p:nvSpPr>
        <p:spPr>
          <a:xfrm>
            <a:off x="1143000" y="4114800"/>
            <a:ext cx="7239000" cy="17507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latin typeface="NikoshBAN" pitchFamily="2" charset="0"/>
                <a:cs typeface="NikoshBAN" pitchFamily="2" charset="0"/>
              </a:rPr>
              <a:t> আজকের পাঠের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কোন কোন নতুন শব্দের  সাথে ছবিগুলোর মিল রয়েছে তা খাতায় লেখ।</a:t>
            </a:r>
            <a:endParaRPr lang="en-AU" sz="3200" dirty="0">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27530"/>
            <a:ext cx="2286000" cy="18870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meat_safe_switcher_18knkql-18knkqr.jpg"/>
          <p:cNvPicPr>
            <a:picLocks noChangeAspect="1"/>
          </p:cNvPicPr>
          <p:nvPr/>
        </p:nvPicPr>
        <p:blipFill>
          <a:blip r:embed="rId4"/>
          <a:srcRect l="2000" r="11818"/>
          <a:stretch>
            <a:fillRect/>
          </a:stretch>
        </p:blipFill>
        <p:spPr>
          <a:xfrm>
            <a:off x="3276600" y="1219200"/>
            <a:ext cx="2539427" cy="19713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199" y="1609165"/>
            <a:ext cx="2812561" cy="2106706"/>
          </a:xfrm>
          <a:prstGeom prst="rect">
            <a:avLst/>
          </a:prstGeom>
        </p:spPr>
      </p:pic>
    </p:spTree>
    <p:extLst>
      <p:ext uri="{BB962C8B-B14F-4D97-AF65-F5344CB8AC3E}">
        <p14:creationId xmlns:p14="http://schemas.microsoft.com/office/powerpoint/2010/main" val="103640567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3" name="Rounded Rectangle 2"/>
          <p:cNvSpPr/>
          <p:nvPr/>
        </p:nvSpPr>
        <p:spPr>
          <a:xfrm>
            <a:off x="381000" y="13716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b="1" dirty="0" smtClean="0">
                <a:latin typeface="NikoshBAN" pitchFamily="2" charset="0"/>
                <a:cs typeface="NikoshBAN" pitchFamily="2" charset="0"/>
              </a:rPr>
              <a:t>উনুন</a:t>
            </a:r>
            <a:endParaRPr lang="en-US" sz="1200" b="1" dirty="0">
              <a:latin typeface="NikoshBAN" pitchFamily="2" charset="0"/>
              <a:cs typeface="NikoshBAN" pitchFamily="2" charset="0"/>
            </a:endParaRPr>
          </a:p>
        </p:txBody>
      </p:sp>
      <p:sp>
        <p:nvSpPr>
          <p:cNvPr id="4" name="Rounded Rectangle 3"/>
          <p:cNvSpPr/>
          <p:nvPr/>
        </p:nvSpPr>
        <p:spPr>
          <a:xfrm>
            <a:off x="6172200" y="2895600"/>
            <a:ext cx="2438400" cy="1524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itchFamily="2" charset="0"/>
                <a:cs typeface="NikoshBAN" pitchFamily="2" charset="0"/>
              </a:rPr>
              <a:t>রান্নাঘরে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খাদ্য</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রাখার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তাকবিশিষ্ট</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বাক্স</a:t>
            </a:r>
            <a:endParaRPr lang="en-US" sz="3200" b="1" dirty="0">
              <a:solidFill>
                <a:schemeClr val="tx1"/>
              </a:solidFill>
              <a:latin typeface="NikoshBAN" pitchFamily="2" charset="0"/>
              <a:cs typeface="NikoshBAN" pitchFamily="2" charset="0"/>
            </a:endParaRPr>
          </a:p>
        </p:txBody>
      </p:sp>
      <p:sp>
        <p:nvSpPr>
          <p:cNvPr id="5" name="Rounded Rectangle 4"/>
          <p:cNvSpPr/>
          <p:nvPr/>
        </p:nvSpPr>
        <p:spPr>
          <a:xfrm>
            <a:off x="6248400" y="1219200"/>
            <a:ext cx="2362200" cy="148814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চুলা</a:t>
            </a:r>
            <a:endParaRPr lang="en-US" sz="3200" b="1" dirty="0">
              <a:solidFill>
                <a:schemeClr val="tx1"/>
              </a:solidFill>
            </a:endParaRPr>
          </a:p>
        </p:txBody>
      </p:sp>
      <p:sp>
        <p:nvSpPr>
          <p:cNvPr id="6" name="Rounded Rectangle 5"/>
          <p:cNvSpPr/>
          <p:nvPr/>
        </p:nvSpPr>
        <p:spPr>
          <a:xfrm>
            <a:off x="381000" y="3124200"/>
            <a:ext cx="19812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err="1" smtClean="0">
                <a:latin typeface="NikoshBAN" pitchFamily="2" charset="0"/>
                <a:cs typeface="NikoshBAN" pitchFamily="2" charset="0"/>
              </a:rPr>
              <a:t>মিটসেফ</a:t>
            </a:r>
            <a:endParaRPr lang="en-US" sz="3200" b="1" dirty="0">
              <a:latin typeface="NikoshBAN" pitchFamily="2" charset="0"/>
              <a:cs typeface="NikoshBAN" pitchFamily="2" charset="0"/>
            </a:endParaRPr>
          </a:p>
        </p:txBody>
      </p:sp>
      <p:sp>
        <p:nvSpPr>
          <p:cNvPr id="10" name="Rounded Rectangle 9"/>
          <p:cNvSpPr/>
          <p:nvPr/>
        </p:nvSpPr>
        <p:spPr>
          <a:xfrm>
            <a:off x="990600" y="228600"/>
            <a:ext cx="7010400" cy="928965"/>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3200" dirty="0">
              <a:solidFill>
                <a:srgbClr val="002060"/>
              </a:solidFill>
              <a:latin typeface="NikoshBAN" pitchFamily="2" charset="0"/>
              <a:cs typeface="NikoshBAN" pitchFamily="2" charset="0"/>
            </a:endParaRPr>
          </a:p>
        </p:txBody>
      </p:sp>
      <p:sp>
        <p:nvSpPr>
          <p:cNvPr id="11" name="Rounded Rectangle 10"/>
          <p:cNvSpPr/>
          <p:nvPr/>
        </p:nvSpPr>
        <p:spPr>
          <a:xfrm>
            <a:off x="381000" y="4724400"/>
            <a:ext cx="1981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b="1" dirty="0" err="1" smtClean="0">
                <a:solidFill>
                  <a:schemeClr val="tx1"/>
                </a:solidFill>
                <a:latin typeface="NikoshBAN" pitchFamily="2" charset="0"/>
                <a:cs typeface="NikoshBAN" pitchFamily="2" charset="0"/>
              </a:rPr>
              <a:t>খিড়কি</a:t>
            </a:r>
            <a:endParaRPr lang="en-US" sz="3200" b="1" dirty="0">
              <a:solidFill>
                <a:schemeClr val="tx1"/>
              </a:solidFill>
              <a:latin typeface="NikoshBAN" pitchFamily="2" charset="0"/>
              <a:cs typeface="NikoshBAN" pitchFamily="2" charset="0"/>
            </a:endParaRPr>
          </a:p>
        </p:txBody>
      </p:sp>
      <p:sp>
        <p:nvSpPr>
          <p:cNvPr id="12" name="Rounded Rectangle 11"/>
          <p:cNvSpPr/>
          <p:nvPr/>
        </p:nvSpPr>
        <p:spPr>
          <a:xfrm>
            <a:off x="6172200" y="4724400"/>
            <a:ext cx="2286000" cy="1447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বাড়ির</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পেছনের</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দরজা</a:t>
            </a:r>
            <a:endParaRPr lang="en-US" sz="3200" b="1" dirty="0">
              <a:solidFill>
                <a:srgbClr val="002060"/>
              </a:solidFill>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295400"/>
            <a:ext cx="2286000" cy="14119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descr="meat_safe_switcher_18knkql-18knkqr.jpg"/>
          <p:cNvPicPr>
            <a:picLocks noChangeAspect="1"/>
          </p:cNvPicPr>
          <p:nvPr/>
        </p:nvPicPr>
        <p:blipFill>
          <a:blip r:embed="rId4"/>
          <a:srcRect l="2000" r="11818"/>
          <a:stretch>
            <a:fillRect/>
          </a:stretch>
        </p:blipFill>
        <p:spPr>
          <a:xfrm>
            <a:off x="3023173" y="2971800"/>
            <a:ext cx="2387027" cy="13617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605338"/>
            <a:ext cx="2514599" cy="16859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77972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4" name="Vertical Scroll 3"/>
          <p:cNvSpPr/>
          <p:nvPr/>
        </p:nvSpPr>
        <p:spPr>
          <a:xfrm>
            <a:off x="2362200" y="152400"/>
            <a:ext cx="3581400" cy="685800"/>
          </a:xfrm>
          <a:prstGeom prst="verticalScroll">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fontAlgn="auto">
              <a:lnSpc>
                <a:spcPct val="90000"/>
              </a:lnSpc>
              <a:spcAft>
                <a:spcPct val="35000"/>
              </a:spcAft>
              <a:defRPr/>
            </a:pPr>
            <a:r>
              <a:rPr lang="bn-BD" sz="4000" b="1" dirty="0" smtClean="0">
                <a:solidFill>
                  <a:srgbClr val="002060"/>
                </a:solidFill>
                <a:latin typeface="NikoshBAN" pitchFamily="2" charset="0"/>
                <a:cs typeface="NikoshBAN" pitchFamily="2" charset="0"/>
              </a:rPr>
              <a:t>জোড়ায় কাজ</a:t>
            </a:r>
          </a:p>
        </p:txBody>
      </p:sp>
      <p:sp>
        <p:nvSpPr>
          <p:cNvPr id="5" name="Rectangle 4"/>
          <p:cNvSpPr/>
          <p:nvPr/>
        </p:nvSpPr>
        <p:spPr>
          <a:xfrm>
            <a:off x="685800" y="5791200"/>
            <a:ext cx="8382000" cy="990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002060"/>
                </a:solidFill>
                <a:latin typeface="NikoshBAN" pitchFamily="2" charset="0"/>
                <a:cs typeface="NikoshBAN" pitchFamily="2" charset="0"/>
              </a:rPr>
              <a:t>       উপরের  ছবি ভালোভাবে দেখে  শব্দসমূহ দিয়ে </a:t>
            </a:r>
            <a:r>
              <a:rPr lang="bn-BD" sz="2800" b="1" dirty="0">
                <a:solidFill>
                  <a:srgbClr val="002060"/>
                </a:solidFill>
                <a:latin typeface="NikoshBAN" pitchFamily="2" charset="0"/>
                <a:cs typeface="NikoshBAN" pitchFamily="2" charset="0"/>
              </a:rPr>
              <a:t> </a:t>
            </a:r>
            <a:r>
              <a:rPr lang="bn-BD" sz="2800" b="1" dirty="0" smtClean="0">
                <a:solidFill>
                  <a:srgbClr val="002060"/>
                </a:solidFill>
                <a:latin typeface="NikoshBAN" pitchFamily="2" charset="0"/>
                <a:cs typeface="NikoshBAN" pitchFamily="2" charset="0"/>
              </a:rPr>
              <a:t>একটি অনুচ্ছেদ লেখ।</a:t>
            </a:r>
            <a:endParaRPr lang="en-US" sz="2800" b="1" dirty="0">
              <a:solidFill>
                <a:srgbClr val="002060"/>
              </a:solidFill>
              <a:latin typeface="NikoshBAN" pitchFamily="2" charset="0"/>
              <a:cs typeface="NikoshBAN" pitchFamily="2" charset="0"/>
            </a:endParaRPr>
          </a:p>
        </p:txBody>
      </p:sp>
      <p:sp>
        <p:nvSpPr>
          <p:cNvPr id="12" name="Rounded Rectangle 11"/>
          <p:cNvSpPr/>
          <p:nvPr/>
        </p:nvSpPr>
        <p:spPr>
          <a:xfrm>
            <a:off x="304800" y="19050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উনুন</a:t>
            </a:r>
            <a:endParaRPr lang="en-US" sz="1200" dirty="0">
              <a:latin typeface="NikoshBAN" pitchFamily="2" charset="0"/>
              <a:cs typeface="NikoshBAN" pitchFamily="2" charset="0"/>
            </a:endParaRPr>
          </a:p>
        </p:txBody>
      </p:sp>
      <p:sp>
        <p:nvSpPr>
          <p:cNvPr id="13" name="Rounded Rectangle 12"/>
          <p:cNvSpPr/>
          <p:nvPr/>
        </p:nvSpPr>
        <p:spPr>
          <a:xfrm>
            <a:off x="3657600" y="4267200"/>
            <a:ext cx="19812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মিটসেফ</a:t>
            </a:r>
            <a:endParaRPr lang="en-US" sz="3200" dirty="0">
              <a:latin typeface="NikoshBAN" pitchFamily="2" charset="0"/>
              <a:cs typeface="NikoshBAN" pitchFamily="2" charset="0"/>
            </a:endParaRPr>
          </a:p>
        </p:txBody>
      </p:sp>
      <p:sp>
        <p:nvSpPr>
          <p:cNvPr id="16" name="Rounded Rectangle 15"/>
          <p:cNvSpPr/>
          <p:nvPr/>
        </p:nvSpPr>
        <p:spPr>
          <a:xfrm>
            <a:off x="1524000" y="3429000"/>
            <a:ext cx="1981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dirty="0" err="1" smtClean="0">
                <a:solidFill>
                  <a:schemeClr val="tx1"/>
                </a:solidFill>
                <a:latin typeface="NikoshBAN" pitchFamily="2" charset="0"/>
                <a:cs typeface="NikoshBAN" pitchFamily="2" charset="0"/>
              </a:rPr>
              <a:t>খিড়কি</a:t>
            </a:r>
            <a:endParaRPr lang="en-US" sz="3200" dirty="0">
              <a:solidFill>
                <a:schemeClr val="tx1"/>
              </a:solidFill>
              <a:latin typeface="NikoshBAN" pitchFamily="2" charset="0"/>
              <a:cs typeface="NikoshBAN" pitchFamily="2"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524000"/>
            <a:ext cx="2286000" cy="17929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 name="Picture 17" descr="meat_safe_switcher_18knkql-18knkqr.jpg"/>
          <p:cNvPicPr>
            <a:picLocks noChangeAspect="1"/>
          </p:cNvPicPr>
          <p:nvPr/>
        </p:nvPicPr>
        <p:blipFill>
          <a:blip r:embed="rId3"/>
          <a:srcRect l="2000" r="11818"/>
          <a:stretch>
            <a:fillRect/>
          </a:stretch>
        </p:blipFill>
        <p:spPr>
          <a:xfrm>
            <a:off x="6172200" y="3899226"/>
            <a:ext cx="2006027" cy="13617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209" t="9432" r="18376"/>
          <a:stretch/>
        </p:blipFill>
        <p:spPr>
          <a:xfrm>
            <a:off x="5921188" y="1475256"/>
            <a:ext cx="1884463" cy="19537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2051148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8524</TotalTime>
  <Words>829</Words>
  <Application>Microsoft Office PowerPoint</Application>
  <PresentationFormat>On-screen Show (4:3)</PresentationFormat>
  <Paragraphs>151</Paragraphs>
  <Slides>19</Slides>
  <Notes>16</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Sabrina Zerin</cp:lastModifiedBy>
  <cp:revision>849</cp:revision>
  <dcterms:created xsi:type="dcterms:W3CDTF">2006-08-16T00:00:00Z</dcterms:created>
  <dcterms:modified xsi:type="dcterms:W3CDTF">2015-06-24T05:09:43Z</dcterms:modified>
</cp:coreProperties>
</file>