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03" r:id="rId3"/>
    <p:sldId id="304" r:id="rId4"/>
    <p:sldId id="308" r:id="rId5"/>
    <p:sldId id="270" r:id="rId6"/>
    <p:sldId id="274" r:id="rId7"/>
    <p:sldId id="275" r:id="rId8"/>
    <p:sldId id="307" r:id="rId9"/>
    <p:sldId id="279" r:id="rId10"/>
    <p:sldId id="290" r:id="rId11"/>
    <p:sldId id="289" r:id="rId12"/>
    <p:sldId id="294" r:id="rId13"/>
    <p:sldId id="283" r:id="rId14"/>
    <p:sldId id="297" r:id="rId15"/>
    <p:sldId id="296" r:id="rId16"/>
    <p:sldId id="291" r:id="rId17"/>
    <p:sldId id="298" r:id="rId18"/>
    <p:sldId id="299" r:id="rId19"/>
    <p:sldId id="300" r:id="rId20"/>
    <p:sldId id="302" r:id="rId21"/>
    <p:sldId id="306" r:id="rId22"/>
    <p:sldId id="26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5D9F"/>
    <a:srgbClr val="8D0D8D"/>
    <a:srgbClr val="BF11BF"/>
    <a:srgbClr val="B2EB4B"/>
    <a:srgbClr val="003300"/>
    <a:srgbClr val="990000"/>
    <a:srgbClr val="EDFB6D"/>
    <a:srgbClr val="ACB903"/>
    <a:srgbClr val="A557FB"/>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500" autoAdjust="0"/>
    <p:restoredTop sz="94660"/>
  </p:normalViewPr>
  <p:slideViewPr>
    <p:cSldViewPr>
      <p:cViewPr varScale="1">
        <p:scale>
          <a:sx n="68" d="100"/>
          <a:sy n="68" d="100"/>
        </p:scale>
        <p:origin x="-1368" y="-96"/>
      </p:cViewPr>
      <p:guideLst>
        <p:guide orient="horz" pos="2160"/>
        <p:guide pos="2880"/>
      </p:guideLst>
    </p:cSldViewPr>
  </p:slideViewPr>
  <p:notesTextViewPr>
    <p:cViewPr>
      <p:scale>
        <a:sx n="100" d="100"/>
        <a:sy n="100" d="100"/>
      </p:scale>
      <p:origin x="0" y="36"/>
    </p:cViewPr>
  </p:notesTextViewPr>
  <p:sorterViewPr>
    <p:cViewPr>
      <p:scale>
        <a:sx n="100" d="100"/>
        <a:sy n="100" d="100"/>
      </p:scale>
      <p:origin x="0" y="198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ECCA91-F22D-4B10-94C6-B445F262C901}" type="datetimeFigureOut">
              <a:rPr lang="en-US" smtClean="0"/>
              <a:pPr/>
              <a:t>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11759-5A58-47DE-9FDB-A7E42CBB5EA4}" type="slidenum">
              <a:rPr lang="en-US" smtClean="0"/>
              <a:pPr/>
              <a:t>‹#›</a:t>
            </a:fld>
            <a:endParaRPr lang="en-US"/>
          </a:p>
        </p:txBody>
      </p:sp>
    </p:spTree>
    <p:extLst>
      <p:ext uri="{BB962C8B-B14F-4D97-AF65-F5344CB8AC3E}">
        <p14:creationId xmlns="" xmlns:p14="http://schemas.microsoft.com/office/powerpoint/2010/main" val="3755119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শ্রদ্ধেয়</a:t>
            </a:r>
            <a:r>
              <a:rPr lang="bn-BD" baseline="0" dirty="0" smtClean="0">
                <a:latin typeface="NikoshBAN" pitchFamily="2" charset="0"/>
                <a:cs typeface="NikoshBAN" pitchFamily="2" charset="0"/>
              </a:rPr>
              <a:t> শিক্ষকবৃন্দ, স্লাইডে উল্লেখিত প্রশ্নোত্তরের মাধ্যমে অগ্রসর হওয়া যেতে পারে যেমনঃ বৃষ্টি শুরু হওয়ার পূর্বে প্রকৃতি ও আকাশের অবস্থা,বৃষ্টির ছবি দেখিয়ে প্রশ্ন করা যেতে পারে এটা কিসের ছবি বা ছবিতে কী দেখছ?এবং </a:t>
            </a:r>
            <a:r>
              <a:rPr lang="bn-BD" dirty="0" smtClean="0">
                <a:latin typeface="NikoshBAN" pitchFamily="2" charset="0"/>
                <a:cs typeface="NikoshBAN" pitchFamily="2" charset="0"/>
              </a:rPr>
              <a:t>ভিডিওটি দেখিয়ে</a:t>
            </a:r>
            <a:r>
              <a:rPr lang="bn-BD" baseline="0" dirty="0" smtClean="0">
                <a:latin typeface="NikoshBAN" pitchFamily="2" charset="0"/>
                <a:cs typeface="NikoshBAN" pitchFamily="2" charset="0"/>
              </a:rPr>
              <a:t> শিক্ষার্থীদের</a:t>
            </a:r>
            <a:r>
              <a:rPr lang="bn-BD" dirty="0" smtClean="0">
                <a:latin typeface="NikoshBAN" pitchFamily="2" charset="0"/>
                <a:cs typeface="NikoshBAN" pitchFamily="2" charset="0"/>
              </a:rPr>
              <a:t> প্রকৃতি</a:t>
            </a:r>
            <a:r>
              <a:rPr lang="bn-BD" baseline="0" dirty="0" smtClean="0">
                <a:latin typeface="NikoshBAN" pitchFamily="2" charset="0"/>
                <a:cs typeface="NikoshBAN" pitchFamily="2" charset="0"/>
              </a:rPr>
              <a:t> জগতে বৃষ্টির অপরিসীম প্রয়োজনের বর্ণনা করা যেতে পারে ।</a:t>
            </a:r>
            <a:r>
              <a:rPr lang="bn-BD" dirty="0" smtClean="0">
                <a:latin typeface="NikoshBAN" pitchFamily="2" charset="0"/>
                <a:cs typeface="NikoshBAN" pitchFamily="2" charset="0"/>
              </a:rPr>
              <a:t> </a:t>
            </a:r>
            <a:r>
              <a:rPr lang="bn-BD" baseline="0" dirty="0" smtClean="0">
                <a:latin typeface="NikoshBAN" pitchFamily="2" charset="0"/>
                <a:cs typeface="NikoshBAN" pitchFamily="2" charset="0"/>
              </a:rPr>
              <a:t>  </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4</a:t>
            </a:fld>
            <a:endParaRPr lang="en-US"/>
          </a:p>
        </p:txBody>
      </p:sp>
    </p:spTree>
    <p:extLst>
      <p:ext uri="{BB962C8B-B14F-4D97-AF65-F5344CB8AC3E}">
        <p14:creationId xmlns="" xmlns:p14="http://schemas.microsoft.com/office/powerpoint/2010/main" val="2221364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একক বা দলে</a:t>
            </a:r>
            <a:r>
              <a:rPr lang="bn-BD" baseline="0" dirty="0" smtClean="0">
                <a:latin typeface="NikoshBAN" pitchFamily="2" charset="0"/>
                <a:cs typeface="NikoshBAN" pitchFamily="2" charset="0"/>
              </a:rPr>
              <a:t> বিভক্ত করে </a:t>
            </a:r>
            <a:r>
              <a:rPr lang="bn-BD" dirty="0" smtClean="0">
                <a:latin typeface="NikoshBAN" pitchFamily="2" charset="0"/>
                <a:cs typeface="NikoshBAN" pitchFamily="2" charset="0"/>
              </a:rPr>
              <a:t>ছোট</a:t>
            </a:r>
            <a:r>
              <a:rPr lang="bn-BD" baseline="0" dirty="0" smtClean="0">
                <a:latin typeface="NikoshBAN" pitchFamily="2" charset="0"/>
                <a:cs typeface="NikoshBAN" pitchFamily="2" charset="0"/>
              </a:rPr>
              <a:t> ছোট প্রশ্ন বা নৈর্ব্যাক্তিক প্রশ্নের মাধ্যমে শিক্ষার্থীরা পাঠটি কতটুকু শিখতে পারলো তা মুল্যায়ন করা যেতে পারে।</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19</a:t>
            </a:fld>
            <a:endParaRPr lang="en-US"/>
          </a:p>
        </p:txBody>
      </p:sp>
    </p:spTree>
    <p:extLst>
      <p:ext uri="{BB962C8B-B14F-4D97-AF65-F5344CB8AC3E}">
        <p14:creationId xmlns="" xmlns:p14="http://schemas.microsoft.com/office/powerpoint/2010/main" val="385366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২০-২৫ মিনিটের মধ্যে</a:t>
            </a:r>
            <a:r>
              <a:rPr lang="bn-BD" baseline="0" dirty="0" smtClean="0">
                <a:latin typeface="NikoshBAN" pitchFamily="2" charset="0"/>
                <a:cs typeface="NikoshBAN" pitchFamily="2" charset="0"/>
              </a:rPr>
              <a:t> লেখা শেষ করতে পারবে এমন একটি বাড়ির কাজের মধ্য দিয়ে পাঠটি শিক্ষার্থীদের স্মৃতিতে ধারন করে রাখার ক্ষমতা আদায় করা যেতে পারে।</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21</a:t>
            </a:fld>
            <a:endParaRPr lang="en-US"/>
          </a:p>
        </p:txBody>
      </p:sp>
    </p:spTree>
    <p:extLst>
      <p:ext uri="{BB962C8B-B14F-4D97-AF65-F5344CB8AC3E}">
        <p14:creationId xmlns="" xmlns:p14="http://schemas.microsoft.com/office/powerpoint/2010/main" val="3907341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BD" baseline="0" dirty="0" smtClean="0">
                <a:latin typeface="NikoshBAN" pitchFamily="2" charset="0"/>
                <a:cs typeface="NikoshBAN" pitchFamily="2" charset="0"/>
              </a:rPr>
              <a:t>বোর্ডের লিখা মুছে  শিক্ষার্থীদের সুস্বাস্থ্য কামনা করে ধন্যবাদ দিয়ে শ্রেণিকক্ষ ত্যাগ ক</a:t>
            </a:r>
            <a:r>
              <a:rPr lang="bn-IN" baseline="0" dirty="0" smtClean="0">
                <a:latin typeface="NikoshBAN" pitchFamily="2" charset="0"/>
                <a:cs typeface="NikoshBAN" pitchFamily="2" charset="0"/>
              </a:rPr>
              <a:t>রা যেত</a:t>
            </a:r>
            <a:r>
              <a:rPr lang="bn-IN" dirty="0" smtClean="0">
                <a:latin typeface="NikoshBAN" pitchFamily="2" charset="0"/>
                <a:cs typeface="NikoshBAN" pitchFamily="2" charset="0"/>
              </a:rPr>
              <a:t> পারে</a:t>
            </a:r>
            <a:r>
              <a:rPr lang="bn-BD" baseline="0" dirty="0" smtClean="0">
                <a:latin typeface="NikoshBAN" pitchFamily="2" charset="0"/>
                <a:cs typeface="NikoshBAN" pitchFamily="2" charset="0"/>
              </a:rPr>
              <a:t>।</a:t>
            </a:r>
            <a:r>
              <a:rPr lang="bn-IN" baseline="0" dirty="0" smtClean="0">
                <a:latin typeface="NikoshBAN" pitchFamily="2" charset="0"/>
                <a:cs typeface="NikoshBAN" pitchFamily="2" charset="0"/>
              </a:rPr>
              <a:t> </a:t>
            </a:r>
            <a:endParaRPr lang="en-US" dirty="0" smtClean="0">
              <a:latin typeface="NikoshBAN" pitchFamily="2" charset="0"/>
              <a:cs typeface="NikoshBAN" pitchFamily="2" charset="0"/>
            </a:endParaRPr>
          </a:p>
          <a:p>
            <a:endParaRPr lang="en-US" dirty="0"/>
          </a:p>
        </p:txBody>
      </p:sp>
      <p:sp>
        <p:nvSpPr>
          <p:cNvPr id="4" name="Slide Number Placeholder 3"/>
          <p:cNvSpPr>
            <a:spLocks noGrp="1"/>
          </p:cNvSpPr>
          <p:nvPr>
            <p:ph type="sldNum" sz="quarter" idx="10"/>
          </p:nvPr>
        </p:nvSpPr>
        <p:spPr/>
        <p:txBody>
          <a:bodyPr/>
          <a:lstStyle/>
          <a:p>
            <a:fld id="{62711759-5A58-47DE-9FDB-A7E42CBB5EA4}" type="slidenum">
              <a:rPr lang="en-US" smtClean="0"/>
              <a:pPr/>
              <a:t>22</a:t>
            </a:fld>
            <a:endParaRPr lang="en-US"/>
          </a:p>
        </p:txBody>
      </p:sp>
    </p:spTree>
    <p:extLst>
      <p:ext uri="{BB962C8B-B14F-4D97-AF65-F5344CB8AC3E}">
        <p14:creationId xmlns="" xmlns:p14="http://schemas.microsoft.com/office/powerpoint/2010/main" val="411506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sz="1400" dirty="0" smtClean="0">
                <a:latin typeface="NikoshBAN" pitchFamily="2" charset="0"/>
                <a:cs typeface="NikoshBAN" pitchFamily="2" charset="0"/>
              </a:rPr>
              <a:t>একটি ক্লিক করলে প্রশ্ন</a:t>
            </a:r>
            <a:r>
              <a:rPr lang="bn-BD" sz="1400" baseline="0" dirty="0" smtClean="0">
                <a:latin typeface="NikoshBAN" pitchFamily="2" charset="0"/>
                <a:cs typeface="NikoshBAN" pitchFamily="2" charset="0"/>
              </a:rPr>
              <a:t> এবং পরবর্তী ক্লিক করলে উত্তর আসবে,এই ভাবে পর্যায়ক্রমে ক্লিক করতে থাকলে প্রশ্ন ও উত্তর শিক্ষার্থীদের বোধগম্য হবে।</a:t>
            </a:r>
            <a:endParaRPr lang="en-US" sz="1400"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8</a:t>
            </a:fld>
            <a:endParaRPr lang="en-US"/>
          </a:p>
        </p:txBody>
      </p:sp>
    </p:spTree>
    <p:extLst>
      <p:ext uri="{BB962C8B-B14F-4D97-AF65-F5344CB8AC3E}">
        <p14:creationId xmlns="" xmlns:p14="http://schemas.microsoft.com/office/powerpoint/2010/main" val="319226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কবিতার প্রতিটি লাইনের সাথে মিল</a:t>
            </a:r>
            <a:r>
              <a:rPr lang="bn-BD" baseline="0" dirty="0" smtClean="0">
                <a:latin typeface="NikoshBAN" pitchFamily="2" charset="0"/>
                <a:cs typeface="NikoshBAN" pitchFamily="2" charset="0"/>
              </a:rPr>
              <a:t> রেখে ছবি দেখিয়ে কবিতাটি উপস্থাপন করা হয়েছে ,যা আপনার বর্ণনায় শিক্ষার্থীদের বোধগম্য সহজ হবে।</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10</a:t>
            </a:fld>
            <a:endParaRPr lang="en-US"/>
          </a:p>
        </p:txBody>
      </p:sp>
    </p:spTree>
    <p:extLst>
      <p:ext uri="{BB962C8B-B14F-4D97-AF65-F5344CB8AC3E}">
        <p14:creationId xmlns="" xmlns:p14="http://schemas.microsoft.com/office/powerpoint/2010/main" val="3400185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প্রতিটি শব্দের</a:t>
            </a:r>
            <a:r>
              <a:rPr lang="bn-BD" baseline="0" dirty="0" smtClean="0">
                <a:latin typeface="NikoshBAN" pitchFamily="2" charset="0"/>
                <a:cs typeface="NikoshBAN" pitchFamily="2" charset="0"/>
              </a:rPr>
              <a:t> অর্থ ছবিসহ উল্লেখ করা হয়েছে,এতে শিক্ষার্থীরা প্রথমে শব্দ এবং পরে ছবিসহ শব্দের অর্থ শিখবে।</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12</a:t>
            </a:fld>
            <a:endParaRPr lang="en-US"/>
          </a:p>
        </p:txBody>
      </p:sp>
    </p:spTree>
    <p:extLst>
      <p:ext uri="{BB962C8B-B14F-4D97-AF65-F5344CB8AC3E}">
        <p14:creationId xmlns="" xmlns:p14="http://schemas.microsoft.com/office/powerpoint/2010/main" val="131635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অডিওর মাধ্যমে</a:t>
            </a:r>
            <a:r>
              <a:rPr lang="bn-BD" baseline="0" dirty="0" smtClean="0">
                <a:latin typeface="NikoshBAN" pitchFamily="2" charset="0"/>
                <a:cs typeface="NikoshBAN" pitchFamily="2" charset="0"/>
              </a:rPr>
              <a:t> “বৃষ্টি”কবিতাটি স্বকন্ঠে আবৃত্তি করে শিক্ষার্থীদের জন্য উপস্থাপন করা হলো,অডিওতে ক্লিক করুন এবং শিক্ষার্থীদের কবিতাটি শুনতে সহযোগিতা করুন ।</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13</a:t>
            </a:fld>
            <a:endParaRPr lang="en-US"/>
          </a:p>
        </p:txBody>
      </p:sp>
    </p:spTree>
    <p:extLst>
      <p:ext uri="{BB962C8B-B14F-4D97-AF65-F5344CB8AC3E}">
        <p14:creationId xmlns="" xmlns:p14="http://schemas.microsoft.com/office/powerpoint/2010/main" val="1068425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খন্ড</a:t>
            </a:r>
            <a:r>
              <a:rPr lang="bn-BD" baseline="0" dirty="0" smtClean="0">
                <a:latin typeface="NikoshBAN" pitchFamily="2" charset="0"/>
                <a:cs typeface="NikoshBAN" pitchFamily="2" charset="0"/>
              </a:rPr>
              <a:t> খন্ড চিত্রের মাধ্যমে কবিতার মূলবিষয় বস্তু উপস্থাপন করা হলো,যা প্রকৃতি জগতে বৃষ্টির প্রয়োজনীয়তা সম্পর্কে বর্ণনা আপনার জন্য সহায়ক হবে।</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14</a:t>
            </a:fld>
            <a:endParaRPr lang="en-US"/>
          </a:p>
        </p:txBody>
      </p:sp>
    </p:spTree>
    <p:extLst>
      <p:ext uri="{BB962C8B-B14F-4D97-AF65-F5344CB8AC3E}">
        <p14:creationId xmlns="" xmlns:p14="http://schemas.microsoft.com/office/powerpoint/2010/main" val="277193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কয়েকটি ক্ষুদ্র</a:t>
            </a:r>
            <a:r>
              <a:rPr lang="bn-BD" baseline="0" dirty="0" smtClean="0">
                <a:latin typeface="NikoshBAN" pitchFamily="2" charset="0"/>
                <a:cs typeface="NikoshBAN" pitchFamily="2" charset="0"/>
              </a:rPr>
              <a:t> ক্ষুদ্র চিত্রকে একটি চিত্রে পরিণত করে কবিতার মূল বিষয়টি (অর্থাৎ বৃষ্টির পুর্বের ও পরের অবস্থা)শিক্ষার্থীদের বর্ণনা করা যেতে পারে।</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16</a:t>
            </a:fld>
            <a:endParaRPr lang="en-US"/>
          </a:p>
        </p:txBody>
      </p:sp>
    </p:spTree>
    <p:extLst>
      <p:ext uri="{BB962C8B-B14F-4D97-AF65-F5344CB8AC3E}">
        <p14:creationId xmlns="" xmlns:p14="http://schemas.microsoft.com/office/powerpoint/2010/main" val="3803723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সঠিক উচ্চারণে আবৃত্তির মাধ্যমে “বৃষ্টি” কবিতাটি পাঠ দান করা যেতে পারে।</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17</a:t>
            </a:fld>
            <a:endParaRPr lang="en-US"/>
          </a:p>
        </p:txBody>
      </p:sp>
    </p:spTree>
    <p:extLst>
      <p:ext uri="{BB962C8B-B14F-4D97-AF65-F5344CB8AC3E}">
        <p14:creationId xmlns="" xmlns:p14="http://schemas.microsoft.com/office/powerpoint/2010/main" val="403168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latin typeface="NikoshBAN" pitchFamily="2" charset="0"/>
                <a:cs typeface="NikoshBAN" pitchFamily="2" charset="0"/>
              </a:rPr>
              <a:t>শিক্ষার্থীদের</a:t>
            </a:r>
            <a:r>
              <a:rPr lang="bn-BD" baseline="0" dirty="0" smtClean="0">
                <a:latin typeface="NikoshBAN" pitchFamily="2" charset="0"/>
                <a:cs typeface="NikoshBAN" pitchFamily="2" charset="0"/>
              </a:rPr>
              <a:t> একের অধিক দলে বিভক্ত করে প্রশ্ন দিয়ে উত্তর আদায় করার মধ্য দিয়ে পাঠটি কতটুকু শিখতে পারলো এবং তাদের চিন্তন দক্ষতা কতটুকু বৃদ্ধি পেল তা যাচাই করা যেতে পারে। </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62711759-5A58-47DE-9FDB-A7E42CBB5EA4}" type="slidenum">
              <a:rPr lang="en-US" smtClean="0"/>
              <a:pPr/>
              <a:t>18</a:t>
            </a:fld>
            <a:endParaRPr lang="en-US"/>
          </a:p>
        </p:txBody>
      </p:sp>
    </p:spTree>
    <p:extLst>
      <p:ext uri="{BB962C8B-B14F-4D97-AF65-F5344CB8AC3E}">
        <p14:creationId xmlns="" xmlns:p14="http://schemas.microsoft.com/office/powerpoint/2010/main" val="569081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3" name="voltage.wav"/>
          </p:stSnd>
        </p:sndAc>
      </p:transition>
    </mc:Choice>
    <mc:Fallback>
      <p:transition spd="slow">
        <p:fade/>
        <p:sndAc>
          <p:stSnd>
            <p:snd r:embed="rId1" name="voltag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2000">
        <p14:ferris dir="l"/>
        <p:sndAc>
          <p:stSnd>
            <p:snd r:embed="rId14" name="voltage.wav"/>
          </p:stSnd>
        </p:sndAc>
      </p:transition>
    </mc:Choice>
    <mc:Fallback>
      <p:transition spd="slow">
        <p:fade/>
        <p:sndAc>
          <p:stSnd>
            <p:snd r:embed="rId13" name="voltage.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1.wav"/></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1.wav"/><Relationship Id="rId7" Type="http://schemas.openxmlformats.org/officeDocument/2006/relationships/image" Target="../media/image14.jpeg"/><Relationship Id="rId12"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jpeg"/><Relationship Id="rId4" Type="http://schemas.openxmlformats.org/officeDocument/2006/relationships/image" Target="../media/image1.gif"/><Relationship Id="rId9"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audio" Target="../media/audio1.wav"/><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audio" Target="../media/audio11.wav"/><Relationship Id="rId4" Type="http://schemas.openxmlformats.org/officeDocument/2006/relationships/image" Target="../media/image1.gif"/><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1.gif"/><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gif"/><Relationship Id="rId9" Type="http://schemas.openxmlformats.org/officeDocument/2006/relationships/audio" Target="../media/audio11.wav"/></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gif"/><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jpeg"/><Relationship Id="rId4" Type="http://schemas.openxmlformats.org/officeDocument/2006/relationships/image" Target="../media/image8.gif"/><Relationship Id="rId9" Type="http://schemas.openxmlformats.org/officeDocument/2006/relationships/audio" Target="../media/audio1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34.jpeg"/><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35.jpeg"/><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36.jpeg"/><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37.gif"/><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38.gif"/><Relationship Id="rId4"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39.gif"/><Relationship Id="rId4" Type="http://schemas.openxmlformats.org/officeDocument/2006/relationships/image" Target="../media/image1.gif"/></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1.wav"/><Relationship Id="rId7"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10" Type="http://schemas.openxmlformats.org/officeDocument/2006/relationships/audio" Target="../media/audio11.wav"/><Relationship Id="rId4" Type="http://schemas.openxmlformats.org/officeDocument/2006/relationships/image" Target="../media/image1.gif"/><Relationship Id="rId9"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audio" Target="../media/audio11.wav"/><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12.jpeg"/><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1.wav"/><Relationship Id="rId5" Type="http://schemas.openxmlformats.org/officeDocument/2006/relationships/image" Target="../media/image12.jpe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8" name="TextBox 7"/>
          <p:cNvSpPr txBox="1"/>
          <p:nvPr/>
        </p:nvSpPr>
        <p:spPr>
          <a:xfrm>
            <a:off x="533400" y="3657600"/>
            <a:ext cx="8077200"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bn-BD" sz="3600" dirty="0" smtClean="0">
                <a:latin typeface="NikoshBAN" pitchFamily="2" charset="0"/>
                <a:cs typeface="NikoshBAN" pitchFamily="2" charset="0"/>
              </a:rPr>
              <a:t>এই পাঠটি শ্রেণিকক্ষে উপস্থাপনের সময় প্রয়োজনীয় পরামর্শ প্রতিটি স্লাইডের নিচে অর্থাৎ </a:t>
            </a:r>
            <a:r>
              <a:rPr lang="en-US" sz="3600" dirty="0" smtClean="0">
                <a:latin typeface="NikoshBAN" pitchFamily="2" charset="0"/>
                <a:cs typeface="NikoshBAN" pitchFamily="2" charset="0"/>
              </a:rPr>
              <a:t>Slide Note </a:t>
            </a:r>
            <a:r>
              <a:rPr lang="bn-BD" sz="3600" dirty="0" smtClean="0">
                <a:latin typeface="NikoshBAN" pitchFamily="2" charset="0"/>
                <a:cs typeface="NikoshBAN" pitchFamily="2" charset="0"/>
              </a:rPr>
              <a:t>এ সংযোজন করা হয়েছে। আশা করি সম্মানিত শিক্ষকগণ পাঠটি উপস্থাপনের পূর্বে  উল্লেখিত </a:t>
            </a:r>
            <a:r>
              <a:rPr lang="en-US" sz="3600" dirty="0" smtClean="0">
                <a:latin typeface="NikoshBAN" pitchFamily="2" charset="0"/>
                <a:cs typeface="NikoshBAN" pitchFamily="2" charset="0"/>
              </a:rPr>
              <a:t>Note </a:t>
            </a:r>
            <a:r>
              <a:rPr lang="bn-BD" sz="3600" dirty="0" smtClean="0">
                <a:latin typeface="NikoshBAN" pitchFamily="2" charset="0"/>
                <a:cs typeface="NikoshBAN" pitchFamily="2" charset="0"/>
              </a:rPr>
              <a:t>দেখে নেবেন</a:t>
            </a:r>
            <a:r>
              <a:rPr lang="bn-IN" sz="3600" dirty="0">
                <a:latin typeface="NikoshBAN" pitchFamily="2" charset="0"/>
                <a:cs typeface="NikoshBAN" pitchFamily="2" charset="0"/>
              </a:rPr>
              <a:t> </a:t>
            </a:r>
            <a:r>
              <a:rPr lang="bn-IN"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9" name="TextBox 8"/>
          <p:cNvSpPr txBox="1"/>
          <p:nvPr/>
        </p:nvSpPr>
        <p:spPr>
          <a:xfrm>
            <a:off x="1219200" y="1271319"/>
            <a:ext cx="6609502" cy="1323439"/>
          </a:xfrm>
          <a:prstGeom prst="rect">
            <a:avLst/>
          </a:prstGeom>
          <a:solidFill>
            <a:srgbClr val="002060"/>
          </a:solidFill>
          <a:ln>
            <a:solidFill>
              <a:srgbClr val="FFFF00"/>
            </a:solidFill>
          </a:ln>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bn-BD" sz="4000" dirty="0" smtClean="0">
                <a:latin typeface="NikoshBAN" pitchFamily="2" charset="0"/>
                <a:cs typeface="NikoshBAN" pitchFamily="2" charset="0"/>
              </a:rPr>
              <a:t>এই স্লাইডটি সম্মানিত শিক্ষকবৃন্দের জন্য। </a:t>
            </a:r>
          </a:p>
          <a:p>
            <a:r>
              <a:rPr lang="bn-BD" sz="4000" dirty="0" smtClean="0">
                <a:latin typeface="NikoshBAN" pitchFamily="2" charset="0"/>
                <a:cs typeface="NikoshBAN" pitchFamily="2" charset="0"/>
              </a:rPr>
              <a:t> তাই স্লাইডটি হাইড করে রাখা হয়েছে। </a:t>
            </a:r>
            <a:endParaRPr lang="en-US" sz="4000" dirty="0">
              <a:latin typeface="NikoshBAN" pitchFamily="2" charset="0"/>
              <a:cs typeface="NikoshBAN" pitchFamily="2" charset="0"/>
            </a:endParaRPr>
          </a:p>
        </p:txBody>
      </p:sp>
    </p:spTree>
    <p:extLst>
      <p:ext uri="{BB962C8B-B14F-4D97-AF65-F5344CB8AC3E}">
        <p14:creationId xmlns="" xmlns:p14="http://schemas.microsoft.com/office/powerpoint/2010/main" val="798135929"/>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4" name="voltage.wav"/>
          </p:stSnd>
        </p:sndAc>
      </p:transition>
    </mc:Choice>
    <mc:Fallback>
      <p:transition spd="slow">
        <p:fade/>
        <p:sndAc>
          <p:stSnd>
            <p:snd r:embed="rId2" name="voltag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9" name="TextBox 8"/>
          <p:cNvSpPr txBox="1"/>
          <p:nvPr/>
        </p:nvSpPr>
        <p:spPr>
          <a:xfrm>
            <a:off x="3356263" y="267950"/>
            <a:ext cx="3429000" cy="1256049"/>
          </a:xfrm>
          <a:prstGeom prst="rect">
            <a:avLst/>
          </a:prstGeom>
          <a:noFill/>
        </p:spPr>
        <p:txBody>
          <a:bodyPr wrap="square" rtlCol="0">
            <a:prstTxWarp prst="textPlain">
              <a:avLst/>
            </a:prstTxWarp>
            <a:spAutoFit/>
            <a:scene3d>
              <a:camera prst="obliqueTopLeft"/>
              <a:lightRig rig="threePt" dir="t"/>
            </a:scene3d>
            <a:sp3d extrusionH="57150">
              <a:bevelT w="38100" h="38100" prst="angle"/>
            </a:sp3d>
          </a:bodyPr>
          <a:lstStyle/>
          <a:p>
            <a:r>
              <a:rPr lang="bn-BD" sz="3600" dirty="0" smtClean="0">
                <a:ln>
                  <a:solidFill>
                    <a:srgbClr val="990000"/>
                  </a:solidFill>
                </a:ln>
                <a:solidFill>
                  <a:srgbClr val="990000"/>
                </a:solidFill>
                <a:effectLst>
                  <a:innerShdw blurRad="63500" dist="50800" dir="18900000">
                    <a:prstClr val="black">
                      <a:alpha val="50000"/>
                    </a:prstClr>
                  </a:innerShdw>
                </a:effectLst>
                <a:latin typeface="NikoshBAN" pitchFamily="2" charset="0"/>
                <a:cs typeface="NikoshBAN" pitchFamily="2" charset="0"/>
              </a:rPr>
              <a:t>বৃষ্টি</a:t>
            </a:r>
          </a:p>
          <a:p>
            <a:r>
              <a:rPr lang="bn-BD" sz="2000" dirty="0" smtClean="0">
                <a:ln>
                  <a:solidFill>
                    <a:srgbClr val="003300"/>
                  </a:solidFill>
                </a:ln>
                <a:solidFill>
                  <a:srgbClr val="003300"/>
                </a:solidFill>
                <a:effectLst>
                  <a:innerShdw blurRad="63500" dist="50800" dir="18900000">
                    <a:prstClr val="black">
                      <a:alpha val="50000"/>
                    </a:prstClr>
                  </a:innerShdw>
                </a:effectLst>
                <a:latin typeface="NikoshBAN" pitchFamily="2" charset="0"/>
                <a:cs typeface="NikoshBAN" pitchFamily="2" charset="0"/>
              </a:rPr>
              <a:t>       ফররুখ আহমদ</a:t>
            </a:r>
            <a:endParaRPr lang="en-US" sz="2000" dirty="0">
              <a:ln>
                <a:solidFill>
                  <a:srgbClr val="003300"/>
                </a:solidFill>
              </a:ln>
              <a:solidFill>
                <a:srgbClr val="003300"/>
              </a:solidFill>
              <a:effectLst>
                <a:innerShdw blurRad="63500" dist="50800" dir="18900000">
                  <a:prstClr val="black">
                    <a:alpha val="50000"/>
                  </a:prstClr>
                </a:innerShdw>
              </a:effectLst>
              <a:latin typeface="NikoshBAN" pitchFamily="2" charset="0"/>
              <a:cs typeface="NikoshBAN" pitchFamily="2" charset="0"/>
            </a:endParaRPr>
          </a:p>
        </p:txBody>
      </p:sp>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867399" y="1665226"/>
            <a:ext cx="2957945" cy="2826326"/>
          </a:xfrm>
          <a:prstGeom prst="rect">
            <a:avLst/>
          </a:prstGeom>
        </p:spPr>
      </p:pic>
      <p:pic>
        <p:nvPicPr>
          <p:cNvPr id="4" name="Picture 3"/>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28600" y="1692935"/>
            <a:ext cx="2895600" cy="2819399"/>
          </a:xfrm>
          <a:prstGeom prst="rect">
            <a:avLst/>
          </a:prstGeom>
        </p:spPr>
      </p:pic>
      <p:pic>
        <p:nvPicPr>
          <p:cNvPr id="6" name="Picture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124200" y="1686009"/>
            <a:ext cx="2743199" cy="2826325"/>
          </a:xfrm>
          <a:prstGeom prst="rect">
            <a:avLst/>
          </a:prstGeom>
        </p:spPr>
      </p:pic>
      <p:pic>
        <p:nvPicPr>
          <p:cNvPr id="19" name="Picture 1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2275046" y="1692935"/>
            <a:ext cx="2162433" cy="2819399"/>
          </a:xfrm>
          <a:prstGeom prst="rect">
            <a:avLst/>
          </a:prstGeom>
        </p:spPr>
      </p:pic>
      <p:pic>
        <p:nvPicPr>
          <p:cNvPr id="20" name="Picture 19"/>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28601" y="1692935"/>
            <a:ext cx="2057399" cy="2819399"/>
          </a:xfrm>
          <a:prstGeom prst="rect">
            <a:avLst/>
          </a:prstGeom>
        </p:spPr>
      </p:pic>
      <p:pic>
        <p:nvPicPr>
          <p:cNvPr id="21" name="Picture 20"/>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437479" y="1665227"/>
            <a:ext cx="2237509" cy="2884584"/>
          </a:xfrm>
          <a:prstGeom prst="rect">
            <a:avLst/>
          </a:prstGeom>
        </p:spPr>
      </p:pic>
      <p:pic>
        <p:nvPicPr>
          <p:cNvPr id="22" name="Picture 21"/>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6587833" y="1665226"/>
            <a:ext cx="2251365" cy="2884586"/>
          </a:xfrm>
          <a:prstGeom prst="rect">
            <a:avLst/>
          </a:prstGeom>
        </p:spPr>
      </p:pic>
      <p:sp>
        <p:nvSpPr>
          <p:cNvPr id="23" name="TextBox 22"/>
          <p:cNvSpPr txBox="1"/>
          <p:nvPr/>
        </p:nvSpPr>
        <p:spPr>
          <a:xfrm>
            <a:off x="381000" y="4648200"/>
            <a:ext cx="8458198" cy="1798260"/>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বৃষ্টি এলো ...বহু প্রতীক্ষিত বৃষ্টি ! – পদ্মা মেঘনার</a:t>
            </a:r>
          </a:p>
          <a:p>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দুপাশে আবাদি গ্রামে,বৃষ্টি এলো পুবের হাওয়ায়,</a:t>
            </a:r>
          </a:p>
          <a:p>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বিদগ্ধ আকাশ,মাঠ ঢেকে গেল কাজল ছায়ায়;</a:t>
            </a:r>
          </a:p>
          <a:p>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বিদ্যুৎ-রূপসী পরি মেঘে মেঘে হয়েছে সওয়ার।</a:t>
            </a:r>
            <a:endParaRPr lang="en-US" sz="2400" dirty="0">
              <a:ln>
                <a:solidFill>
                  <a:srgbClr val="002060"/>
                </a:solidFill>
              </a:ln>
              <a:solidFill>
                <a:srgbClr val="002060"/>
              </a:solidFill>
              <a:effectLst>
                <a:innerShdw blurRad="114300">
                  <a:prstClr val="black"/>
                </a:innerShdw>
              </a:effectLst>
              <a:latin typeface="NikoshBAN" pitchFamily="2" charset="0"/>
              <a:cs typeface="NikoshBAN" pitchFamily="2" charset="0"/>
            </a:endParaRPr>
          </a:p>
        </p:txBody>
      </p:sp>
      <p:sp>
        <p:nvSpPr>
          <p:cNvPr id="25" name="TextBox 24"/>
          <p:cNvSpPr txBox="1"/>
          <p:nvPr/>
        </p:nvSpPr>
        <p:spPr>
          <a:xfrm>
            <a:off x="374073" y="4648200"/>
            <a:ext cx="8451271" cy="1828799"/>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2800" dirty="0" smtClean="0">
                <a:ln>
                  <a:solidFill>
                    <a:srgbClr val="002060"/>
                  </a:solidFill>
                </a:ln>
                <a:solidFill>
                  <a:srgbClr val="002060"/>
                </a:solidFill>
                <a:latin typeface="NikoshBAN" pitchFamily="2" charset="0"/>
                <a:cs typeface="NikoshBAN" pitchFamily="2" charset="0"/>
              </a:rPr>
              <a:t>দিকদিগন্তের পথে অপরূপ আভা দেখে তার</a:t>
            </a:r>
          </a:p>
          <a:p>
            <a:r>
              <a:rPr lang="bn-BD" sz="2800" dirty="0" smtClean="0">
                <a:ln>
                  <a:solidFill>
                    <a:srgbClr val="002060"/>
                  </a:solidFill>
                </a:ln>
                <a:solidFill>
                  <a:srgbClr val="002060"/>
                </a:solidFill>
                <a:latin typeface="NikoshBAN" pitchFamily="2" charset="0"/>
                <a:cs typeface="NikoshBAN" pitchFamily="2" charset="0"/>
              </a:rPr>
              <a:t>বষর্ণমুখর দিনে অরণ্যের কেয়া শিহরায়,</a:t>
            </a:r>
          </a:p>
          <a:p>
            <a:r>
              <a:rPr lang="bn-BD" sz="2800" dirty="0" smtClean="0">
                <a:ln>
                  <a:solidFill>
                    <a:srgbClr val="002060"/>
                  </a:solidFill>
                </a:ln>
                <a:solidFill>
                  <a:srgbClr val="002060"/>
                </a:solidFill>
                <a:latin typeface="NikoshBAN" pitchFamily="2" charset="0"/>
                <a:cs typeface="NikoshBAN" pitchFamily="2" charset="0"/>
              </a:rPr>
              <a:t>রৌদ্র-দগ্ধ ধানক্ষেত আজ তার স্পর্শ পেতে চায়,</a:t>
            </a:r>
          </a:p>
          <a:p>
            <a:r>
              <a:rPr lang="bn-BD" sz="2800" dirty="0" smtClean="0">
                <a:ln>
                  <a:solidFill>
                    <a:srgbClr val="002060"/>
                  </a:solidFill>
                </a:ln>
                <a:solidFill>
                  <a:srgbClr val="002060"/>
                </a:solidFill>
                <a:latin typeface="NikoshBAN" pitchFamily="2" charset="0"/>
                <a:cs typeface="NikoshBAN" pitchFamily="2" charset="0"/>
              </a:rPr>
              <a:t>নদীর ফাটলে বন্যা আনে পূর্ণ প্রাণের জোয়ার।</a:t>
            </a:r>
            <a:endParaRPr lang="en-US" sz="2800" dirty="0">
              <a:ln>
                <a:solidFill>
                  <a:srgbClr val="002060"/>
                </a:solidFill>
              </a:ln>
              <a:solidFill>
                <a:srgbClr val="002060"/>
              </a:solidFill>
              <a:latin typeface="NikoshBAN" pitchFamily="2" charset="0"/>
              <a:cs typeface="NikoshBAN" pitchFamily="2" charset="0"/>
            </a:endParaRPr>
          </a:p>
        </p:txBody>
      </p:sp>
    </p:spTree>
    <p:extLst>
      <p:ext uri="{BB962C8B-B14F-4D97-AF65-F5344CB8AC3E}">
        <p14:creationId xmlns="" xmlns:p14="http://schemas.microsoft.com/office/powerpoint/2010/main" val="3635497646"/>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12"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500" autoRev="1" fill="hold">
                                          <p:stCondLst>
                                            <p:cond delay="0"/>
                                          </p:stCondLst>
                                        </p:cTn>
                                        <p:tgtEl>
                                          <p:spTgt spid="9"/>
                                        </p:tgtEl>
                                        <p:attrNameLst>
                                          <p:attrName>ppt_w</p:attrName>
                                        </p:attrNameLst>
                                      </p:cBhvr>
                                    </p:anim>
                                    <p:anim by="(#ppt_w*0.50)" calcmode="lin" valueType="num">
                                      <p:cBhvr>
                                        <p:cTn id="8" dur="500" decel="50000" autoRev="1" fill="hold">
                                          <p:stCondLst>
                                            <p:cond delay="0"/>
                                          </p:stCondLst>
                                        </p:cTn>
                                        <p:tgtEl>
                                          <p:spTgt spid="9"/>
                                        </p:tgtEl>
                                        <p:attrNameLst>
                                          <p:attrName>ppt_x</p:attrName>
                                        </p:attrNameLst>
                                      </p:cBhvr>
                                    </p:anim>
                                    <p:anim from="(-#ppt_h/2)" to="(#ppt_y)" calcmode="lin" valueType="num">
                                      <p:cBhvr>
                                        <p:cTn id="9" dur="1000" fill="hold">
                                          <p:stCondLst>
                                            <p:cond delay="0"/>
                                          </p:stCondLst>
                                        </p:cTn>
                                        <p:tgtEl>
                                          <p:spTgt spid="9"/>
                                        </p:tgtEl>
                                        <p:attrNameLst>
                                          <p:attrName>ppt_y</p:attrName>
                                        </p:attrNameLst>
                                      </p:cBhvr>
                                    </p:anim>
                                    <p:animRot by="21600000">
                                      <p:cBhvr>
                                        <p:cTn id="10" dur="100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1+#ppt_w/2"/>
                                          </p:val>
                                        </p:tav>
                                        <p:tav tm="100000">
                                          <p:val>
                                            <p:strVal val="#ppt_x"/>
                                          </p:val>
                                        </p:tav>
                                      </p:tavLst>
                                    </p:anim>
                                    <p:anim calcmode="lin" valueType="num">
                                      <p:cBhvr additive="base">
                                        <p:cTn id="16" dur="125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250" fill="hold"/>
                                        <p:tgtEl>
                                          <p:spTgt spid="6"/>
                                        </p:tgtEl>
                                        <p:attrNameLst>
                                          <p:attrName>ppt_x</p:attrName>
                                        </p:attrNameLst>
                                      </p:cBhvr>
                                      <p:tavLst>
                                        <p:tav tm="0">
                                          <p:val>
                                            <p:strVal val="1+#ppt_w/2"/>
                                          </p:val>
                                        </p:tav>
                                        <p:tav tm="100000">
                                          <p:val>
                                            <p:strVal val="#ppt_x"/>
                                          </p:val>
                                        </p:tav>
                                      </p:tavLst>
                                    </p:anim>
                                    <p:anim calcmode="lin" valueType="num">
                                      <p:cBhvr additive="base">
                                        <p:cTn id="20" dur="12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fill="hold"/>
                                        <p:tgtEl>
                                          <p:spTgt spid="3"/>
                                        </p:tgtEl>
                                        <p:attrNameLst>
                                          <p:attrName>ppt_x</p:attrName>
                                        </p:attrNameLst>
                                      </p:cBhvr>
                                      <p:tavLst>
                                        <p:tav tm="0">
                                          <p:val>
                                            <p:strVal val="#ppt_x"/>
                                          </p:val>
                                        </p:tav>
                                        <p:tav tm="100000">
                                          <p:val>
                                            <p:strVal val="#ppt_x"/>
                                          </p:val>
                                        </p:tav>
                                      </p:tavLst>
                                    </p:anim>
                                    <p:anim calcmode="lin" valueType="num">
                                      <p:cBhvr additive="base">
                                        <p:cTn id="24" dur="12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23"/>
                                        </p:tgtEl>
                                        <p:attrNameLst>
                                          <p:attrName>style.visibility</p:attrName>
                                        </p:attrNameLst>
                                      </p:cBhvr>
                                      <p:to>
                                        <p:strVal val="visible"/>
                                      </p:to>
                                    </p:set>
                                    <p:anim by="(-#ppt_w*2)" calcmode="lin" valueType="num">
                                      <p:cBhvr rctx="PPT">
                                        <p:cTn id="29" dur="500" autoRev="1" fill="hold">
                                          <p:stCondLst>
                                            <p:cond delay="0"/>
                                          </p:stCondLst>
                                        </p:cTn>
                                        <p:tgtEl>
                                          <p:spTgt spid="23"/>
                                        </p:tgtEl>
                                        <p:attrNameLst>
                                          <p:attrName>ppt_w</p:attrName>
                                        </p:attrNameLst>
                                      </p:cBhvr>
                                    </p:anim>
                                    <p:anim by="(#ppt_w*0.50)" calcmode="lin" valueType="num">
                                      <p:cBhvr>
                                        <p:cTn id="30" dur="500" decel="50000" autoRev="1" fill="hold">
                                          <p:stCondLst>
                                            <p:cond delay="0"/>
                                          </p:stCondLst>
                                        </p:cTn>
                                        <p:tgtEl>
                                          <p:spTgt spid="23"/>
                                        </p:tgtEl>
                                        <p:attrNameLst>
                                          <p:attrName>ppt_x</p:attrName>
                                        </p:attrNameLst>
                                      </p:cBhvr>
                                    </p:anim>
                                    <p:anim from="(-#ppt_h/2)" to="(#ppt_y)" calcmode="lin" valueType="num">
                                      <p:cBhvr>
                                        <p:cTn id="31" dur="1000" fill="hold">
                                          <p:stCondLst>
                                            <p:cond delay="0"/>
                                          </p:stCondLst>
                                        </p:cTn>
                                        <p:tgtEl>
                                          <p:spTgt spid="23"/>
                                        </p:tgtEl>
                                        <p:attrNameLst>
                                          <p:attrName>ppt_y</p:attrName>
                                        </p:attrNameLst>
                                      </p:cBhvr>
                                    </p:anim>
                                    <p:animRot by="21600000">
                                      <p:cBhvr>
                                        <p:cTn id="32" dur="1000" fill="hold">
                                          <p:stCondLst>
                                            <p:cond delay="0"/>
                                          </p:stCondLst>
                                        </p:cTn>
                                        <p:tgtEl>
                                          <p:spTgt spid="2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6" presetClass="exit" presetSubtype="21" fill="hold" nodeType="withEffect">
                                  <p:stCondLst>
                                    <p:cond delay="0"/>
                                  </p:stCondLst>
                                  <p:childTnLst>
                                    <p:animEffect transition="out" filter="barn(inVertical)">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16" presetClass="exit" presetSubtype="21" fill="hold" nodeType="withEffect">
                                  <p:stCondLst>
                                    <p:cond delay="0"/>
                                  </p:stCondLst>
                                  <p:childTnLst>
                                    <p:animEffect transition="out" filter="barn(inVertic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6" presetClass="exit" presetSubtype="21" fill="hold" grpId="1" nodeType="withEffect">
                                  <p:stCondLst>
                                    <p:cond delay="0"/>
                                  </p:stCondLst>
                                  <p:iterate type="lt">
                                    <p:tmPct val="0"/>
                                  </p:iterate>
                                  <p:childTnLst>
                                    <p:animEffect transition="out" filter="barn(inVertical)">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3"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250" fill="hold"/>
                                        <p:tgtEl>
                                          <p:spTgt spid="20"/>
                                        </p:tgtEl>
                                        <p:attrNameLst>
                                          <p:attrName>ppt_x</p:attrName>
                                        </p:attrNameLst>
                                      </p:cBhvr>
                                      <p:tavLst>
                                        <p:tav tm="0">
                                          <p:val>
                                            <p:strVal val="1+#ppt_w/2"/>
                                          </p:val>
                                        </p:tav>
                                        <p:tav tm="100000">
                                          <p:val>
                                            <p:strVal val="#ppt_x"/>
                                          </p:val>
                                        </p:tav>
                                      </p:tavLst>
                                    </p:anim>
                                    <p:anim calcmode="lin" valueType="num">
                                      <p:cBhvr additive="base">
                                        <p:cTn id="52" dur="1250" fill="hold"/>
                                        <p:tgtEl>
                                          <p:spTgt spid="20"/>
                                        </p:tgtEl>
                                        <p:attrNameLst>
                                          <p:attrName>ppt_y</p:attrName>
                                        </p:attrNameLst>
                                      </p:cBhvr>
                                      <p:tavLst>
                                        <p:tav tm="0">
                                          <p:val>
                                            <p:strVal val="0-#ppt_h/2"/>
                                          </p:val>
                                        </p:tav>
                                        <p:tav tm="100000">
                                          <p:val>
                                            <p:strVal val="#ppt_y"/>
                                          </p:val>
                                        </p:tav>
                                      </p:tavLst>
                                    </p:anim>
                                  </p:childTnLst>
                                </p:cTn>
                              </p:par>
                              <p:par>
                                <p:cTn id="53" presetID="2" presetClass="entr" presetSubtype="9"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1250" fill="hold"/>
                                        <p:tgtEl>
                                          <p:spTgt spid="19"/>
                                        </p:tgtEl>
                                        <p:attrNameLst>
                                          <p:attrName>ppt_x</p:attrName>
                                        </p:attrNameLst>
                                      </p:cBhvr>
                                      <p:tavLst>
                                        <p:tav tm="0">
                                          <p:val>
                                            <p:strVal val="0-#ppt_w/2"/>
                                          </p:val>
                                        </p:tav>
                                        <p:tav tm="100000">
                                          <p:val>
                                            <p:strVal val="#ppt_x"/>
                                          </p:val>
                                        </p:tav>
                                      </p:tavLst>
                                    </p:anim>
                                    <p:anim calcmode="lin" valueType="num">
                                      <p:cBhvr additive="base">
                                        <p:cTn id="56" dur="1250" fill="hold"/>
                                        <p:tgtEl>
                                          <p:spTgt spid="19"/>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1250" fill="hold"/>
                                        <p:tgtEl>
                                          <p:spTgt spid="21"/>
                                        </p:tgtEl>
                                        <p:attrNameLst>
                                          <p:attrName>ppt_x</p:attrName>
                                        </p:attrNameLst>
                                      </p:cBhvr>
                                      <p:tavLst>
                                        <p:tav tm="0">
                                          <p:val>
                                            <p:strVal val="#ppt_x"/>
                                          </p:val>
                                        </p:tav>
                                        <p:tav tm="100000">
                                          <p:val>
                                            <p:strVal val="#ppt_x"/>
                                          </p:val>
                                        </p:tav>
                                      </p:tavLst>
                                    </p:anim>
                                    <p:anim calcmode="lin" valueType="num">
                                      <p:cBhvr additive="base">
                                        <p:cTn id="60" dur="1250" fill="hold"/>
                                        <p:tgtEl>
                                          <p:spTgt spid="21"/>
                                        </p:tgtEl>
                                        <p:attrNameLst>
                                          <p:attrName>ppt_y</p:attrName>
                                        </p:attrNameLst>
                                      </p:cBhvr>
                                      <p:tavLst>
                                        <p:tav tm="0">
                                          <p:val>
                                            <p:strVal val="0-#ppt_h/2"/>
                                          </p:val>
                                        </p:tav>
                                        <p:tav tm="100000">
                                          <p:val>
                                            <p:strVal val="#ppt_y"/>
                                          </p:val>
                                        </p:tav>
                                      </p:tavLst>
                                    </p:anim>
                                  </p:childTnLst>
                                </p:cTn>
                              </p:par>
                              <p:par>
                                <p:cTn id="61" presetID="2" presetClass="entr" presetSubtype="9"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1250" fill="hold"/>
                                        <p:tgtEl>
                                          <p:spTgt spid="22"/>
                                        </p:tgtEl>
                                        <p:attrNameLst>
                                          <p:attrName>ppt_x</p:attrName>
                                        </p:attrNameLst>
                                      </p:cBhvr>
                                      <p:tavLst>
                                        <p:tav tm="0">
                                          <p:val>
                                            <p:strVal val="0-#ppt_w/2"/>
                                          </p:val>
                                        </p:tav>
                                        <p:tav tm="100000">
                                          <p:val>
                                            <p:strVal val="#ppt_x"/>
                                          </p:val>
                                        </p:tav>
                                      </p:tavLst>
                                    </p:anim>
                                    <p:anim calcmode="lin" valueType="num">
                                      <p:cBhvr additive="base">
                                        <p:cTn id="64" dur="125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56" presetClass="entr" presetSubtype="0" fill="hold" grpId="0" nodeType="clickEffect">
                                  <p:stCondLst>
                                    <p:cond delay="0"/>
                                  </p:stCondLst>
                                  <p:iterate type="lt">
                                    <p:tmPct val="10000"/>
                                  </p:iterate>
                                  <p:childTnLst>
                                    <p:set>
                                      <p:cBhvr>
                                        <p:cTn id="68" dur="1" fill="hold">
                                          <p:stCondLst>
                                            <p:cond delay="0"/>
                                          </p:stCondLst>
                                        </p:cTn>
                                        <p:tgtEl>
                                          <p:spTgt spid="25"/>
                                        </p:tgtEl>
                                        <p:attrNameLst>
                                          <p:attrName>style.visibility</p:attrName>
                                        </p:attrNameLst>
                                      </p:cBhvr>
                                      <p:to>
                                        <p:strVal val="visible"/>
                                      </p:to>
                                    </p:set>
                                    <p:anim by="(-#ppt_w*2)" calcmode="lin" valueType="num">
                                      <p:cBhvr rctx="PPT">
                                        <p:cTn id="69" dur="500" autoRev="1" fill="hold">
                                          <p:stCondLst>
                                            <p:cond delay="0"/>
                                          </p:stCondLst>
                                        </p:cTn>
                                        <p:tgtEl>
                                          <p:spTgt spid="25"/>
                                        </p:tgtEl>
                                        <p:attrNameLst>
                                          <p:attrName>ppt_w</p:attrName>
                                        </p:attrNameLst>
                                      </p:cBhvr>
                                    </p:anim>
                                    <p:anim by="(#ppt_w*0.50)" calcmode="lin" valueType="num">
                                      <p:cBhvr>
                                        <p:cTn id="70" dur="500" decel="50000" autoRev="1" fill="hold">
                                          <p:stCondLst>
                                            <p:cond delay="0"/>
                                          </p:stCondLst>
                                        </p:cTn>
                                        <p:tgtEl>
                                          <p:spTgt spid="25"/>
                                        </p:tgtEl>
                                        <p:attrNameLst>
                                          <p:attrName>ppt_x</p:attrName>
                                        </p:attrNameLst>
                                      </p:cBhvr>
                                    </p:anim>
                                    <p:anim from="(-#ppt_h/2)" to="(#ppt_y)" calcmode="lin" valueType="num">
                                      <p:cBhvr>
                                        <p:cTn id="71" dur="1000" fill="hold">
                                          <p:stCondLst>
                                            <p:cond delay="0"/>
                                          </p:stCondLst>
                                        </p:cTn>
                                        <p:tgtEl>
                                          <p:spTgt spid="25"/>
                                        </p:tgtEl>
                                        <p:attrNameLst>
                                          <p:attrName>ppt_y</p:attrName>
                                        </p:attrNameLst>
                                      </p:cBhvr>
                                    </p:anim>
                                    <p:animRot by="21600000">
                                      <p:cBhvr>
                                        <p:cTn id="72" dur="10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3" grpId="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2" name="TextBox 1"/>
          <p:cNvSpPr txBox="1"/>
          <p:nvPr/>
        </p:nvSpPr>
        <p:spPr>
          <a:xfrm>
            <a:off x="457200" y="4267200"/>
            <a:ext cx="8194964" cy="2308324"/>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2400" dirty="0" smtClean="0">
                <a:ln>
                  <a:solidFill>
                    <a:srgbClr val="002060"/>
                  </a:solidFill>
                </a:ln>
                <a:solidFill>
                  <a:srgbClr val="002060"/>
                </a:solidFill>
                <a:latin typeface="NikoshBAN" pitchFamily="2" charset="0"/>
                <a:cs typeface="NikoshBAN" pitchFamily="2" charset="0"/>
              </a:rPr>
              <a:t>রুগণ বৃদ্ধ ভিখারির রগ- ওঠা হাতের মতন</a:t>
            </a:r>
            <a:endParaRPr lang="bn-BD" sz="2400" dirty="0">
              <a:ln>
                <a:solidFill>
                  <a:srgbClr val="002060"/>
                </a:solidFill>
              </a:ln>
              <a:solidFill>
                <a:srgbClr val="002060"/>
              </a:solidFill>
              <a:latin typeface="NikoshBAN" pitchFamily="2" charset="0"/>
              <a:cs typeface="NikoshBAN" pitchFamily="2" charset="0"/>
            </a:endParaRPr>
          </a:p>
          <a:p>
            <a:r>
              <a:rPr lang="bn-BD" sz="2400" dirty="0" smtClean="0">
                <a:ln>
                  <a:solidFill>
                    <a:srgbClr val="002060"/>
                  </a:solidFill>
                </a:ln>
                <a:solidFill>
                  <a:srgbClr val="002060"/>
                </a:solidFill>
                <a:latin typeface="NikoshBAN" pitchFamily="2" charset="0"/>
                <a:cs typeface="NikoshBAN" pitchFamily="2" charset="0"/>
              </a:rPr>
              <a:t>রুক্ষ মাঠ অসমান শোনে সেই বর্ষণের সুর,</a:t>
            </a:r>
          </a:p>
          <a:p>
            <a:r>
              <a:rPr lang="bn-BD" sz="2400" dirty="0" smtClean="0">
                <a:ln>
                  <a:solidFill>
                    <a:srgbClr val="002060"/>
                  </a:solidFill>
                </a:ln>
                <a:solidFill>
                  <a:srgbClr val="002060"/>
                </a:solidFill>
                <a:latin typeface="NikoshBAN" pitchFamily="2" charset="0"/>
                <a:cs typeface="NikoshBAN" pitchFamily="2" charset="0"/>
              </a:rPr>
              <a:t>তৃষিত বনের সাথে জেগে ওঠে তৃষাতপ্ত মন,</a:t>
            </a:r>
          </a:p>
          <a:p>
            <a:r>
              <a:rPr lang="bn-BD" sz="2400" dirty="0" smtClean="0">
                <a:ln>
                  <a:solidFill>
                    <a:srgbClr val="002060"/>
                  </a:solidFill>
                </a:ln>
                <a:solidFill>
                  <a:srgbClr val="002060"/>
                </a:solidFill>
                <a:latin typeface="NikoshBAN" pitchFamily="2" charset="0"/>
                <a:cs typeface="NikoshBAN" pitchFamily="2" charset="0"/>
              </a:rPr>
              <a:t>পাড়ি দিয়ে যেতে চায় বহু পথ,প্রান্তর বন্ধুর,</a:t>
            </a:r>
          </a:p>
          <a:p>
            <a:r>
              <a:rPr lang="bn-BD" sz="2400" dirty="0" smtClean="0">
                <a:ln>
                  <a:solidFill>
                    <a:srgbClr val="002060"/>
                  </a:solidFill>
                </a:ln>
                <a:solidFill>
                  <a:srgbClr val="002060"/>
                </a:solidFill>
                <a:latin typeface="NikoshBAN" pitchFamily="2" charset="0"/>
                <a:cs typeface="NikoshBAN" pitchFamily="2" charset="0"/>
              </a:rPr>
              <a:t>যেখানে বিস্মৃত দিন পরে আছে নিঃসঙ্গ নির্জন</a:t>
            </a:r>
          </a:p>
          <a:p>
            <a:r>
              <a:rPr lang="bn-BD" sz="2400" dirty="0" smtClean="0">
                <a:ln>
                  <a:solidFill>
                    <a:srgbClr val="002060"/>
                  </a:solidFill>
                </a:ln>
                <a:solidFill>
                  <a:srgbClr val="002060"/>
                </a:solidFill>
                <a:latin typeface="NikoshBAN" pitchFamily="2" charset="0"/>
                <a:cs typeface="NikoshBAN" pitchFamily="2" charset="0"/>
              </a:rPr>
              <a:t>সেখানে বর্ষার মেঘ জাগে আজ বিষণ্ন মেদুর।</a:t>
            </a:r>
            <a:endParaRPr lang="en-US" sz="2400" dirty="0">
              <a:ln>
                <a:solidFill>
                  <a:srgbClr val="002060"/>
                </a:solidFill>
              </a:ln>
              <a:solidFill>
                <a:srgbClr val="002060"/>
              </a:solidFill>
              <a:latin typeface="NikoshBAN" pitchFamily="2" charset="0"/>
              <a:cs typeface="NikoshBAN" pitchFamily="2" charset="0"/>
            </a:endParaRPr>
          </a:p>
        </p:txBody>
      </p:sp>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85559" y="76199"/>
            <a:ext cx="3257550" cy="4093914"/>
          </a:xfrm>
          <a:prstGeom prst="rect">
            <a:avLst/>
          </a:prstGeom>
          <a:ln>
            <a:noFill/>
          </a:ln>
          <a:effectLst>
            <a:softEdge rad="112500"/>
          </a:effectLst>
        </p:spPr>
      </p:pic>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434774" y="228600"/>
            <a:ext cx="2432625" cy="3941514"/>
          </a:xfrm>
          <a:prstGeom prst="rect">
            <a:avLst/>
          </a:prstGeom>
          <a:ln>
            <a:noFill/>
          </a:ln>
          <a:effectLst>
            <a:softEdge rad="112500"/>
          </a:effectLst>
        </p:spPr>
      </p:pic>
      <p:pic>
        <p:nvPicPr>
          <p:cNvPr id="6" name="Picture 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152400" y="228600"/>
            <a:ext cx="3282375" cy="3941513"/>
          </a:xfrm>
          <a:prstGeom prst="rect">
            <a:avLst/>
          </a:prstGeom>
          <a:ln>
            <a:noFill/>
          </a:ln>
          <a:effectLst>
            <a:softEdge rad="112500"/>
          </a:effectLst>
        </p:spPr>
      </p:pic>
    </p:spTree>
    <p:extLst>
      <p:ext uri="{BB962C8B-B14F-4D97-AF65-F5344CB8AC3E}">
        <p14:creationId xmlns="" xmlns:p14="http://schemas.microsoft.com/office/powerpoint/2010/main" val="1946023425"/>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7"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1+#ppt_w/2"/>
                                          </p:val>
                                        </p:tav>
                                        <p:tav tm="100000">
                                          <p:val>
                                            <p:strVal val="#ppt_x"/>
                                          </p:val>
                                        </p:tav>
                                      </p:tavLst>
                                    </p:anim>
                                    <p:anim calcmode="lin" valueType="num">
                                      <p:cBhvr additive="base">
                                        <p:cTn id="8" dur="12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1+#ppt_w/2"/>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0-#ppt_w/2"/>
                                          </p:val>
                                        </p:tav>
                                        <p:tav tm="100000">
                                          <p:val>
                                            <p:strVal val="#ppt_x"/>
                                          </p:val>
                                        </p:tav>
                                      </p:tavLst>
                                    </p:anim>
                                    <p:anim calcmode="lin" valueType="num">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
                                        </p:tgtEl>
                                        <p:attrNameLst>
                                          <p:attrName>style.visibility</p:attrName>
                                        </p:attrNameLst>
                                      </p:cBhvr>
                                      <p:to>
                                        <p:strVal val="visible"/>
                                      </p:to>
                                    </p:set>
                                    <p:anim by="(-#ppt_w*2)" calcmode="lin" valueType="num">
                                      <p:cBhvr rctx="PPT">
                                        <p:cTn id="21" dur="500" autoRev="1" fill="hold">
                                          <p:stCondLst>
                                            <p:cond delay="0"/>
                                          </p:stCondLst>
                                        </p:cTn>
                                        <p:tgtEl>
                                          <p:spTgt spid="2"/>
                                        </p:tgtEl>
                                        <p:attrNameLst>
                                          <p:attrName>ppt_w</p:attrName>
                                        </p:attrNameLst>
                                      </p:cBhvr>
                                    </p:anim>
                                    <p:anim by="(#ppt_w*0.50)" calcmode="lin" valueType="num">
                                      <p:cBhvr>
                                        <p:cTn id="22" dur="500" decel="50000" autoRev="1" fill="hold">
                                          <p:stCondLst>
                                            <p:cond delay="0"/>
                                          </p:stCondLst>
                                        </p:cTn>
                                        <p:tgtEl>
                                          <p:spTgt spid="2"/>
                                        </p:tgtEl>
                                        <p:attrNameLst>
                                          <p:attrName>ppt_x</p:attrName>
                                        </p:attrNameLst>
                                      </p:cBhvr>
                                    </p:anim>
                                    <p:anim from="(-#ppt_h/2)" to="(#ppt_y)" calcmode="lin" valueType="num">
                                      <p:cBhvr>
                                        <p:cTn id="23" dur="1000" fill="hold">
                                          <p:stCondLst>
                                            <p:cond delay="0"/>
                                          </p:stCondLst>
                                        </p:cTn>
                                        <p:tgtEl>
                                          <p:spTgt spid="2"/>
                                        </p:tgtEl>
                                        <p:attrNameLst>
                                          <p:attrName>ppt_y</p:attrName>
                                        </p:attrNameLst>
                                      </p:cBhvr>
                                    </p:anim>
                                    <p:animRot by="21600000">
                                      <p:cBhvr>
                                        <p:cTn id="2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3" name="Rectangle 2"/>
          <p:cNvSpPr/>
          <p:nvPr/>
        </p:nvSpPr>
        <p:spPr>
          <a:xfrm>
            <a:off x="4724400" y="228600"/>
            <a:ext cx="1723549" cy="1107996"/>
          </a:xfrm>
          <a:prstGeom prst="rect">
            <a:avLst/>
          </a:prstGeom>
          <a:noFill/>
        </p:spPr>
        <p:txBody>
          <a:bodyPr wrap="none" lIns="91440" tIns="45720" rIns="91440" bIns="45720">
            <a:prstTxWarp prst="textPlain">
              <a:avLst/>
            </a:prstTxWarp>
            <a:spAutoFit/>
            <a:scene3d>
              <a:camera prst="obliqueTopLeft"/>
              <a:lightRig rig="flat" dir="tl">
                <a:rot lat="0" lon="0" rev="6600000"/>
              </a:lightRig>
            </a:scene3d>
            <a:sp3d extrusionH="25400" contourW="8890">
              <a:bevelT w="38100" h="31750"/>
              <a:contourClr>
                <a:schemeClr val="accent2">
                  <a:shade val="75000"/>
                </a:schemeClr>
              </a:contourClr>
            </a:sp3d>
          </a:bodyPr>
          <a:lstStyle/>
          <a:p>
            <a:pPr algn="ctr"/>
            <a:r>
              <a:rPr lang="bn-BD"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শব্দার্থ</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endParaRPr>
          </a:p>
        </p:txBody>
      </p:sp>
      <p:pic>
        <p:nvPicPr>
          <p:cNvPr id="8" name="Pictur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1028700" y="3162299"/>
            <a:ext cx="6781800" cy="609600"/>
          </a:xfrm>
          <a:prstGeom prst="rect">
            <a:avLst/>
          </a:prstGeom>
        </p:spPr>
      </p:pic>
      <p:pic>
        <p:nvPicPr>
          <p:cNvPr id="9" name="Picture 8"/>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514600" y="1524000"/>
            <a:ext cx="6442363" cy="3581400"/>
          </a:xfrm>
          <a:prstGeom prst="rect">
            <a:avLst/>
          </a:prstGeom>
          <a:ln>
            <a:noFill/>
          </a:ln>
          <a:effectLst>
            <a:softEdge rad="112500"/>
          </a:effectLst>
        </p:spPr>
      </p:pic>
      <p:sp>
        <p:nvSpPr>
          <p:cNvPr id="4" name="TextBox 3"/>
          <p:cNvSpPr txBox="1"/>
          <p:nvPr/>
        </p:nvSpPr>
        <p:spPr>
          <a:xfrm>
            <a:off x="2667001" y="5265004"/>
            <a:ext cx="6137564" cy="1135797"/>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2400" dirty="0" smtClean="0">
                <a:ln>
                  <a:solidFill>
                    <a:srgbClr val="002060"/>
                  </a:solidFill>
                </a:ln>
                <a:solidFill>
                  <a:srgbClr val="002060"/>
                </a:solidFill>
                <a:latin typeface="NikoshBAN" pitchFamily="2" charset="0"/>
                <a:cs typeface="NikoshBAN" pitchFamily="2" charset="0"/>
              </a:rPr>
              <a:t>বিদ্যুৎ চমকানোকে লোকজ ধারণা অনুযায়ী সুন্দরী পরির</a:t>
            </a:r>
          </a:p>
          <a:p>
            <a:r>
              <a:rPr lang="bn-BD" sz="2400" dirty="0" smtClean="0">
                <a:ln>
                  <a:solidFill>
                    <a:srgbClr val="002060"/>
                  </a:solidFill>
                </a:ln>
                <a:solidFill>
                  <a:srgbClr val="002060"/>
                </a:solidFill>
                <a:latin typeface="NikoshBAN" pitchFamily="2" charset="0"/>
                <a:cs typeface="NikoshBAN" pitchFamily="2" charset="0"/>
              </a:rPr>
              <a:t> সংগে তুলনা করা হয়েছে যে মেঘে মেঘে ঘুরে বেড়ায়;</a:t>
            </a:r>
            <a:endParaRPr lang="en-US" sz="2400" dirty="0">
              <a:ln>
                <a:solidFill>
                  <a:srgbClr val="002060"/>
                </a:solidFill>
              </a:ln>
              <a:solidFill>
                <a:srgbClr val="002060"/>
              </a:solidFill>
              <a:latin typeface="NikoshBAN" pitchFamily="2" charset="0"/>
              <a:cs typeface="NikoshBAN" pitchFamily="2" charset="0"/>
            </a:endParaRPr>
          </a:p>
        </p:txBody>
      </p:sp>
      <p:sp>
        <p:nvSpPr>
          <p:cNvPr id="5" name="Rounded Rectangle 4"/>
          <p:cNvSpPr/>
          <p:nvPr/>
        </p:nvSpPr>
        <p:spPr>
          <a:xfrm>
            <a:off x="221673" y="2057123"/>
            <a:ext cx="2133600" cy="1607404"/>
          </a:xfrm>
          <a:prstGeom prst="roundRect">
            <a:avLst/>
          </a:prstGeom>
          <a:solidFill>
            <a:srgbClr val="C35D9F"/>
          </a:solidFill>
          <a:ln>
            <a:noFill/>
          </a:ln>
          <a:effectLst>
            <a:outerShdw blurRad="190500" dist="228600" dir="2700000" algn="ctr">
              <a:srgbClr val="000000">
                <a:alpha val="30000"/>
              </a:srgb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en-US" sz="2400" dirty="0" err="1" smtClean="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rPr>
              <a:t>বি</a:t>
            </a:r>
            <a:r>
              <a:rPr lang="bn-BD" sz="2400" dirty="0" smtClean="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rPr>
              <a:t>দ্যুৎ</a:t>
            </a:r>
            <a:r>
              <a:rPr lang="en-US" sz="2400" dirty="0" smtClean="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rPr>
              <a:t> ৎ </a:t>
            </a:r>
            <a:r>
              <a:rPr lang="en-US" sz="2400" dirty="0" err="1" smtClean="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rPr>
              <a:t>রূপসী</a:t>
            </a:r>
            <a:r>
              <a:rPr lang="en-US" sz="2400" dirty="0" smtClean="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rPr>
              <a:t> </a:t>
            </a:r>
            <a:r>
              <a:rPr lang="en-US" sz="2400" dirty="0" err="1" smtClean="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rPr>
              <a:t>পরি</a:t>
            </a:r>
            <a:endParaRPr lang="en-US" sz="2400" dirty="0">
              <a:ln>
                <a:solidFill>
                  <a:schemeClr val="bg1"/>
                </a:solidFill>
              </a:ln>
              <a:solidFill>
                <a:schemeClr val="bg1"/>
              </a:solidFill>
              <a:effectLst>
                <a:innerShdw blurRad="63500" dist="50800" dir="18900000">
                  <a:prstClr val="black">
                    <a:alpha val="50000"/>
                  </a:prstClr>
                </a:innerShdw>
              </a:effectLst>
              <a:latin typeface="NikoshBAN" pitchFamily="2" charset="0"/>
              <a:cs typeface="NikoshBAN" pitchFamily="2" charset="0"/>
            </a:endParaRPr>
          </a:p>
        </p:txBody>
      </p:sp>
      <p:sp>
        <p:nvSpPr>
          <p:cNvPr id="16" name="Rounded Rectangle 15"/>
          <p:cNvSpPr/>
          <p:nvPr/>
        </p:nvSpPr>
        <p:spPr>
          <a:xfrm>
            <a:off x="228600" y="2071531"/>
            <a:ext cx="2133600" cy="1586069"/>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4000" dirty="0" smtClean="0">
                <a:latin typeface="NikoshBAN" pitchFamily="2" charset="0"/>
                <a:cs typeface="NikoshBAN" pitchFamily="2" charset="0"/>
              </a:rPr>
              <a:t>সওয়ার</a:t>
            </a:r>
            <a:endParaRPr lang="en-US" sz="4000" dirty="0">
              <a:latin typeface="NikoshBAN" pitchFamily="2" charset="0"/>
              <a:cs typeface="NikoshBAN" pitchFamily="2" charset="0"/>
            </a:endParaRPr>
          </a:p>
        </p:txBody>
      </p:sp>
      <p:pic>
        <p:nvPicPr>
          <p:cNvPr id="17" name="Picture 1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514600" y="1524000"/>
            <a:ext cx="6400799" cy="3552825"/>
          </a:xfrm>
          <a:prstGeom prst="rect">
            <a:avLst/>
          </a:prstGeom>
          <a:ln>
            <a:noFill/>
          </a:ln>
          <a:effectLst>
            <a:softEdge rad="112500"/>
          </a:effectLst>
        </p:spPr>
      </p:pic>
      <p:sp>
        <p:nvSpPr>
          <p:cNvPr id="6" name="Rounded Rectangle 5"/>
          <p:cNvSpPr/>
          <p:nvPr/>
        </p:nvSpPr>
        <p:spPr>
          <a:xfrm>
            <a:off x="3657600" y="5265004"/>
            <a:ext cx="3733800" cy="983396"/>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3200" dirty="0" smtClean="0">
                <a:effectLst>
                  <a:innerShdw blurRad="63500" dist="50800" dir="18900000">
                    <a:prstClr val="black">
                      <a:alpha val="50000"/>
                    </a:prstClr>
                  </a:innerShdw>
                </a:effectLst>
                <a:latin typeface="NikoshBAN" pitchFamily="2" charset="0"/>
                <a:cs typeface="NikoshBAN" pitchFamily="2" charset="0"/>
              </a:rPr>
              <a:t>আরোহী</a:t>
            </a:r>
            <a:endParaRPr lang="en-US" sz="3200" dirty="0">
              <a:effectLst>
                <a:innerShdw blurRad="63500" dist="50800" dir="18900000">
                  <a:prstClr val="black">
                    <a:alpha val="50000"/>
                  </a:prstClr>
                </a:innerShdw>
              </a:effectLst>
              <a:latin typeface="NikoshBAN" pitchFamily="2" charset="0"/>
              <a:cs typeface="NikoshBAN" pitchFamily="2" charset="0"/>
            </a:endParaRPr>
          </a:p>
        </p:txBody>
      </p:sp>
      <p:sp>
        <p:nvSpPr>
          <p:cNvPr id="14" name="Rounded Rectangle 13"/>
          <p:cNvSpPr/>
          <p:nvPr/>
        </p:nvSpPr>
        <p:spPr>
          <a:xfrm>
            <a:off x="214746" y="1980923"/>
            <a:ext cx="2133600" cy="2057401"/>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4000" dirty="0" smtClean="0">
                <a:latin typeface="NikoshBAN" pitchFamily="2" charset="0"/>
                <a:cs typeface="NikoshBAN" pitchFamily="2" charset="0"/>
              </a:rPr>
              <a:t>রুগণ বৃদ্ধ ভিখারির  তৃষ্ণাতপ্ত মন</a:t>
            </a:r>
            <a:endParaRPr lang="en-US" sz="4000" dirty="0">
              <a:latin typeface="NikoshBAN" pitchFamily="2" charset="0"/>
              <a:cs typeface="NikoshBAN" pitchFamily="2" charset="0"/>
            </a:endParaRPr>
          </a:p>
        </p:txBody>
      </p:sp>
      <p:pic>
        <p:nvPicPr>
          <p:cNvPr id="15" name="Picture 14"/>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514600" y="1524000"/>
            <a:ext cx="6400799" cy="3441604"/>
          </a:xfrm>
          <a:prstGeom prst="rect">
            <a:avLst/>
          </a:prstGeom>
          <a:ln>
            <a:noFill/>
          </a:ln>
          <a:effectLst>
            <a:softEdge rad="112500"/>
          </a:effectLst>
        </p:spPr>
      </p:pic>
      <p:sp>
        <p:nvSpPr>
          <p:cNvPr id="18" name="Rounded Rectangle 17"/>
          <p:cNvSpPr/>
          <p:nvPr/>
        </p:nvSpPr>
        <p:spPr>
          <a:xfrm>
            <a:off x="2521527" y="5065809"/>
            <a:ext cx="6289964" cy="1585929"/>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3200" dirty="0" smtClean="0">
                <a:effectLst>
                  <a:innerShdw blurRad="63500" dist="50800" dir="18900000">
                    <a:prstClr val="black">
                      <a:alpha val="50000"/>
                    </a:prstClr>
                  </a:innerShdw>
                </a:effectLst>
                <a:latin typeface="NikoshBAN" pitchFamily="2" charset="0"/>
                <a:cs typeface="NikoshBAN" pitchFamily="2" charset="0"/>
              </a:rPr>
              <a:t>দীর্ঘ বর্ষণহীন দিনে মাঠঘাট শুকিয়ে যে রুক্ষ মূর্তি ধারণ করেছে কবি তাকে রুগন বৃদ্ধ ভিখারির রগ-ওঠা হাতের সংগে তুলনা করেছেন।এখন বর্ষণের শুরুতে তৃষ্ণাকাতর মাঠ-ঘাট ও বনে দেখা দিয়েছে প্রাণের জোয়ার; </a:t>
            </a:r>
            <a:endParaRPr lang="en-US" sz="3200" dirty="0">
              <a:effectLst>
                <a:innerShdw blurRad="63500" dist="50800" dir="18900000">
                  <a:prstClr val="black">
                    <a:alpha val="50000"/>
                  </a:prstClr>
                </a:innerShdw>
              </a:effectLst>
              <a:latin typeface="NikoshBAN" pitchFamily="2" charset="0"/>
              <a:cs typeface="NikoshBAN" pitchFamily="2" charset="0"/>
            </a:endParaRPr>
          </a:p>
        </p:txBody>
      </p:sp>
      <p:sp>
        <p:nvSpPr>
          <p:cNvPr id="19" name="Rounded Rectangle 18"/>
          <p:cNvSpPr/>
          <p:nvPr/>
        </p:nvSpPr>
        <p:spPr>
          <a:xfrm>
            <a:off x="207819" y="2425375"/>
            <a:ext cx="2133600" cy="1168496"/>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4000" dirty="0" smtClean="0">
                <a:latin typeface="NikoshBAN" pitchFamily="2" charset="0"/>
                <a:cs typeface="NikoshBAN" pitchFamily="2" charset="0"/>
              </a:rPr>
              <a:t>তৃষ্ণাতপ্ত</a:t>
            </a:r>
            <a:endParaRPr lang="en-US" sz="4000" dirty="0">
              <a:latin typeface="NikoshBAN" pitchFamily="2" charset="0"/>
              <a:cs typeface="NikoshBAN" pitchFamily="2" charset="0"/>
            </a:endParaRPr>
          </a:p>
        </p:txBody>
      </p:sp>
      <p:pic>
        <p:nvPicPr>
          <p:cNvPr id="20" name="Picture 19"/>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2521526" y="1336596"/>
            <a:ext cx="6435437" cy="3629008"/>
          </a:xfrm>
          <a:prstGeom prst="rect">
            <a:avLst/>
          </a:prstGeom>
          <a:ln>
            <a:noFill/>
          </a:ln>
          <a:effectLst>
            <a:softEdge rad="112500"/>
          </a:effectLst>
        </p:spPr>
      </p:pic>
      <p:sp>
        <p:nvSpPr>
          <p:cNvPr id="21" name="Rounded Rectangle 20"/>
          <p:cNvSpPr/>
          <p:nvPr/>
        </p:nvSpPr>
        <p:spPr>
          <a:xfrm>
            <a:off x="2608118" y="5334000"/>
            <a:ext cx="5832763" cy="1168496"/>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4000" dirty="0" smtClean="0">
                <a:latin typeface="NikoshBAN" pitchFamily="2" charset="0"/>
                <a:cs typeface="NikoshBAN" pitchFamily="2" charset="0"/>
              </a:rPr>
              <a:t>পিপাসায় কাতর</a:t>
            </a:r>
            <a:endParaRPr lang="en-US" sz="4000" dirty="0">
              <a:latin typeface="NikoshBAN" pitchFamily="2" charset="0"/>
              <a:cs typeface="NikoshBAN" pitchFamily="2" charset="0"/>
            </a:endParaRPr>
          </a:p>
        </p:txBody>
      </p:sp>
      <p:sp>
        <p:nvSpPr>
          <p:cNvPr id="22" name="Rounded Rectangle 21"/>
          <p:cNvSpPr/>
          <p:nvPr/>
        </p:nvSpPr>
        <p:spPr>
          <a:xfrm>
            <a:off x="187037" y="1980923"/>
            <a:ext cx="2133600" cy="2057677"/>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4000" dirty="0" smtClean="0">
                <a:latin typeface="NikoshBAN" pitchFamily="2" charset="0"/>
                <a:cs typeface="NikoshBAN" pitchFamily="2" charset="0"/>
              </a:rPr>
              <a:t>বিষণ্ন মেদুর</a:t>
            </a:r>
            <a:endParaRPr lang="en-US" sz="4000" dirty="0">
              <a:latin typeface="NikoshBAN" pitchFamily="2" charset="0"/>
              <a:cs typeface="NikoshBAN" pitchFamily="2" charset="0"/>
            </a:endParaRPr>
          </a:p>
        </p:txBody>
      </p:sp>
      <p:pic>
        <p:nvPicPr>
          <p:cNvPr id="23" name="Picture 22"/>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2514600" y="1336597"/>
            <a:ext cx="6400799" cy="3588812"/>
          </a:xfrm>
          <a:prstGeom prst="rect">
            <a:avLst/>
          </a:prstGeom>
          <a:ln>
            <a:noFill/>
          </a:ln>
          <a:effectLst>
            <a:softEdge rad="112500"/>
          </a:effectLst>
        </p:spPr>
      </p:pic>
      <p:sp>
        <p:nvSpPr>
          <p:cNvPr id="24" name="Rounded Rectangle 23"/>
          <p:cNvSpPr/>
          <p:nvPr/>
        </p:nvSpPr>
        <p:spPr>
          <a:xfrm>
            <a:off x="2568285" y="5024245"/>
            <a:ext cx="6196447" cy="1605155"/>
          </a:xfrm>
          <a:prstGeom prst="roundRect">
            <a:avLst/>
          </a:prstGeom>
          <a:solidFill>
            <a:srgbClr val="C35D9F"/>
          </a:solidFill>
          <a:ln>
            <a:noFill/>
          </a:ln>
          <a:effectLst>
            <a:outerShdw blurRad="50800" dist="38100" dir="5400000" algn="t" rotWithShape="0">
              <a:prstClr val="black">
                <a:alpha val="40000"/>
              </a:prstClr>
            </a:outerShdw>
          </a:effectLst>
          <a:scene3d>
            <a:camera prst="obliqueTop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4000" dirty="0" smtClean="0">
                <a:latin typeface="NikoshBAN" pitchFamily="2" charset="0"/>
                <a:cs typeface="NikoshBAN" pitchFamily="2" charset="0"/>
              </a:rPr>
              <a:t>বৃষ্টিবিহীন প্রকৃতির রুক্ষতা বৃষ্টির আগমনে দূরীভূত হয়েছে।প্রকৃতি এখন স্নিগ্ধকোমল হয়ে চারিদিকে করে তুলেছে প্রাণোচ্ছ্বল।</a:t>
            </a:r>
            <a:endParaRPr lang="en-US" sz="4000" dirty="0">
              <a:latin typeface="NikoshBAN" pitchFamily="2" charset="0"/>
              <a:cs typeface="NikoshBAN" pitchFamily="2" charset="0"/>
            </a:endParaRPr>
          </a:p>
        </p:txBody>
      </p:sp>
    </p:spTree>
    <p:extLst>
      <p:ext uri="{BB962C8B-B14F-4D97-AF65-F5344CB8AC3E}">
        <p14:creationId xmlns="" xmlns:p14="http://schemas.microsoft.com/office/powerpoint/2010/main" val="3061340378"/>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10"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heel(4)">
                                      <p:cBhvr>
                                        <p:cTn id="45" dur="2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heel(1)">
                                      <p:cBhvr>
                                        <p:cTn id="50" dur="2000"/>
                                        <p:tgtEl>
                                          <p:spTgt spid="6"/>
                                        </p:tgtEl>
                                      </p:cBhvr>
                                    </p:animEffect>
                                  </p:childTnLst>
                                </p:cTn>
                              </p:par>
                              <p:par>
                                <p:cTn id="51" presetID="21" presetClass="entr" presetSubtype="1"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heel(1)">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grpId="1" nodeType="clickEffect">
                                  <p:stCondLst>
                                    <p:cond delay="0"/>
                                  </p:stCondLst>
                                  <p:childTnLst>
                                    <p:animEffect transition="out" filter="barn(inVertical)">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6" presetClass="exit" presetSubtype="21" fill="hold" grpId="1" nodeType="withEffect">
                                  <p:stCondLst>
                                    <p:cond delay="0"/>
                                  </p:stCondLst>
                                  <p:childTnLst>
                                    <p:animEffect transition="out" filter="barn(inVertic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6" presetClass="exit" presetSubtype="21" fill="hold" nodeType="withEffect">
                                  <p:stCondLst>
                                    <p:cond delay="0"/>
                                  </p:stCondLst>
                                  <p:childTnLst>
                                    <p:animEffect transition="out" filter="barn(inVertic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1"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heel(4)">
                                      <p:cBhvr>
                                        <p:cTn id="69" dur="20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heel(4)">
                                      <p:cBhvr>
                                        <p:cTn id="74" dur="2000"/>
                                        <p:tgtEl>
                                          <p:spTgt spid="15"/>
                                        </p:tgtEl>
                                      </p:cBhvr>
                                    </p:animEffect>
                                  </p:childTnLst>
                                </p:cTn>
                              </p:par>
                              <p:par>
                                <p:cTn id="75" presetID="21"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heel(4)">
                                      <p:cBhvr>
                                        <p:cTn id="77" dur="20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xit" presetSubtype="32" fill="hold" grpId="1" nodeType="clickEffect">
                                  <p:stCondLst>
                                    <p:cond delay="0"/>
                                  </p:stCondLst>
                                  <p:childTnLst>
                                    <p:animEffect transition="out" filter="box(out)">
                                      <p:cBhvr>
                                        <p:cTn id="81" dur="2000"/>
                                        <p:tgtEl>
                                          <p:spTgt spid="14"/>
                                        </p:tgtEl>
                                      </p:cBhvr>
                                    </p:animEffect>
                                    <p:set>
                                      <p:cBhvr>
                                        <p:cTn id="82" dur="1" fill="hold">
                                          <p:stCondLst>
                                            <p:cond delay="1999"/>
                                          </p:stCondLst>
                                        </p:cTn>
                                        <p:tgtEl>
                                          <p:spTgt spid="14"/>
                                        </p:tgtEl>
                                        <p:attrNameLst>
                                          <p:attrName>style.visibility</p:attrName>
                                        </p:attrNameLst>
                                      </p:cBhvr>
                                      <p:to>
                                        <p:strVal val="hidden"/>
                                      </p:to>
                                    </p:set>
                                  </p:childTnLst>
                                </p:cTn>
                              </p:par>
                              <p:par>
                                <p:cTn id="83" presetID="4" presetClass="exit" presetSubtype="32" fill="hold" nodeType="withEffect">
                                  <p:stCondLst>
                                    <p:cond delay="0"/>
                                  </p:stCondLst>
                                  <p:childTnLst>
                                    <p:animEffect transition="out" filter="box(out)">
                                      <p:cBhvr>
                                        <p:cTn id="84" dur="2000"/>
                                        <p:tgtEl>
                                          <p:spTgt spid="15"/>
                                        </p:tgtEl>
                                      </p:cBhvr>
                                    </p:animEffect>
                                    <p:set>
                                      <p:cBhvr>
                                        <p:cTn id="85" dur="1" fill="hold">
                                          <p:stCondLst>
                                            <p:cond delay="1999"/>
                                          </p:stCondLst>
                                        </p:cTn>
                                        <p:tgtEl>
                                          <p:spTgt spid="15"/>
                                        </p:tgtEl>
                                        <p:attrNameLst>
                                          <p:attrName>style.visibility</p:attrName>
                                        </p:attrNameLst>
                                      </p:cBhvr>
                                      <p:to>
                                        <p:strVal val="hidden"/>
                                      </p:to>
                                    </p:set>
                                  </p:childTnLst>
                                </p:cTn>
                              </p:par>
                              <p:par>
                                <p:cTn id="86" presetID="4" presetClass="exit" presetSubtype="32" fill="hold" grpId="1" nodeType="withEffect">
                                  <p:stCondLst>
                                    <p:cond delay="0"/>
                                  </p:stCondLst>
                                  <p:childTnLst>
                                    <p:animEffect transition="out" filter="box(out)">
                                      <p:cBhvr>
                                        <p:cTn id="87" dur="2000"/>
                                        <p:tgtEl>
                                          <p:spTgt spid="18"/>
                                        </p:tgtEl>
                                      </p:cBhvr>
                                    </p:animEffect>
                                    <p:set>
                                      <p:cBhvr>
                                        <p:cTn id="88" dur="1" fill="hold">
                                          <p:stCondLst>
                                            <p:cond delay="1999"/>
                                          </p:stCondLst>
                                        </p:cTn>
                                        <p:tgtEl>
                                          <p:spTgt spid="1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1" presetClass="entr" presetSubtype="4" fill="hold" grpId="0"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wheel(4)">
                                      <p:cBhvr>
                                        <p:cTn id="93" dur="2000"/>
                                        <p:tgtEl>
                                          <p:spTgt spid="19"/>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heel(1)">
                                      <p:cBhvr>
                                        <p:cTn id="98" dur="2000"/>
                                        <p:tgtEl>
                                          <p:spTgt spid="21"/>
                                        </p:tgtEl>
                                      </p:cBhvr>
                                    </p:animEffect>
                                  </p:childTnLst>
                                </p:cTn>
                              </p:par>
                              <p:par>
                                <p:cTn id="99" presetID="21" presetClass="entr" presetSubtype="1" fill="hold" nodeType="with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wheel(1)">
                                      <p:cBhvr>
                                        <p:cTn id="101" dur="20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xit" presetSubtype="4" fill="hold" grpId="1" nodeType="clickEffect">
                                  <p:stCondLst>
                                    <p:cond delay="0"/>
                                  </p:stCondLst>
                                  <p:childTnLst>
                                    <p:animEffect transition="out" filter="wipe(down)">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22" presetClass="exit" presetSubtype="4" fill="hold" grpId="1" nodeType="withEffect">
                                  <p:stCondLst>
                                    <p:cond delay="0"/>
                                  </p:stCondLst>
                                  <p:childTnLst>
                                    <p:animEffect transition="out" filter="wipe(down)">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par>
                                <p:cTn id="110" presetID="22" presetClass="exit" presetSubtype="4" fill="hold" nodeType="withEffect">
                                  <p:stCondLst>
                                    <p:cond delay="0"/>
                                  </p:stCondLst>
                                  <p:childTnLst>
                                    <p:animEffect transition="out" filter="wipe(down)">
                                      <p:cBhvr>
                                        <p:cTn id="111" dur="500"/>
                                        <p:tgtEl>
                                          <p:spTgt spid="20"/>
                                        </p:tgtEl>
                                      </p:cBhvr>
                                    </p:animEffect>
                                    <p:set>
                                      <p:cBhvr>
                                        <p:cTn id="112" dur="1" fill="hold">
                                          <p:stCondLst>
                                            <p:cond delay="499"/>
                                          </p:stCondLst>
                                        </p:cTn>
                                        <p:tgtEl>
                                          <p:spTgt spid="2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1" presetClass="entr" presetSubtype="4" fill="hold" grpId="0" nodeType="click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wheel(4)">
                                      <p:cBhvr>
                                        <p:cTn id="117" dur="200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heel(1)">
                                      <p:cBhvr>
                                        <p:cTn id="122" dur="2000"/>
                                        <p:tgtEl>
                                          <p:spTgt spid="24"/>
                                        </p:tgtEl>
                                      </p:cBhvr>
                                    </p:animEffect>
                                  </p:childTnLst>
                                </p:cTn>
                              </p:par>
                              <p:par>
                                <p:cTn id="123" presetID="21" presetClass="entr" presetSubtype="1"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wheel(1)">
                                      <p:cBhvr>
                                        <p:cTn id="1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animBg="1"/>
      <p:bldP spid="5" grpId="1" animBg="1"/>
      <p:bldP spid="16" grpId="0" animBg="1"/>
      <p:bldP spid="16" grpId="1" animBg="1"/>
      <p:bldP spid="6" grpId="0" animBg="1"/>
      <p:bldP spid="6" grpId="1" animBg="1"/>
      <p:bldP spid="14" grpId="0" animBg="1"/>
      <p:bldP spid="14" grpId="1" animBg="1"/>
      <p:bldP spid="18" grpId="0" animBg="1"/>
      <p:bldP spid="18" grpId="1" animBg="1"/>
      <p:bldP spid="19" grpId="0" animBg="1"/>
      <p:bldP spid="19" grpId="1" animBg="1"/>
      <p:bldP spid="21" grpId="0" animBg="1"/>
      <p:bldP spid="21" grpId="1" animBg="1"/>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2" name="Picture 1"/>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228600" y="228600"/>
            <a:ext cx="8728364" cy="6477000"/>
          </a:xfrm>
          <a:prstGeom prst="rect">
            <a:avLst/>
          </a:prstGeom>
          <a:ln>
            <a:noFill/>
          </a:ln>
          <a:effectLst>
            <a:softEdge rad="112500"/>
          </a:effectLst>
        </p:spPr>
      </p:pic>
      <p:sp>
        <p:nvSpPr>
          <p:cNvPr id="3" name="Rectangle 2"/>
          <p:cNvSpPr/>
          <p:nvPr/>
        </p:nvSpPr>
        <p:spPr>
          <a:xfrm>
            <a:off x="914400" y="380999"/>
            <a:ext cx="4020652" cy="1015663"/>
          </a:xfrm>
          <a:prstGeom prst="rect">
            <a:avLst/>
          </a:prstGeom>
          <a:noFill/>
        </p:spPr>
        <p:txBody>
          <a:bodyPr wrap="none" lIns="91440" tIns="45720" rIns="91440" bIns="45720">
            <a:prstTxWarp prst="textPlain">
              <a:avLst/>
            </a:prstTxWarp>
            <a:spAutoFit/>
            <a:scene3d>
              <a:camera prst="perspectiveRight"/>
              <a:lightRig rig="threePt" dir="t"/>
            </a:scene3d>
            <a:sp3d extrusionH="57150">
              <a:bevelT w="38100" h="38100" prst="angle"/>
            </a:sp3d>
          </a:bodyPr>
          <a:lstStyle/>
          <a:p>
            <a:pPr algn="ctr"/>
            <a:r>
              <a:rPr lang="bn-BD"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114300">
                    <a:prstClr val="black"/>
                  </a:innerShdw>
                </a:effectLst>
                <a:latin typeface="NikoshBAN" pitchFamily="2" charset="0"/>
                <a:cs typeface="NikoshBAN" pitchFamily="2" charset="0"/>
              </a:rPr>
              <a:t>শিক্ষকের আবৃত্তি</a:t>
            </a:r>
            <a:endParaRPr lang="en-US" sz="6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114300">
                  <a:prstClr val="black"/>
                </a:innerShdw>
              </a:effectLst>
              <a:latin typeface="NikoshBAN" pitchFamily="2" charset="0"/>
              <a:cs typeface="NikoshBAN" pitchFamily="2" charset="0"/>
            </a:endParaRPr>
          </a:p>
        </p:txBody>
      </p:sp>
      <p:graphicFrame>
        <p:nvGraphicFramePr>
          <p:cNvPr id="5" name="Object 4">
            <a:hlinkClick r:id="" action="ppaction://ole?verb=0"/>
          </p:cNvPr>
          <p:cNvGraphicFramePr>
            <a:graphicFrameLocks noChangeAspect="1"/>
          </p:cNvGraphicFramePr>
          <p:nvPr>
            <p:extLst>
              <p:ext uri="{D42A27DB-BD31-4B8C-83A1-F6EECF244321}">
                <p14:modId xmlns="" xmlns:p14="http://schemas.microsoft.com/office/powerpoint/2010/main" val="2245025167"/>
              </p:ext>
            </p:extLst>
          </p:nvPr>
        </p:nvGraphicFramePr>
        <p:xfrm>
          <a:off x="6019800" y="1053762"/>
          <a:ext cx="1587500" cy="685800"/>
        </p:xfrm>
        <a:graphic>
          <a:graphicData uri="http://schemas.openxmlformats.org/presentationml/2006/ole">
            <p:oleObj spid="_x0000_s1029" name="Packager Shell Object" showAsIcon="1" r:id="rId7" imgW="1587960" imgH="685800" progId="Package">
              <p:embed/>
            </p:oleObj>
          </a:graphicData>
        </a:graphic>
      </p:graphicFrame>
    </p:spTree>
    <p:extLst>
      <p:ext uri="{BB962C8B-B14F-4D97-AF65-F5344CB8AC3E}">
        <p14:creationId xmlns="" xmlns:p14="http://schemas.microsoft.com/office/powerpoint/2010/main" val="4162835804"/>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8" name="voltage.wav"/>
          </p:stSnd>
        </p:sndAc>
      </p:transition>
    </mc:Choice>
    <mc:Fallback>
      <p:transition spd="slow">
        <p:fade/>
        <p:sndAc>
          <p:stSnd>
            <p:snd r:embed="rId4"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6" name="Rectangle 5"/>
          <p:cNvSpPr/>
          <p:nvPr/>
        </p:nvSpPr>
        <p:spPr>
          <a:xfrm>
            <a:off x="381002" y="228600"/>
            <a:ext cx="8458198" cy="787064"/>
          </a:xfrm>
          <a:prstGeom prst="rect">
            <a:avLst/>
          </a:prstGeom>
        </p:spPr>
        <p:txBody>
          <a:bodyPr wrap="square">
            <a:prstTxWarp prst="textPlain">
              <a:avLst/>
            </a:prstTxWarp>
            <a:spAutoFit/>
            <a:scene3d>
              <a:camera prst="obliqueTopLeft"/>
              <a:lightRig rig="threePt" dir="t"/>
            </a:scene3d>
            <a:sp3d extrusionH="57150">
              <a:bevelT w="38100" h="38100"/>
            </a:sp3d>
          </a:bodyPr>
          <a:lstStyle/>
          <a:p>
            <a:pPr lvl="0" algn="ctr"/>
            <a:r>
              <a:rPr lang="bn-BD" sz="6000"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NikoshBAN" pitchFamily="2" charset="0"/>
                <a:cs typeface="NikoshBAN" pitchFamily="2" charset="0"/>
              </a:rPr>
              <a:t>পাঠের বিস্তারিত আলোচনা</a:t>
            </a:r>
            <a:endParaRPr lang="en-US" sz="60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NikoshBAN" pitchFamily="2" charset="0"/>
              <a:cs typeface="NikoshBAN" pitchFamily="2" charset="0"/>
            </a:endParaRPr>
          </a:p>
        </p:txBody>
      </p:sp>
      <p:sp>
        <p:nvSpPr>
          <p:cNvPr id="4" name="TextBox 3"/>
          <p:cNvSpPr txBox="1"/>
          <p:nvPr/>
        </p:nvSpPr>
        <p:spPr>
          <a:xfrm>
            <a:off x="316923" y="4267200"/>
            <a:ext cx="8522277" cy="2190780"/>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2400" dirty="0" smtClean="0">
                <a:ln>
                  <a:solidFill>
                    <a:srgbClr val="002060"/>
                  </a:solidFill>
                </a:ln>
                <a:solidFill>
                  <a:srgbClr val="002060"/>
                </a:solidFill>
                <a:effectLst>
                  <a:innerShdw blurRad="63500" dist="50800" dir="18900000">
                    <a:prstClr val="black">
                      <a:alpha val="50000"/>
                    </a:prstClr>
                  </a:innerShdw>
                </a:effectLst>
                <a:latin typeface="NikoshBAN" pitchFamily="2" charset="0"/>
                <a:cs typeface="NikoshBAN" pitchFamily="2" charset="0"/>
              </a:rPr>
              <a:t>‘বৃষ্টি’ কবিতায় কবি ফররুখ আহমদ বাংলাদেশে বর্ষা ও বৃষ্টির প্রয়োজনীয়তা তুলে ধরেছেন।</a:t>
            </a:r>
          </a:p>
          <a:p>
            <a:r>
              <a:rPr lang="bn-BD" sz="2400" dirty="0" smtClean="0">
                <a:ln>
                  <a:solidFill>
                    <a:srgbClr val="002060"/>
                  </a:solidFill>
                </a:ln>
                <a:solidFill>
                  <a:srgbClr val="002060"/>
                </a:solidFill>
                <a:effectLst>
                  <a:innerShdw blurRad="63500" dist="50800" dir="18900000">
                    <a:prstClr val="black">
                      <a:alpha val="50000"/>
                    </a:prstClr>
                  </a:innerShdw>
                </a:effectLst>
                <a:latin typeface="NikoshBAN" pitchFamily="2" charset="0"/>
                <a:cs typeface="NikoshBAN" pitchFamily="2" charset="0"/>
              </a:rPr>
              <a:t>বাংলাদেশের ঋতুবৈচিতিত্র্যের মধ্যে বর্ষা ঋতুর আগমন গ্রীস্মের পরেই।গ্রীস্মের প্রচন্ড দাবদাহে মাঠঘাট ফেটে চৌচির হয়ে যায়।প্রকৃতিতে বিরাজ করে রুক্ষতা,তৃষ্ণাকাতর হয়ে উঠে ফসলের মাঠ,বনের গাছপালা ,প্রাণীর হৃদয়।এই সবকিছুকে শান্ত করতে শান্তির অমিয়ধারা হয়ে বৃষ্টি আসে। </a:t>
            </a:r>
            <a:endParaRPr lang="en-US" sz="2400" dirty="0">
              <a:ln>
                <a:solidFill>
                  <a:srgbClr val="002060"/>
                </a:solidFill>
              </a:ln>
              <a:solidFill>
                <a:srgbClr val="002060"/>
              </a:solidFill>
              <a:effectLst>
                <a:innerShdw blurRad="63500" dist="50800" dir="18900000">
                  <a:prstClr val="black">
                    <a:alpha val="50000"/>
                  </a:prstClr>
                </a:innerShdw>
              </a:effectLst>
              <a:latin typeface="NikoshBAN" pitchFamily="2" charset="0"/>
              <a:cs typeface="NikoshBAN" pitchFamily="2" charset="0"/>
            </a:endParaRPr>
          </a:p>
        </p:txBody>
      </p:sp>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16922" y="1097638"/>
            <a:ext cx="2273877" cy="309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800600" y="1097638"/>
            <a:ext cx="2121448" cy="309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2590799" y="1097638"/>
            <a:ext cx="2175165" cy="309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flipH="1">
            <a:off x="6858000" y="1097638"/>
            <a:ext cx="2017328" cy="309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99978629"/>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9"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1+#ppt_w/2"/>
                                          </p:val>
                                        </p:tav>
                                        <p:tav tm="100000">
                                          <p:val>
                                            <p:strVal val="#ppt_x"/>
                                          </p:val>
                                        </p:tav>
                                      </p:tavLst>
                                    </p:anim>
                                    <p:anim calcmode="lin" valueType="num">
                                      <p:cBhvr additive="base">
                                        <p:cTn id="16" dur="125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250" fill="hold"/>
                                        <p:tgtEl>
                                          <p:spTgt spid="5"/>
                                        </p:tgtEl>
                                        <p:attrNameLst>
                                          <p:attrName>ppt_x</p:attrName>
                                        </p:attrNameLst>
                                      </p:cBhvr>
                                      <p:tavLst>
                                        <p:tav tm="0">
                                          <p:val>
                                            <p:strVal val="#ppt_x"/>
                                          </p:val>
                                        </p:tav>
                                        <p:tav tm="100000">
                                          <p:val>
                                            <p:strVal val="#ppt_x"/>
                                          </p:val>
                                        </p:tav>
                                      </p:tavLst>
                                    </p:anim>
                                    <p:anim calcmode="lin" valueType="num">
                                      <p:cBhvr additive="base">
                                        <p:cTn id="24" dur="125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250" fill="hold"/>
                                        <p:tgtEl>
                                          <p:spTgt spid="9"/>
                                        </p:tgtEl>
                                        <p:attrNameLst>
                                          <p:attrName>ppt_x</p:attrName>
                                        </p:attrNameLst>
                                      </p:cBhvr>
                                      <p:tavLst>
                                        <p:tav tm="0">
                                          <p:val>
                                            <p:strVal val="0-#ppt_w/2"/>
                                          </p:val>
                                        </p:tav>
                                        <p:tav tm="100000">
                                          <p:val>
                                            <p:strVal val="#ppt_x"/>
                                          </p:val>
                                        </p:tav>
                                      </p:tavLst>
                                    </p:anim>
                                    <p:anim calcmode="lin" valueType="num">
                                      <p:cBhvr additive="base">
                                        <p:cTn id="28" dur="12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4"/>
                                        </p:tgtEl>
                                        <p:attrNameLst>
                                          <p:attrName>style.visibility</p:attrName>
                                        </p:attrNameLst>
                                      </p:cBhvr>
                                      <p:to>
                                        <p:strVal val="visible"/>
                                      </p:to>
                                    </p:set>
                                    <p:anim by="(-#ppt_w*2)" calcmode="lin" valueType="num">
                                      <p:cBhvr rctx="PPT">
                                        <p:cTn id="33" dur="500" autoRev="1" fill="hold">
                                          <p:stCondLst>
                                            <p:cond delay="0"/>
                                          </p:stCondLst>
                                        </p:cTn>
                                        <p:tgtEl>
                                          <p:spTgt spid="4"/>
                                        </p:tgtEl>
                                        <p:attrNameLst>
                                          <p:attrName>ppt_w</p:attrName>
                                        </p:attrNameLst>
                                      </p:cBhvr>
                                    </p:anim>
                                    <p:anim by="(#ppt_w*0.50)" calcmode="lin" valueType="num">
                                      <p:cBhvr>
                                        <p:cTn id="34" dur="500" decel="50000" autoRev="1" fill="hold">
                                          <p:stCondLst>
                                            <p:cond delay="0"/>
                                          </p:stCondLst>
                                        </p:cTn>
                                        <p:tgtEl>
                                          <p:spTgt spid="4"/>
                                        </p:tgtEl>
                                        <p:attrNameLst>
                                          <p:attrName>ppt_x</p:attrName>
                                        </p:attrNameLst>
                                      </p:cBhvr>
                                    </p:anim>
                                    <p:anim from="(-#ppt_h/2)" to="(#ppt_y)" calcmode="lin" valueType="num">
                                      <p:cBhvr>
                                        <p:cTn id="35" dur="1000" fill="hold">
                                          <p:stCondLst>
                                            <p:cond delay="0"/>
                                          </p:stCondLst>
                                        </p:cTn>
                                        <p:tgtEl>
                                          <p:spTgt spid="4"/>
                                        </p:tgtEl>
                                        <p:attrNameLst>
                                          <p:attrName>ppt_y</p:attrName>
                                        </p:attrNameLst>
                                      </p:cBhvr>
                                    </p:anim>
                                    <p:animRot by="21600000">
                                      <p:cBhvr>
                                        <p:cTn id="36"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4" name="TextBox 3"/>
          <p:cNvSpPr txBox="1"/>
          <p:nvPr/>
        </p:nvSpPr>
        <p:spPr>
          <a:xfrm>
            <a:off x="304800" y="3962400"/>
            <a:ext cx="8610600" cy="2590800"/>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2400" dirty="0" smtClean="0">
                <a:ln>
                  <a:solidFill>
                    <a:srgbClr val="002060"/>
                  </a:solidFill>
                </a:ln>
                <a:solidFill>
                  <a:srgbClr val="002060"/>
                </a:solidFill>
                <a:effectLst>
                  <a:innerShdw blurRad="63500" dist="50800" dir="18900000">
                    <a:prstClr val="black">
                      <a:alpha val="50000"/>
                    </a:prstClr>
                  </a:innerShdw>
                </a:effectLst>
                <a:latin typeface="NikoshBAN" pitchFamily="2" charset="0"/>
                <a:cs typeface="NikoshBAN" pitchFamily="2" charset="0"/>
              </a:rPr>
              <a:t> বৃষ্টির ফলে প্রকৃতি স্নিগ্ধ,কোমল হয়ে চারদিকে প্রাণোচ্ছলতায় ভরে উঠে।রৌদ্র-দগ্ধ ধান ক্ষেত বৃষ্টির স্পর্শে নেচে উঠে।বৃষ্টি মুখর দিনে সুন্দরী পরির মতো বিদ্যুৎ চমকে যায় কেবল আকাশে নয়,সৌন্দর্য পিপাসু মানুষের মনেও।বনে বনে কেয়া ফোটে।মানুষের মনে আনন্দ বেদনার নানা স্মৃতি দোলা দেয়।সুখ-স্বপ্ন,ভালোবাসা-প্রেম জাগিয়ে বর্ষা মানুষের প্রাত্যহিক জীবনকে জাগিয়ে তোলে নতুন জীবনের স্বপ্ন বিভোরতায়।কবি ‘বৃষ্টি’কবিতায় এ রকম অনুভূতিই প্রকাশ করেছেন।</a:t>
            </a:r>
            <a:endParaRPr lang="en-US" sz="2400" dirty="0">
              <a:ln>
                <a:solidFill>
                  <a:srgbClr val="002060"/>
                </a:solidFill>
              </a:ln>
              <a:solidFill>
                <a:srgbClr val="002060"/>
              </a:solidFill>
              <a:effectLst>
                <a:innerShdw blurRad="63500" dist="50800" dir="18900000">
                  <a:prstClr val="black">
                    <a:alpha val="50000"/>
                  </a:prstClr>
                </a:innerShdw>
              </a:effectLst>
              <a:latin typeface="NikoshBAN" pitchFamily="2" charset="0"/>
              <a:cs typeface="NikoshBAN" pitchFamily="2" charset="0"/>
            </a:endParaRPr>
          </a:p>
        </p:txBody>
      </p:sp>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0800000" flipV="1">
            <a:off x="5417124" y="244186"/>
            <a:ext cx="1898075" cy="3734666"/>
          </a:xfrm>
          <a:prstGeom prst="rect">
            <a:avLst/>
          </a:prstGeom>
          <a:ln>
            <a:noFill/>
          </a:ln>
          <a:effectLst>
            <a:softEdge rad="112500"/>
          </a:effectLst>
        </p:spPr>
      </p:pic>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6201" y="239856"/>
            <a:ext cx="2057399" cy="3722543"/>
          </a:xfrm>
          <a:prstGeom prst="rect">
            <a:avLst/>
          </a:prstGeom>
          <a:ln>
            <a:noFill/>
          </a:ln>
          <a:effectLst>
            <a:softEdge rad="112500"/>
          </a:effectLst>
        </p:spPr>
      </p:pic>
      <p:pic>
        <p:nvPicPr>
          <p:cNvPr id="5" name="Picture 4"/>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685307" y="244186"/>
            <a:ext cx="1953493" cy="371821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1904998" y="239856"/>
            <a:ext cx="1981201" cy="3722543"/>
          </a:xfrm>
          <a:prstGeom prst="rect">
            <a:avLst/>
          </a:prstGeom>
          <a:ln>
            <a:noFill/>
          </a:ln>
          <a:effectLst>
            <a:softEdge rad="112500"/>
          </a:effectLst>
        </p:spPr>
      </p:pic>
      <p:pic>
        <p:nvPicPr>
          <p:cNvPr id="16" name="Picture 1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7072745" y="239856"/>
            <a:ext cx="1828800" cy="3738996"/>
          </a:xfrm>
          <a:prstGeom prst="rect">
            <a:avLst/>
          </a:prstGeom>
          <a:ln>
            <a:noFill/>
          </a:ln>
          <a:effectLst>
            <a:softEdge rad="112500"/>
          </a:effectLst>
        </p:spPr>
      </p:pic>
    </p:spTree>
    <p:extLst>
      <p:ext uri="{BB962C8B-B14F-4D97-AF65-F5344CB8AC3E}">
        <p14:creationId xmlns="" xmlns:p14="http://schemas.microsoft.com/office/powerpoint/2010/main" val="1524645401"/>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9"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0-#ppt_w/2"/>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1+#ppt_w/2"/>
                                          </p:val>
                                        </p:tav>
                                        <p:tav tm="100000">
                                          <p:val>
                                            <p:strVal val="#ppt_x"/>
                                          </p:val>
                                        </p:tav>
                                      </p:tavLst>
                                    </p:anim>
                                    <p:anim calcmode="lin" valueType="num">
                                      <p:cBhvr additive="base">
                                        <p:cTn id="20" dur="1500" fill="hold"/>
                                        <p:tgtEl>
                                          <p:spTgt spid="2"/>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4"/>
                                        </p:tgtEl>
                                        <p:attrNameLst>
                                          <p:attrName>style.visibility</p:attrName>
                                        </p:attrNameLst>
                                      </p:cBhvr>
                                      <p:to>
                                        <p:strVal val="visible"/>
                                      </p:to>
                                    </p:set>
                                    <p:anim by="(-#ppt_w*2)" calcmode="lin" valueType="num">
                                      <p:cBhvr rctx="PPT">
                                        <p:cTn id="29" dur="500" autoRev="1" fill="hold">
                                          <p:stCondLst>
                                            <p:cond delay="0"/>
                                          </p:stCondLst>
                                        </p:cTn>
                                        <p:tgtEl>
                                          <p:spTgt spid="4"/>
                                        </p:tgtEl>
                                        <p:attrNameLst>
                                          <p:attrName>ppt_w</p:attrName>
                                        </p:attrNameLst>
                                      </p:cBhvr>
                                    </p:anim>
                                    <p:anim by="(#ppt_w*0.50)" calcmode="lin" valueType="num">
                                      <p:cBhvr>
                                        <p:cTn id="30" dur="500" decel="50000" autoRev="1" fill="hold">
                                          <p:stCondLst>
                                            <p:cond delay="0"/>
                                          </p:stCondLst>
                                        </p:cTn>
                                        <p:tgtEl>
                                          <p:spTgt spid="4"/>
                                        </p:tgtEl>
                                        <p:attrNameLst>
                                          <p:attrName>ppt_x</p:attrName>
                                        </p:attrNameLst>
                                      </p:cBhvr>
                                    </p:anim>
                                    <p:anim from="(-#ppt_h/2)" to="(#ppt_y)" calcmode="lin" valueType="num">
                                      <p:cBhvr>
                                        <p:cTn id="31" dur="1000" fill="hold">
                                          <p:stCondLst>
                                            <p:cond delay="0"/>
                                          </p:stCondLst>
                                        </p:cTn>
                                        <p:tgtEl>
                                          <p:spTgt spid="4"/>
                                        </p:tgtEl>
                                        <p:attrNameLst>
                                          <p:attrName>ppt_y</p:attrName>
                                        </p:attrNameLst>
                                      </p:cBhvr>
                                    </p:anim>
                                    <p:animRot by="21600000">
                                      <p:cBhvr>
                                        <p:cTn id="32"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28600" y="228600"/>
            <a:ext cx="8728364" cy="5181600"/>
          </a:xfrm>
          <a:prstGeom prst="rect">
            <a:avLst/>
          </a:prstGeom>
          <a:ln>
            <a:noFill/>
          </a:ln>
          <a:effectLst>
            <a:softEdge rad="112500"/>
          </a:effectLst>
        </p:spPr>
      </p:pic>
      <p:sp>
        <p:nvSpPr>
          <p:cNvPr id="3" name="TextBox 2"/>
          <p:cNvSpPr txBox="1"/>
          <p:nvPr/>
        </p:nvSpPr>
        <p:spPr>
          <a:xfrm>
            <a:off x="381002" y="5486400"/>
            <a:ext cx="8381998" cy="1077218"/>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en-US" sz="3200" dirty="0" err="1" smtClean="0">
                <a:ln>
                  <a:solidFill>
                    <a:srgbClr val="002060"/>
                  </a:solidFill>
                </a:ln>
                <a:solidFill>
                  <a:srgbClr val="002060"/>
                </a:solidFill>
                <a:latin typeface="NikoshBAN" pitchFamily="2" charset="0"/>
                <a:cs typeface="NikoshBAN" pitchFamily="2" charset="0"/>
              </a:rPr>
              <a:t>কবি</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ফররুখ</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আহমদ</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প্রকৃতি</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জগতে</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বৃষ্টির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অপরিসীম</a:t>
            </a:r>
            <a:endParaRPr lang="bn-BD" sz="3200" dirty="0" smtClean="0">
              <a:ln>
                <a:solidFill>
                  <a:srgbClr val="002060"/>
                </a:solidFill>
              </a:ln>
              <a:solidFill>
                <a:srgbClr val="002060"/>
              </a:solidFill>
              <a:latin typeface="NikoshBAN" pitchFamily="2" charset="0"/>
              <a:cs typeface="NikoshBAN" pitchFamily="2" charset="0"/>
            </a:endParaRPr>
          </a:p>
          <a:p>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প্রয়োজনের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বর্ণনা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a:ln>
                  <a:solidFill>
                    <a:srgbClr val="002060"/>
                  </a:solidFill>
                </a:ln>
                <a:solidFill>
                  <a:srgbClr val="002060"/>
                </a:solidFill>
                <a:latin typeface="NikoshBAN" pitchFamily="2" charset="0"/>
                <a:cs typeface="NikoshBAN" pitchFamily="2" charset="0"/>
              </a:rPr>
              <a:t>ক</a:t>
            </a:r>
            <a:r>
              <a:rPr lang="en-US" sz="3200" dirty="0" err="1" smtClean="0">
                <a:ln>
                  <a:solidFill>
                    <a:srgbClr val="002060"/>
                  </a:solidFill>
                </a:ln>
                <a:solidFill>
                  <a:srgbClr val="002060"/>
                </a:solidFill>
                <a:latin typeface="NikoshBAN" pitchFamily="2" charset="0"/>
                <a:cs typeface="NikoshBAN" pitchFamily="2" charset="0"/>
              </a:rPr>
              <a:t>রেছেন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বৃষ্টি</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কবিতায়</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spTree>
    <p:extLst>
      <p:ext uri="{BB962C8B-B14F-4D97-AF65-F5344CB8AC3E}">
        <p14:creationId xmlns="" xmlns:p14="http://schemas.microsoft.com/office/powerpoint/2010/main" val="2672065150"/>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4" name="Picture 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42455" y="270164"/>
            <a:ext cx="8610600" cy="6400800"/>
          </a:xfrm>
          <a:prstGeom prst="rect">
            <a:avLst/>
          </a:prstGeom>
          <a:ln>
            <a:noFill/>
          </a:ln>
          <a:effectLst>
            <a:softEdge rad="112500"/>
          </a:effectLst>
        </p:spPr>
      </p:pic>
      <p:sp>
        <p:nvSpPr>
          <p:cNvPr id="8" name="Rectangle 7"/>
          <p:cNvSpPr/>
          <p:nvPr/>
        </p:nvSpPr>
        <p:spPr>
          <a:xfrm>
            <a:off x="2403449" y="397316"/>
            <a:ext cx="4073551" cy="1015663"/>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a:contourClr>
                <a:schemeClr val="accent2">
                  <a:tint val="20000"/>
                </a:schemeClr>
              </a:contourClr>
            </a:sp3d>
          </a:bodyPr>
          <a:lstStyle/>
          <a:p>
            <a:pPr algn="ctr"/>
            <a:r>
              <a:rPr lang="bn-BD"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শিক্ষার্থীর আবৃত্তি</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Tree>
    <p:extLst>
      <p:ext uri="{BB962C8B-B14F-4D97-AF65-F5344CB8AC3E}">
        <p14:creationId xmlns="" xmlns:p14="http://schemas.microsoft.com/office/powerpoint/2010/main" val="3110708684"/>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017077" y="1336964"/>
            <a:ext cx="3635087" cy="2770909"/>
          </a:xfrm>
          <a:prstGeom prst="ellipse">
            <a:avLst/>
          </a:prstGeom>
          <a:ln>
            <a:noFill/>
          </a:ln>
          <a:effectLst>
            <a:softEdge rad="112500"/>
          </a:effectLst>
        </p:spPr>
      </p:pic>
      <p:sp>
        <p:nvSpPr>
          <p:cNvPr id="5" name="Rectangle 4"/>
          <p:cNvSpPr/>
          <p:nvPr/>
        </p:nvSpPr>
        <p:spPr>
          <a:xfrm>
            <a:off x="3061009" y="263604"/>
            <a:ext cx="3021981" cy="1107996"/>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prst="angle"/>
              <a:contourClr>
                <a:schemeClr val="accent2">
                  <a:tint val="20000"/>
                </a:schemeClr>
              </a:contourClr>
            </a:sp3d>
          </a:bodyPr>
          <a:lstStyle/>
          <a:p>
            <a:pPr algn="ctr"/>
            <a:r>
              <a:rPr lang="bn-BD"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দলীয় কাজ</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9" name="TextBox 8"/>
          <p:cNvSpPr txBox="1"/>
          <p:nvPr/>
        </p:nvSpPr>
        <p:spPr>
          <a:xfrm>
            <a:off x="4724400" y="4800599"/>
            <a:ext cx="4152899" cy="1752601"/>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en-US" sz="3200" dirty="0" err="1" smtClean="0">
                <a:ln>
                  <a:solidFill>
                    <a:srgbClr val="002060"/>
                  </a:solidFill>
                </a:ln>
                <a:solidFill>
                  <a:srgbClr val="002060"/>
                </a:solidFill>
                <a:latin typeface="NikoshBAN" pitchFamily="2" charset="0"/>
                <a:cs typeface="NikoshBAN" pitchFamily="2" charset="0"/>
              </a:rPr>
              <a:t>বর্ষার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আগমণে</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প্রকৃতির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প্রাণোচ্ছলতা</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বৃদ্ধি</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পায়</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বৃষ্টি</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কবিতার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অবলম্বনে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বিশ্লেষণ</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কর</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sp>
        <p:nvSpPr>
          <p:cNvPr id="13" name="TextBox 12"/>
          <p:cNvSpPr txBox="1"/>
          <p:nvPr/>
        </p:nvSpPr>
        <p:spPr>
          <a:xfrm>
            <a:off x="304800" y="4953000"/>
            <a:ext cx="4191000" cy="1447800"/>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en-US" sz="3200" dirty="0" smtClean="0">
                <a:ln>
                  <a:solidFill>
                    <a:srgbClr val="002060"/>
                  </a:solidFill>
                </a:ln>
                <a:solidFill>
                  <a:srgbClr val="002060"/>
                </a:solidFill>
                <a:latin typeface="NikoshBAN" pitchFamily="2" charset="0"/>
                <a:cs typeface="NikoshBAN" pitchFamily="2" charset="0"/>
              </a:rPr>
              <a:t>‘’</a:t>
            </a:r>
            <a:r>
              <a:rPr lang="en-US" sz="3200" dirty="0" err="1" smtClean="0">
                <a:ln>
                  <a:solidFill>
                    <a:srgbClr val="002060"/>
                  </a:solidFill>
                </a:ln>
                <a:solidFill>
                  <a:srgbClr val="002060"/>
                </a:solidFill>
                <a:latin typeface="NikoshBAN" pitchFamily="2" charset="0"/>
                <a:cs typeface="NikoshBAN" pitchFamily="2" charset="0"/>
              </a:rPr>
              <a:t>বৃষ্টি</a:t>
            </a:r>
            <a:r>
              <a:rPr lang="en-US" sz="3200" dirty="0" smtClean="0">
                <a:ln>
                  <a:solidFill>
                    <a:srgbClr val="002060"/>
                  </a:solidFill>
                </a:ln>
                <a:solidFill>
                  <a:srgbClr val="002060"/>
                </a:solidFill>
                <a:latin typeface="NikoshBAN" pitchFamily="2" charset="0"/>
                <a:cs typeface="NikoshBAN" pitchFamily="2" charset="0"/>
              </a:rPr>
              <a:t>’’</a:t>
            </a:r>
            <a:r>
              <a:rPr lang="en-US" sz="3200" dirty="0" err="1" smtClean="0">
                <a:ln>
                  <a:solidFill>
                    <a:srgbClr val="002060"/>
                  </a:solidFill>
                </a:ln>
                <a:solidFill>
                  <a:srgbClr val="002060"/>
                </a:solidFill>
                <a:latin typeface="NikoshBAN" pitchFamily="2" charset="0"/>
                <a:cs typeface="NikoshBAN" pitchFamily="2" charset="0"/>
              </a:rPr>
              <a:t>কবিতার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আলোকে</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বৃষ্টি</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ঝরানো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মেঘের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বাধনহারা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উদ্দামতার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বর্ণনা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কর</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sp>
        <p:nvSpPr>
          <p:cNvPr id="15" name="TextBox 14"/>
          <p:cNvSpPr txBox="1"/>
          <p:nvPr/>
        </p:nvSpPr>
        <p:spPr>
          <a:xfrm>
            <a:off x="1808884" y="4135583"/>
            <a:ext cx="1143000" cy="512618"/>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en-US" sz="3200" dirty="0" smtClean="0">
                <a:ln>
                  <a:solidFill>
                    <a:srgbClr val="003300"/>
                  </a:solidFill>
                </a:ln>
                <a:solidFill>
                  <a:srgbClr val="00B050"/>
                </a:solidFill>
                <a:latin typeface="NikoshBAN" pitchFamily="2" charset="0"/>
                <a:cs typeface="NikoshBAN" pitchFamily="2" charset="0"/>
              </a:rPr>
              <a:t>ক-</a:t>
            </a:r>
            <a:r>
              <a:rPr lang="en-US" sz="3200" dirty="0" err="1" smtClean="0">
                <a:ln>
                  <a:solidFill>
                    <a:srgbClr val="003300"/>
                  </a:solidFill>
                </a:ln>
                <a:solidFill>
                  <a:srgbClr val="00B050"/>
                </a:solidFill>
                <a:latin typeface="NikoshBAN" pitchFamily="2" charset="0"/>
                <a:cs typeface="NikoshBAN" pitchFamily="2" charset="0"/>
              </a:rPr>
              <a:t>দল</a:t>
            </a:r>
            <a:endParaRPr lang="en-US" sz="3200" dirty="0">
              <a:ln>
                <a:solidFill>
                  <a:srgbClr val="003300"/>
                </a:solidFill>
              </a:ln>
              <a:solidFill>
                <a:srgbClr val="00B050"/>
              </a:solidFill>
              <a:latin typeface="NikoshBAN" pitchFamily="2" charset="0"/>
              <a:cs typeface="NikoshBAN" pitchFamily="2" charset="0"/>
            </a:endParaRPr>
          </a:p>
        </p:txBody>
      </p:sp>
      <p:sp>
        <p:nvSpPr>
          <p:cNvPr id="16" name="TextBox 15"/>
          <p:cNvSpPr txBox="1"/>
          <p:nvPr/>
        </p:nvSpPr>
        <p:spPr>
          <a:xfrm>
            <a:off x="6096845" y="4107873"/>
            <a:ext cx="1523155" cy="540327"/>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en-US" sz="3200" dirty="0" smtClean="0">
                <a:ln>
                  <a:solidFill>
                    <a:srgbClr val="003300"/>
                  </a:solidFill>
                </a:ln>
                <a:solidFill>
                  <a:srgbClr val="00B050"/>
                </a:solidFill>
                <a:latin typeface="NikoshBAN" pitchFamily="2" charset="0"/>
                <a:cs typeface="NikoshBAN" pitchFamily="2" charset="0"/>
              </a:rPr>
              <a:t>খ-</a:t>
            </a:r>
            <a:r>
              <a:rPr lang="en-US" sz="3200" dirty="0" err="1" smtClean="0">
                <a:ln>
                  <a:solidFill>
                    <a:srgbClr val="003300"/>
                  </a:solidFill>
                </a:ln>
                <a:solidFill>
                  <a:srgbClr val="00B050"/>
                </a:solidFill>
                <a:latin typeface="NikoshBAN" pitchFamily="2" charset="0"/>
                <a:cs typeface="NikoshBAN" pitchFamily="2" charset="0"/>
              </a:rPr>
              <a:t>দল</a:t>
            </a:r>
            <a:endParaRPr lang="en-US" sz="3200" dirty="0">
              <a:ln>
                <a:solidFill>
                  <a:srgbClr val="003300"/>
                </a:solidFill>
              </a:ln>
              <a:solidFill>
                <a:srgbClr val="00B050"/>
              </a:solidFill>
              <a:latin typeface="NikoshBAN" pitchFamily="2" charset="0"/>
              <a:cs typeface="NikoshBAN" pitchFamily="2" charset="0"/>
            </a:endParaRPr>
          </a:p>
        </p:txBody>
      </p:sp>
      <p:pic>
        <p:nvPicPr>
          <p:cNvPr id="17" name="Picture 16"/>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62841" y="1364673"/>
            <a:ext cx="3635087" cy="2770909"/>
          </a:xfrm>
          <a:prstGeom prst="ellipse">
            <a:avLst/>
          </a:prstGeom>
          <a:ln>
            <a:noFill/>
          </a:ln>
          <a:effectLst>
            <a:softEdge rad="112500"/>
          </a:effectLst>
        </p:spPr>
      </p:pic>
      <p:pic>
        <p:nvPicPr>
          <p:cNvPr id="18" name="Picture 1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1814946" y="3906047"/>
            <a:ext cx="5361709" cy="445214"/>
          </a:xfrm>
          <a:prstGeom prst="rect">
            <a:avLst/>
          </a:prstGeom>
        </p:spPr>
      </p:pic>
    </p:spTree>
    <p:extLst>
      <p:ext uri="{BB962C8B-B14F-4D97-AF65-F5344CB8AC3E}">
        <p14:creationId xmlns="" xmlns:p14="http://schemas.microsoft.com/office/powerpoint/2010/main" val="714343244"/>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par>
                                <p:cTn id="19" presetID="21"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2000"/>
                                        <p:tgtEl>
                                          <p:spTgt spid="15"/>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heel(1)">
                                      <p:cBhvr>
                                        <p:cTn id="30" dur="2000"/>
                                        <p:tgtEl>
                                          <p:spTgt spid="13"/>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5" name="Rectangle 4"/>
          <p:cNvSpPr/>
          <p:nvPr/>
        </p:nvSpPr>
        <p:spPr>
          <a:xfrm>
            <a:off x="2819400" y="263604"/>
            <a:ext cx="3021981" cy="1107996"/>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prst="angle"/>
              <a:contourClr>
                <a:schemeClr val="accent2">
                  <a:tint val="20000"/>
                </a:schemeClr>
              </a:contourClr>
            </a:sp3d>
          </a:bodyPr>
          <a:lstStyle/>
          <a:p>
            <a:pPr algn="ctr"/>
            <a:r>
              <a:rPr lang="bn-BD"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মুল্যায়ন</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2" name="TextBox 1"/>
          <p:cNvSpPr txBox="1"/>
          <p:nvPr/>
        </p:nvSpPr>
        <p:spPr>
          <a:xfrm>
            <a:off x="381002" y="1524000"/>
            <a:ext cx="8381998" cy="2062103"/>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smtClean="0">
                <a:ln>
                  <a:solidFill>
                    <a:srgbClr val="002060"/>
                  </a:solidFill>
                </a:ln>
                <a:solidFill>
                  <a:srgbClr val="002060"/>
                </a:solidFill>
                <a:latin typeface="NikoshBAN" pitchFamily="2" charset="0"/>
                <a:cs typeface="NikoshBAN" pitchFamily="2" charset="0"/>
              </a:rPr>
              <a:t>১।ফররুখ আহমদের গ্রন্থ কোনটি?</a:t>
            </a:r>
          </a:p>
          <a:p>
            <a:r>
              <a:rPr lang="bn-BD" sz="3200" dirty="0" smtClean="0">
                <a:ln>
                  <a:solidFill>
                    <a:srgbClr val="002060"/>
                  </a:solidFill>
                </a:ln>
                <a:solidFill>
                  <a:srgbClr val="002060"/>
                </a:solidFill>
                <a:latin typeface="NikoshBAN" pitchFamily="2" charset="0"/>
                <a:cs typeface="NikoshBAN" pitchFamily="2" charset="0"/>
              </a:rPr>
              <a:t>   (ক) রিক্তের বেদন                    (খ) ধানক্ষেত</a:t>
            </a:r>
          </a:p>
          <a:p>
            <a:r>
              <a:rPr lang="bn-BD" sz="3200" dirty="0" smtClean="0">
                <a:ln>
                  <a:solidFill>
                    <a:srgbClr val="002060"/>
                  </a:solidFill>
                </a:ln>
                <a:solidFill>
                  <a:srgbClr val="002060"/>
                </a:solidFill>
                <a:latin typeface="NikoshBAN" pitchFamily="2" charset="0"/>
                <a:cs typeface="NikoshBAN" pitchFamily="2" charset="0"/>
              </a:rPr>
              <a:t>   (গ) অগ্নিবীণা                          (ঘ) সাতসাগরের মাঝি</a:t>
            </a:r>
            <a:endParaRPr lang="en-US" sz="3200" dirty="0">
              <a:ln>
                <a:solidFill>
                  <a:srgbClr val="002060"/>
                </a:solidFill>
              </a:ln>
              <a:solidFill>
                <a:srgbClr val="002060"/>
              </a:solidFill>
              <a:latin typeface="NikoshBAN" pitchFamily="2" charset="0"/>
              <a:cs typeface="NikoshBAN" pitchFamily="2" charset="0"/>
            </a:endParaRPr>
          </a:p>
        </p:txBody>
      </p:sp>
      <p:sp>
        <p:nvSpPr>
          <p:cNvPr id="8" name="TextBox 7"/>
          <p:cNvSpPr txBox="1"/>
          <p:nvPr/>
        </p:nvSpPr>
        <p:spPr>
          <a:xfrm>
            <a:off x="419101" y="4038600"/>
            <a:ext cx="8381998" cy="2209800"/>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a:ln>
                  <a:solidFill>
                    <a:srgbClr val="002060"/>
                  </a:solidFill>
                </a:ln>
                <a:solidFill>
                  <a:srgbClr val="002060"/>
                </a:solidFill>
                <a:latin typeface="NikoshBAN" pitchFamily="2" charset="0"/>
                <a:cs typeface="NikoshBAN" pitchFamily="2" charset="0"/>
              </a:rPr>
              <a:t>২</a:t>
            </a:r>
            <a:r>
              <a:rPr lang="bn-BD" sz="3200" dirty="0" smtClean="0">
                <a:ln>
                  <a:solidFill>
                    <a:srgbClr val="002060"/>
                  </a:solidFill>
                </a:ln>
                <a:solidFill>
                  <a:srgbClr val="002060"/>
                </a:solidFill>
                <a:latin typeface="NikoshBAN" pitchFamily="2" charset="0"/>
                <a:cs typeface="NikoshBAN" pitchFamily="2" charset="0"/>
              </a:rPr>
              <a:t>।নিচের </a:t>
            </a:r>
            <a:r>
              <a:rPr lang="bn-BD" sz="3200" dirty="0">
                <a:ln>
                  <a:solidFill>
                    <a:srgbClr val="002060"/>
                  </a:solidFill>
                </a:ln>
                <a:solidFill>
                  <a:srgbClr val="002060"/>
                </a:solidFill>
                <a:latin typeface="NikoshBAN" pitchFamily="2" charset="0"/>
                <a:cs typeface="NikoshBAN" pitchFamily="2" charset="0"/>
              </a:rPr>
              <a:t>কোনটি </a:t>
            </a:r>
            <a:r>
              <a:rPr lang="bn-BD" sz="3200" dirty="0" smtClean="0">
                <a:ln>
                  <a:solidFill>
                    <a:srgbClr val="002060"/>
                  </a:solidFill>
                </a:ln>
                <a:solidFill>
                  <a:srgbClr val="002060"/>
                </a:solidFill>
                <a:latin typeface="NikoshBAN" pitchFamily="2" charset="0"/>
                <a:cs typeface="NikoshBAN" pitchFamily="2" charset="0"/>
              </a:rPr>
              <a:t>ফররুখ আহমদের কাব্য সৃষ্টিতে প্রেরণা যুগিয়েছে?</a:t>
            </a:r>
          </a:p>
          <a:p>
            <a:r>
              <a:rPr lang="bn-BD" sz="3200" dirty="0" smtClean="0">
                <a:ln>
                  <a:solidFill>
                    <a:srgbClr val="002060"/>
                  </a:solidFill>
                </a:ln>
                <a:solidFill>
                  <a:srgbClr val="002060"/>
                </a:solidFill>
                <a:latin typeface="NikoshBAN" pitchFamily="2" charset="0"/>
                <a:cs typeface="NikoshBAN" pitchFamily="2" charset="0"/>
              </a:rPr>
              <a:t>   (ক) মুক্তিযুদ্ধ                              (খ) দর্শন</a:t>
            </a:r>
          </a:p>
          <a:p>
            <a:r>
              <a:rPr lang="bn-BD" sz="3200" dirty="0" smtClean="0">
                <a:ln>
                  <a:solidFill>
                    <a:srgbClr val="002060"/>
                  </a:solidFill>
                </a:ln>
                <a:solidFill>
                  <a:srgbClr val="002060"/>
                </a:solidFill>
                <a:latin typeface="NikoshBAN" pitchFamily="2" charset="0"/>
                <a:cs typeface="NikoshBAN" pitchFamily="2" charset="0"/>
              </a:rPr>
              <a:t>   (গ) ইসলামি আদর্শ ও ঐতিহ্য          (ঘ)বিজ্ঞান</a:t>
            </a:r>
            <a:endParaRPr lang="en-US" sz="3200" dirty="0">
              <a:ln>
                <a:solidFill>
                  <a:srgbClr val="002060"/>
                </a:solidFill>
              </a:ln>
              <a:solidFill>
                <a:srgbClr val="002060"/>
              </a:solidFill>
              <a:latin typeface="NikoshBAN" pitchFamily="2" charset="0"/>
              <a:cs typeface="NikoshBAN" pitchFamily="2" charset="0"/>
            </a:endParaRPr>
          </a:p>
        </p:txBody>
      </p:sp>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486401" y="3050351"/>
            <a:ext cx="596589" cy="614303"/>
          </a:xfrm>
          <a:prstGeom prst="rect">
            <a:avLst/>
          </a:prstGeom>
        </p:spPr>
      </p:pic>
      <p:pic>
        <p:nvPicPr>
          <p:cNvPr id="13" name="Picture 1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09600" y="5710297"/>
            <a:ext cx="596589" cy="614303"/>
          </a:xfrm>
          <a:prstGeom prst="rect">
            <a:avLst/>
          </a:prstGeom>
        </p:spPr>
      </p:pic>
      <p:sp>
        <p:nvSpPr>
          <p:cNvPr id="4" name="Rounded Rectangle 3"/>
          <p:cNvSpPr/>
          <p:nvPr/>
        </p:nvSpPr>
        <p:spPr>
          <a:xfrm>
            <a:off x="6096000" y="1295400"/>
            <a:ext cx="2514600" cy="762000"/>
          </a:xfrm>
          <a:prstGeom prst="roundRect">
            <a:avLst/>
          </a:prstGeom>
          <a:solidFill>
            <a:srgbClr val="002060"/>
          </a:solidFill>
          <a:ln>
            <a:noFill/>
          </a:ln>
          <a:effectLst>
            <a:outerShdw blurRad="190500" dist="228600" dir="2700000" algn="ctr">
              <a:srgbClr val="000000">
                <a:alpha val="30000"/>
              </a:srgbClr>
            </a:outerShdw>
          </a:effectLst>
          <a:scene3d>
            <a:camera prst="obliqueTop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atin typeface="NikoshBAN" pitchFamily="2" charset="0"/>
                <a:cs typeface="NikoshBAN" pitchFamily="2" charset="0"/>
              </a:rPr>
              <a:t>সঠিক উত্তরের জন্য ক্লিক</a:t>
            </a:r>
            <a:endParaRPr lang="en-US" sz="2400" dirty="0">
              <a:latin typeface="NikoshBAN" pitchFamily="2" charset="0"/>
              <a:cs typeface="NikoshBAN" pitchFamily="2" charset="0"/>
            </a:endParaRPr>
          </a:p>
        </p:txBody>
      </p:sp>
    </p:spTree>
    <p:extLst>
      <p:ext uri="{BB962C8B-B14F-4D97-AF65-F5344CB8AC3E}">
        <p14:creationId xmlns="" xmlns:p14="http://schemas.microsoft.com/office/powerpoint/2010/main" val="1106312454"/>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28600" y="228600"/>
            <a:ext cx="8686800" cy="6400800"/>
          </a:xfrm>
          <a:prstGeom prst="rect">
            <a:avLst/>
          </a:prstGeom>
          <a:ln>
            <a:noFill/>
          </a:ln>
          <a:effectLst>
            <a:softEdge rad="112500"/>
          </a:effectLst>
        </p:spPr>
      </p:pic>
      <p:sp>
        <p:nvSpPr>
          <p:cNvPr id="3" name="TextBox 2"/>
          <p:cNvSpPr txBox="1"/>
          <p:nvPr/>
        </p:nvSpPr>
        <p:spPr>
          <a:xfrm>
            <a:off x="838200" y="838199"/>
            <a:ext cx="7467600" cy="990601"/>
          </a:xfrm>
          <a:prstGeom prst="rect">
            <a:avLst/>
          </a:prstGeom>
          <a:noFill/>
        </p:spPr>
        <p:txBody>
          <a:bodyPr wrap="square" rtlCol="0">
            <a:prstTxWarp prst="textPlain">
              <a:avLst/>
            </a:prstTxWarp>
            <a:spAutoFit/>
            <a:scene3d>
              <a:camera prst="obliqueTopLeft"/>
              <a:lightRig rig="threePt" dir="t"/>
            </a:scene3d>
            <a:sp3d extrusionH="57150">
              <a:bevelT w="38100" h="38100" prst="angle"/>
            </a:sp3d>
          </a:bodyPr>
          <a:lstStyle/>
          <a:p>
            <a:r>
              <a:rPr lang="en-US" sz="3200" dirty="0" err="1" smtClean="0">
                <a:ln>
                  <a:solidFill>
                    <a:srgbClr val="990000"/>
                  </a:solidFill>
                </a:ln>
                <a:solidFill>
                  <a:srgbClr val="990000"/>
                </a:solidFill>
                <a:effectLst>
                  <a:innerShdw blurRad="114300">
                    <a:prstClr val="black"/>
                  </a:innerShdw>
                </a:effectLst>
                <a:latin typeface="NikoshBAN" pitchFamily="2" charset="0"/>
                <a:cs typeface="NikoshBAN" pitchFamily="2" charset="0"/>
              </a:rPr>
              <a:t>শিক্ষার্থীবৃন্দ</a:t>
            </a:r>
            <a:r>
              <a:rPr lang="en-US" sz="3200" dirty="0" smtClean="0">
                <a:ln>
                  <a:solidFill>
                    <a:srgbClr val="990000"/>
                  </a:solidFill>
                </a:ln>
                <a:solidFill>
                  <a:srgbClr val="990000"/>
                </a:solidFill>
                <a:effectLst>
                  <a:innerShdw blurRad="114300">
                    <a:prstClr val="black"/>
                  </a:innerShdw>
                </a:effectLst>
                <a:latin typeface="NikoshBAN" pitchFamily="2" charset="0"/>
                <a:cs typeface="NikoshBAN" pitchFamily="2" charset="0"/>
              </a:rPr>
              <a:t> </a:t>
            </a:r>
            <a:r>
              <a:rPr lang="en-US" sz="3200" dirty="0" err="1" smtClean="0">
                <a:ln>
                  <a:solidFill>
                    <a:srgbClr val="990000"/>
                  </a:solidFill>
                </a:ln>
                <a:solidFill>
                  <a:srgbClr val="990000"/>
                </a:solidFill>
                <a:effectLst>
                  <a:innerShdw blurRad="114300">
                    <a:prstClr val="black"/>
                  </a:innerShdw>
                </a:effectLst>
                <a:latin typeface="NikoshBAN" pitchFamily="2" charset="0"/>
                <a:cs typeface="NikoshBAN" pitchFamily="2" charset="0"/>
              </a:rPr>
              <a:t>তোমাদেরকে</a:t>
            </a:r>
            <a:r>
              <a:rPr lang="en-US" sz="3200" dirty="0" smtClean="0">
                <a:ln>
                  <a:solidFill>
                    <a:srgbClr val="990000"/>
                  </a:solidFill>
                </a:ln>
                <a:solidFill>
                  <a:srgbClr val="990000"/>
                </a:solidFill>
                <a:effectLst>
                  <a:innerShdw blurRad="114300">
                    <a:prstClr val="black"/>
                  </a:innerShdw>
                </a:effectLst>
                <a:latin typeface="NikoshBAN" pitchFamily="2" charset="0"/>
                <a:cs typeface="NikoshBAN" pitchFamily="2" charset="0"/>
              </a:rPr>
              <a:t> </a:t>
            </a:r>
            <a:r>
              <a:rPr lang="en-US" sz="3200" dirty="0" err="1" smtClean="0">
                <a:ln>
                  <a:solidFill>
                    <a:srgbClr val="990000"/>
                  </a:solidFill>
                </a:ln>
                <a:solidFill>
                  <a:srgbClr val="990000"/>
                </a:solidFill>
                <a:effectLst>
                  <a:innerShdw blurRad="114300">
                    <a:prstClr val="black"/>
                  </a:innerShdw>
                </a:effectLst>
                <a:latin typeface="NikoshBAN" pitchFamily="2" charset="0"/>
                <a:cs typeface="NikoshBAN" pitchFamily="2" charset="0"/>
              </a:rPr>
              <a:t>অনেক</a:t>
            </a:r>
            <a:r>
              <a:rPr lang="en-US" sz="3200" dirty="0" smtClean="0">
                <a:ln>
                  <a:solidFill>
                    <a:srgbClr val="990000"/>
                  </a:solidFill>
                </a:ln>
                <a:solidFill>
                  <a:srgbClr val="990000"/>
                </a:solidFill>
                <a:effectLst>
                  <a:innerShdw blurRad="114300">
                    <a:prstClr val="black"/>
                  </a:innerShdw>
                </a:effectLst>
                <a:latin typeface="NikoshBAN" pitchFamily="2" charset="0"/>
                <a:cs typeface="NikoshBAN" pitchFamily="2" charset="0"/>
              </a:rPr>
              <a:t> </a:t>
            </a:r>
            <a:r>
              <a:rPr lang="en-US" sz="3200" dirty="0" err="1" smtClean="0">
                <a:ln>
                  <a:solidFill>
                    <a:srgbClr val="990000"/>
                  </a:solidFill>
                </a:ln>
                <a:solidFill>
                  <a:srgbClr val="990000"/>
                </a:solidFill>
                <a:effectLst>
                  <a:innerShdw blurRad="114300">
                    <a:prstClr val="black"/>
                  </a:innerShdw>
                </a:effectLst>
                <a:latin typeface="NikoshBAN" pitchFamily="2" charset="0"/>
                <a:cs typeface="NikoshBAN" pitchFamily="2" charset="0"/>
              </a:rPr>
              <a:t>শুভেচ্ছা</a:t>
            </a:r>
            <a:endParaRPr lang="en-US" sz="3200" dirty="0">
              <a:ln>
                <a:solidFill>
                  <a:srgbClr val="990000"/>
                </a:solidFill>
              </a:ln>
              <a:solidFill>
                <a:srgbClr val="990000"/>
              </a:solidFill>
              <a:effectLst>
                <a:innerShdw blurRad="114300">
                  <a:prstClr val="black"/>
                </a:innerShdw>
              </a:effectLst>
              <a:latin typeface="NikoshBAN" pitchFamily="2" charset="0"/>
              <a:cs typeface="NikoshBAN" pitchFamily="2" charset="0"/>
            </a:endParaRPr>
          </a:p>
        </p:txBody>
      </p:sp>
    </p:spTree>
    <p:extLst>
      <p:ext uri="{BB962C8B-B14F-4D97-AF65-F5344CB8AC3E}">
        <p14:creationId xmlns="" xmlns:p14="http://schemas.microsoft.com/office/powerpoint/2010/main" val="2678940350"/>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5"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41" presetClass="entr" presetSubtype="0" repeatCount="2000"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2000" fill="hold"/>
                                        <p:tgtEl>
                                          <p:spTgt spid="3"/>
                                        </p:tgtEl>
                                        <p:attrNameLst>
                                          <p:attrName>ppt_y</p:attrName>
                                        </p:attrNameLst>
                                      </p:cBhvr>
                                      <p:tavLst>
                                        <p:tav tm="0">
                                          <p:val>
                                            <p:strVal val="#ppt_y"/>
                                          </p:val>
                                        </p:tav>
                                        <p:tav tm="100000">
                                          <p:val>
                                            <p:strVal val="#ppt_y"/>
                                          </p:val>
                                        </p:tav>
                                      </p:tavLst>
                                    </p:anim>
                                    <p:anim calcmode="lin" valueType="num">
                                      <p:cBhvr>
                                        <p:cTn id="12"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0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2" name="TextBox 1"/>
          <p:cNvSpPr txBox="1"/>
          <p:nvPr/>
        </p:nvSpPr>
        <p:spPr>
          <a:xfrm>
            <a:off x="381002" y="1214497"/>
            <a:ext cx="8381998" cy="2214503"/>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smtClean="0">
                <a:ln>
                  <a:solidFill>
                    <a:srgbClr val="002060"/>
                  </a:solidFill>
                </a:ln>
                <a:solidFill>
                  <a:srgbClr val="002060"/>
                </a:solidFill>
                <a:latin typeface="NikoshBAN" pitchFamily="2" charset="0"/>
                <a:cs typeface="NikoshBAN" pitchFamily="2" charset="0"/>
              </a:rPr>
              <a:t>৩।বিদ্যুৎ-রূপসী পরি কিসে সওয়ার হয়েছে?</a:t>
            </a:r>
          </a:p>
          <a:p>
            <a:r>
              <a:rPr lang="bn-BD" sz="3200" dirty="0" smtClean="0">
                <a:ln>
                  <a:solidFill>
                    <a:srgbClr val="002060"/>
                  </a:solidFill>
                </a:ln>
                <a:solidFill>
                  <a:srgbClr val="002060"/>
                </a:solidFill>
                <a:latin typeface="NikoshBAN" pitchFamily="2" charset="0"/>
                <a:cs typeface="NikoshBAN" pitchFamily="2" charset="0"/>
              </a:rPr>
              <a:t>   (ক) পালকিতে                        (খ) মেঘে মেঘে</a:t>
            </a:r>
          </a:p>
          <a:p>
            <a:r>
              <a:rPr lang="bn-BD" sz="3200" dirty="0" smtClean="0">
                <a:ln>
                  <a:solidFill>
                    <a:srgbClr val="002060"/>
                  </a:solidFill>
                </a:ln>
                <a:solidFill>
                  <a:srgbClr val="002060"/>
                </a:solidFill>
                <a:latin typeface="NikoshBAN" pitchFamily="2" charset="0"/>
                <a:cs typeface="NikoshBAN" pitchFamily="2" charset="0"/>
              </a:rPr>
              <a:t>   (গ) বাতাসে বাতাসে                 (ঘ) পঙ্খীরাজ ঘোড়ায়</a:t>
            </a:r>
            <a:endParaRPr lang="en-US" sz="3200" dirty="0">
              <a:ln>
                <a:solidFill>
                  <a:srgbClr val="002060"/>
                </a:solidFill>
              </a:ln>
              <a:solidFill>
                <a:srgbClr val="002060"/>
              </a:solidFill>
              <a:latin typeface="NikoshBAN" pitchFamily="2" charset="0"/>
              <a:cs typeface="NikoshBAN" pitchFamily="2" charset="0"/>
            </a:endParaRPr>
          </a:p>
        </p:txBody>
      </p:sp>
      <p:sp>
        <p:nvSpPr>
          <p:cNvPr id="8" name="TextBox 7"/>
          <p:cNvSpPr txBox="1"/>
          <p:nvPr/>
        </p:nvSpPr>
        <p:spPr>
          <a:xfrm>
            <a:off x="419101" y="3886200"/>
            <a:ext cx="8381998" cy="2362200"/>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a:ln>
                  <a:solidFill>
                    <a:srgbClr val="002060"/>
                  </a:solidFill>
                </a:ln>
                <a:solidFill>
                  <a:srgbClr val="002060"/>
                </a:solidFill>
                <a:latin typeface="NikoshBAN" pitchFamily="2" charset="0"/>
                <a:cs typeface="NikoshBAN" pitchFamily="2" charset="0"/>
              </a:rPr>
              <a:t>২</a:t>
            </a:r>
            <a:r>
              <a:rPr lang="bn-BD" sz="3200" dirty="0" smtClean="0">
                <a:ln>
                  <a:solidFill>
                    <a:srgbClr val="002060"/>
                  </a:solidFill>
                </a:ln>
                <a:solidFill>
                  <a:srgbClr val="002060"/>
                </a:solidFill>
                <a:latin typeface="NikoshBAN" pitchFamily="2" charset="0"/>
                <a:cs typeface="NikoshBAN" pitchFamily="2" charset="0"/>
              </a:rPr>
              <a:t>।তৃষিত বনের সাথে কী জেগে ওঠে?</a:t>
            </a:r>
          </a:p>
          <a:p>
            <a:r>
              <a:rPr lang="bn-BD" sz="3200" dirty="0" smtClean="0">
                <a:ln>
                  <a:solidFill>
                    <a:srgbClr val="002060"/>
                  </a:solidFill>
                </a:ln>
                <a:solidFill>
                  <a:srgbClr val="002060"/>
                </a:solidFill>
                <a:latin typeface="NikoshBAN" pitchFamily="2" charset="0"/>
                <a:cs typeface="NikoshBAN" pitchFamily="2" charset="0"/>
              </a:rPr>
              <a:t>   (ক) তৃষাতপ্ত মন                      (খ) তৃষাতপ্ত পথিক</a:t>
            </a:r>
          </a:p>
          <a:p>
            <a:r>
              <a:rPr lang="bn-BD" sz="3200" dirty="0" smtClean="0">
                <a:ln>
                  <a:solidFill>
                    <a:srgbClr val="002060"/>
                  </a:solidFill>
                </a:ln>
                <a:solidFill>
                  <a:srgbClr val="002060"/>
                </a:solidFill>
                <a:latin typeface="NikoshBAN" pitchFamily="2" charset="0"/>
                <a:cs typeface="NikoshBAN" pitchFamily="2" charset="0"/>
              </a:rPr>
              <a:t>   (গ) গৌরবের ফসল                   (ঘ)তৃষ্ণার্ত মাটি</a:t>
            </a:r>
            <a:endParaRPr lang="en-US" sz="3200" dirty="0">
              <a:ln>
                <a:solidFill>
                  <a:srgbClr val="002060"/>
                </a:solidFill>
              </a:ln>
              <a:solidFill>
                <a:srgbClr val="002060"/>
              </a:solidFill>
              <a:latin typeface="NikoshBAN" pitchFamily="2" charset="0"/>
              <a:cs typeface="NikoshBAN" pitchFamily="2" charset="0"/>
            </a:endParaRPr>
          </a:p>
        </p:txBody>
      </p:sp>
      <p:sp>
        <p:nvSpPr>
          <p:cNvPr id="4" name="Rounded Rectangle 3"/>
          <p:cNvSpPr/>
          <p:nvPr/>
        </p:nvSpPr>
        <p:spPr>
          <a:xfrm>
            <a:off x="6082990" y="533400"/>
            <a:ext cx="2514600" cy="762000"/>
          </a:xfrm>
          <a:prstGeom prst="roundRect">
            <a:avLst/>
          </a:prstGeom>
          <a:solidFill>
            <a:srgbClr val="002060"/>
          </a:solidFill>
          <a:ln>
            <a:noFill/>
          </a:ln>
          <a:effectLst>
            <a:outerShdw blurRad="190500" dist="228600" dir="2700000" algn="ctr">
              <a:srgbClr val="000000">
                <a:alpha val="30000"/>
              </a:srgbClr>
            </a:outerShdw>
          </a:effectLst>
          <a:scene3d>
            <a:camera prst="obliqueTop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atin typeface="NikoshBAN" pitchFamily="2" charset="0"/>
                <a:cs typeface="NikoshBAN" pitchFamily="2" charset="0"/>
              </a:rPr>
              <a:t>সঠিক উত্তরের জন্য ক্লিক</a:t>
            </a:r>
            <a:endParaRPr lang="en-US" sz="2400" dirty="0">
              <a:latin typeface="NikoshBAN" pitchFamily="2" charset="0"/>
              <a:cs typeface="NikoshBAN" pitchFamily="2" charset="0"/>
            </a:endParaRPr>
          </a:p>
        </p:txBody>
      </p:sp>
      <p:pic>
        <p:nvPicPr>
          <p:cNvPr id="19" name="Picture 18"/>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20617" y="4724400"/>
            <a:ext cx="666024" cy="685800"/>
          </a:xfrm>
          <a:prstGeom prst="rect">
            <a:avLst/>
          </a:prstGeom>
        </p:spPr>
      </p:pic>
      <p:pic>
        <p:nvPicPr>
          <p:cNvPr id="20" name="Picture 1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638800" y="2057400"/>
            <a:ext cx="596589" cy="614303"/>
          </a:xfrm>
          <a:prstGeom prst="rect">
            <a:avLst/>
          </a:prstGeom>
        </p:spPr>
      </p:pic>
    </p:spTree>
    <p:extLst>
      <p:ext uri="{BB962C8B-B14F-4D97-AF65-F5344CB8AC3E}">
        <p14:creationId xmlns="" xmlns:p14="http://schemas.microsoft.com/office/powerpoint/2010/main" val="786104813"/>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5"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371600" y="1249843"/>
            <a:ext cx="6096000" cy="3474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850972" y="228600"/>
            <a:ext cx="2940228" cy="1015663"/>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a:contourClr>
                <a:schemeClr val="accent2">
                  <a:tint val="20000"/>
                </a:schemeClr>
              </a:contourClr>
            </a:sp3d>
          </a:bodyPr>
          <a:lstStyle/>
          <a:p>
            <a:pPr algn="ctr"/>
            <a:r>
              <a:rPr lang="bn-BD" sz="6000" b="1" spc="50" dirty="0" smtClean="0">
                <a:ln w="11430"/>
                <a:gradFill>
                  <a:gsLst>
                    <a:gs pos="25000">
                      <a:schemeClr val="accent2">
                        <a:satMod val="155000"/>
                      </a:schemeClr>
                    </a:gs>
                    <a:gs pos="100000">
                      <a:schemeClr val="accent2">
                        <a:shade val="45000"/>
                        <a:satMod val="165000"/>
                      </a:schemeClr>
                    </a:gs>
                  </a:gsLst>
                  <a:lin ang="5400000"/>
                </a:gradFill>
                <a:effectLst>
                  <a:innerShdw blurRad="114300">
                    <a:prstClr val="black"/>
                  </a:innerShdw>
                </a:effectLst>
                <a:latin typeface="NikoshBAN" pitchFamily="2" charset="0"/>
                <a:cs typeface="NikoshBAN" pitchFamily="2" charset="0"/>
              </a:rPr>
              <a:t>বাড়ির কাজ</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innerShdw blurRad="114300">
                  <a:prstClr val="black"/>
                </a:innerShdw>
              </a:effectLst>
              <a:latin typeface="NikoshBAN" pitchFamily="2" charset="0"/>
              <a:cs typeface="NikoshBAN" pitchFamily="2" charset="0"/>
            </a:endParaRPr>
          </a:p>
        </p:txBody>
      </p:sp>
      <p:sp>
        <p:nvSpPr>
          <p:cNvPr id="8" name="Rectangle 7"/>
          <p:cNvSpPr/>
          <p:nvPr/>
        </p:nvSpPr>
        <p:spPr>
          <a:xfrm>
            <a:off x="1371601" y="5029201"/>
            <a:ext cx="6248400" cy="1371600"/>
          </a:xfrm>
          <a:prstGeom prst="rect">
            <a:avLst/>
          </a:prstGeom>
          <a:noFill/>
          <a:ln>
            <a:solidFill>
              <a:srgbClr val="002060"/>
            </a:solidFill>
          </a:ln>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prst="angle"/>
              <a:contourClr>
                <a:schemeClr val="accent2">
                  <a:tint val="20000"/>
                </a:schemeClr>
              </a:contourClr>
            </a:sp3d>
          </a:bodyPr>
          <a:lstStyle/>
          <a:p>
            <a:pPr algn="ctr"/>
            <a:r>
              <a:rPr lang="bn-BD" sz="6600" b="1" spc="50" dirty="0" smtClean="0">
                <a:ln w="11430">
                  <a:solidFill>
                    <a:srgbClr val="C00000"/>
                  </a:solidFill>
                </a:ln>
                <a:solidFill>
                  <a:srgbClr val="C00000"/>
                </a:solidFill>
                <a:effectLst>
                  <a:outerShdw blurRad="76200" dist="50800" dir="5400000" algn="tl" rotWithShape="0">
                    <a:srgbClr val="000000">
                      <a:alpha val="65000"/>
                    </a:srgbClr>
                  </a:outerShdw>
                </a:effectLst>
                <a:latin typeface="NikoshBAN" pitchFamily="2" charset="0"/>
                <a:cs typeface="NikoshBAN" pitchFamily="2" charset="0"/>
              </a:rPr>
              <a:t>বাংলাদেশের জীবন ও প্রকৃতিতে বৃষ্টি অত্যন্ত গুরুত্ববহ স্থান দখল করে </a:t>
            </a:r>
          </a:p>
          <a:p>
            <a:pPr algn="ctr"/>
            <a:r>
              <a:rPr lang="bn-BD" sz="6600" b="1" spc="50" dirty="0" smtClean="0">
                <a:ln w="11430">
                  <a:solidFill>
                    <a:srgbClr val="C00000"/>
                  </a:solidFill>
                </a:ln>
                <a:solidFill>
                  <a:srgbClr val="C00000"/>
                </a:solidFill>
                <a:effectLst>
                  <a:outerShdw blurRad="76200" dist="50800" dir="5400000" algn="tl" rotWithShape="0">
                    <a:srgbClr val="000000">
                      <a:alpha val="65000"/>
                    </a:srgbClr>
                  </a:outerShdw>
                </a:effectLst>
                <a:latin typeface="NikoshBAN" pitchFamily="2" charset="0"/>
                <a:cs typeface="NikoshBAN" pitchFamily="2" charset="0"/>
              </a:rPr>
              <a:t>আছে “বৃষ্টি” কবিতার আলোকে বর্ণনা লিখে আনবে </a:t>
            </a:r>
            <a:endParaRPr lang="en-US" sz="6600" b="1" cap="none" spc="50" dirty="0">
              <a:ln w="11430">
                <a:solidFill>
                  <a:srgbClr val="C00000"/>
                </a:solidFill>
              </a:ln>
              <a:solidFill>
                <a:srgbClr val="C00000"/>
              </a:solidFill>
              <a:effectLst>
                <a:outerShdw blurRad="76200" dist="50800" dir="5400000" algn="tl" rotWithShape="0">
                  <a:srgbClr val="000000">
                    <a:alpha val="65000"/>
                  </a:srgbClr>
                </a:outerShdw>
              </a:effectLst>
              <a:latin typeface="NikoshBAN" pitchFamily="2" charset="0"/>
              <a:cs typeface="NikoshBAN" pitchFamily="2" charset="0"/>
            </a:endParaRPr>
          </a:p>
        </p:txBody>
      </p:sp>
    </p:spTree>
    <p:extLst>
      <p:ext uri="{BB962C8B-B14F-4D97-AF65-F5344CB8AC3E}">
        <p14:creationId xmlns="" xmlns:p14="http://schemas.microsoft.com/office/powerpoint/2010/main" val="662743216"/>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2" name="Picture 1"/>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28600" y="228600"/>
            <a:ext cx="8728364" cy="6400800"/>
          </a:xfrm>
          <a:prstGeom prst="rect">
            <a:avLst/>
          </a:prstGeom>
          <a:ln>
            <a:noFill/>
          </a:ln>
          <a:effectLst>
            <a:softEdge rad="112500"/>
          </a:effectLst>
        </p:spPr>
      </p:pic>
      <p:sp>
        <p:nvSpPr>
          <p:cNvPr id="8" name="TextBox 7"/>
          <p:cNvSpPr txBox="1"/>
          <p:nvPr/>
        </p:nvSpPr>
        <p:spPr>
          <a:xfrm>
            <a:off x="838200" y="1219199"/>
            <a:ext cx="7467600" cy="1066801"/>
          </a:xfrm>
          <a:prstGeom prst="rect">
            <a:avLst/>
          </a:prstGeom>
          <a:noFill/>
        </p:spPr>
        <p:txBody>
          <a:bodyPr wrap="square" rtlCol="0">
            <a:prstTxWarp prst="textPlain">
              <a:avLst/>
            </a:prstTxWarp>
            <a:spAutoFit/>
            <a:scene3d>
              <a:camera prst="obliqueTopLeft"/>
              <a:lightRig rig="threePt" dir="t"/>
            </a:scene3d>
            <a:sp3d extrusionH="57150">
              <a:bevelT w="38100" h="38100" prst="angle"/>
            </a:sp3d>
          </a:bodyPr>
          <a:lstStyle/>
          <a:p>
            <a:r>
              <a:rPr lang="en-US" sz="3200" dirty="0" err="1" smtClean="0">
                <a:ln>
                  <a:solidFill>
                    <a:srgbClr val="FF3300"/>
                  </a:solidFill>
                </a:ln>
                <a:solidFill>
                  <a:srgbClr val="FF3300"/>
                </a:solidFill>
                <a:effectLst>
                  <a:innerShdw blurRad="114300">
                    <a:prstClr val="black"/>
                  </a:innerShdw>
                </a:effectLst>
                <a:latin typeface="NikoshBAN" pitchFamily="2" charset="0"/>
                <a:cs typeface="NikoshBAN" pitchFamily="2" charset="0"/>
              </a:rPr>
              <a:t>শিক্ষার্থীবৃন্দ</a:t>
            </a:r>
            <a:r>
              <a:rPr lang="en-US" sz="3200" dirty="0" smtClean="0">
                <a:ln>
                  <a:solidFill>
                    <a:srgbClr val="FF3300"/>
                  </a:solidFill>
                </a:ln>
                <a:solidFill>
                  <a:srgbClr val="FF3300"/>
                </a:solidFill>
                <a:effectLst>
                  <a:innerShdw blurRad="114300">
                    <a:prstClr val="black"/>
                  </a:innerShdw>
                </a:effectLst>
                <a:latin typeface="NikoshBAN" pitchFamily="2" charset="0"/>
                <a:cs typeface="NikoshBAN" pitchFamily="2" charset="0"/>
              </a:rPr>
              <a:t> </a:t>
            </a:r>
            <a:r>
              <a:rPr lang="en-US" sz="3200" dirty="0" err="1" smtClean="0">
                <a:ln>
                  <a:solidFill>
                    <a:srgbClr val="FF3300"/>
                  </a:solidFill>
                </a:ln>
                <a:solidFill>
                  <a:srgbClr val="FF3300"/>
                </a:solidFill>
                <a:effectLst>
                  <a:innerShdw blurRad="114300">
                    <a:prstClr val="black"/>
                  </a:innerShdw>
                </a:effectLst>
                <a:latin typeface="NikoshBAN" pitchFamily="2" charset="0"/>
                <a:cs typeface="NikoshBAN" pitchFamily="2" charset="0"/>
              </a:rPr>
              <a:t>তোমাদেরকে</a:t>
            </a:r>
            <a:r>
              <a:rPr lang="en-US" sz="3200" dirty="0" smtClean="0">
                <a:ln>
                  <a:solidFill>
                    <a:srgbClr val="FF3300"/>
                  </a:solidFill>
                </a:ln>
                <a:solidFill>
                  <a:srgbClr val="FF3300"/>
                </a:solidFill>
                <a:effectLst>
                  <a:innerShdw blurRad="114300">
                    <a:prstClr val="black"/>
                  </a:innerShdw>
                </a:effectLst>
                <a:latin typeface="NikoshBAN" pitchFamily="2" charset="0"/>
                <a:cs typeface="NikoshBAN" pitchFamily="2" charset="0"/>
              </a:rPr>
              <a:t> </a:t>
            </a:r>
            <a:r>
              <a:rPr lang="en-US" sz="3200" dirty="0" err="1" smtClean="0">
                <a:ln>
                  <a:solidFill>
                    <a:srgbClr val="FF3300"/>
                  </a:solidFill>
                </a:ln>
                <a:solidFill>
                  <a:srgbClr val="FF3300"/>
                </a:solidFill>
                <a:effectLst>
                  <a:innerShdw blurRad="114300">
                    <a:prstClr val="black"/>
                  </a:innerShdw>
                </a:effectLst>
                <a:latin typeface="NikoshBAN" pitchFamily="2" charset="0"/>
                <a:cs typeface="NikoshBAN" pitchFamily="2" charset="0"/>
              </a:rPr>
              <a:t>অনেক</a:t>
            </a:r>
            <a:r>
              <a:rPr lang="en-US" sz="3200" dirty="0" smtClean="0">
                <a:ln>
                  <a:solidFill>
                    <a:srgbClr val="FF3300"/>
                  </a:solidFill>
                </a:ln>
                <a:solidFill>
                  <a:srgbClr val="FF3300"/>
                </a:solidFill>
                <a:effectLst>
                  <a:innerShdw blurRad="114300">
                    <a:prstClr val="black"/>
                  </a:innerShdw>
                </a:effectLst>
                <a:latin typeface="NikoshBAN" pitchFamily="2" charset="0"/>
                <a:cs typeface="NikoshBAN" pitchFamily="2" charset="0"/>
              </a:rPr>
              <a:t>  </a:t>
            </a:r>
            <a:r>
              <a:rPr lang="en-US" sz="3200" dirty="0" err="1" smtClean="0">
                <a:ln>
                  <a:solidFill>
                    <a:srgbClr val="FF3300"/>
                  </a:solidFill>
                </a:ln>
                <a:solidFill>
                  <a:srgbClr val="FF3300"/>
                </a:solidFill>
                <a:effectLst>
                  <a:innerShdw blurRad="114300">
                    <a:prstClr val="black"/>
                  </a:innerShdw>
                </a:effectLst>
                <a:latin typeface="NikoshBAN" pitchFamily="2" charset="0"/>
                <a:cs typeface="NikoshBAN" pitchFamily="2" charset="0"/>
              </a:rPr>
              <a:t>ধন্যবাদ</a:t>
            </a:r>
            <a:endParaRPr lang="en-US" sz="3200" dirty="0">
              <a:ln>
                <a:solidFill>
                  <a:srgbClr val="FF3300"/>
                </a:solidFill>
              </a:ln>
              <a:solidFill>
                <a:srgbClr val="FF3300"/>
              </a:solidFill>
              <a:effectLst>
                <a:innerShdw blurRad="114300">
                  <a:prstClr val="black"/>
                </a:innerShdw>
              </a:effectLst>
              <a:latin typeface="NikoshBAN" pitchFamily="2" charset="0"/>
              <a:cs typeface="NikoshBAN" pitchFamily="2" charset="0"/>
            </a:endParaRPr>
          </a:p>
        </p:txBody>
      </p:sp>
    </p:spTree>
    <p:extLst>
      <p:ext uri="{BB962C8B-B14F-4D97-AF65-F5344CB8AC3E}">
        <p14:creationId xmlns="" xmlns:p14="http://schemas.microsoft.com/office/powerpoint/2010/main" val="1846621715"/>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41" presetClass="entr" presetSubtype="0" repeatCount="300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2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1" dur="2000" fill="hold"/>
                                        <p:tgtEl>
                                          <p:spTgt spid="8"/>
                                        </p:tgtEl>
                                        <p:attrNameLst>
                                          <p:attrName>ppt_y</p:attrName>
                                        </p:attrNameLst>
                                      </p:cBhvr>
                                      <p:tavLst>
                                        <p:tav tm="0">
                                          <p:val>
                                            <p:strVal val="#ppt_y"/>
                                          </p:val>
                                        </p:tav>
                                        <p:tav tm="100000">
                                          <p:val>
                                            <p:strVal val="#ppt_y"/>
                                          </p:val>
                                        </p:tav>
                                      </p:tavLst>
                                    </p:anim>
                                    <p:anim calcmode="lin" valueType="num">
                                      <p:cBhvr>
                                        <p:cTn id="12" dur="2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3" dur="2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0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04179" y="291399"/>
            <a:ext cx="1677627" cy="1742938"/>
          </a:xfrm>
          <a:prstGeom prst="ellipse">
            <a:avLst/>
          </a:prstGeom>
          <a:solidFill>
            <a:schemeClr val="accent2"/>
          </a:solidFill>
          <a:ln w="63500" cap="rnd">
            <a:solidFill>
              <a:srgbClr val="0033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2979441" y="533400"/>
            <a:ext cx="3116559" cy="1107996"/>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পরিচিতি</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8" name="Rectangle 7"/>
          <p:cNvSpPr/>
          <p:nvPr/>
        </p:nvSpPr>
        <p:spPr>
          <a:xfrm>
            <a:off x="665017" y="4686300"/>
            <a:ext cx="7716983" cy="1786592"/>
          </a:xfrm>
          <a:prstGeom prst="rect">
            <a:avLst/>
          </a:prstGeom>
          <a:noFill/>
        </p:spPr>
        <p:txBody>
          <a:bodyPr wrap="square" lIns="91440" tIns="45720" rIns="91440" bIns="45720">
            <a:prstTxWarp prst="textPlain">
              <a:avLst/>
            </a:prstTxWarp>
            <a:spAutoFit/>
            <a:scene3d>
              <a:camera prst="obliqueTopLeft"/>
              <a:lightRig rig="flat" dir="tl">
                <a:rot lat="0" lon="0" rev="6600000"/>
              </a:lightRig>
            </a:scene3d>
            <a:sp3d extrusionH="25400" contourW="8890">
              <a:bevelT w="38100" h="31750" prst="angle"/>
              <a:contourClr>
                <a:schemeClr val="accent2">
                  <a:shade val="75000"/>
                </a:schemeClr>
              </a:contourClr>
            </a:sp3d>
          </a:bodyPr>
          <a:lstStyle/>
          <a:p>
            <a:pPr algn="ctr"/>
            <a:r>
              <a:rPr lang="bn-BD" sz="6000" b="1" dirty="0" smtClean="0">
                <a:ln w="11430">
                  <a:solidFill>
                    <a:srgbClr val="CC3300"/>
                  </a:solidFill>
                </a:ln>
                <a:solidFill>
                  <a:srgbClr val="8D0D8D"/>
                </a:solidFill>
                <a:effectLst>
                  <a:outerShdw blurRad="50800" dist="39000" dir="5460000" algn="tl">
                    <a:srgbClr val="000000">
                      <a:alpha val="38000"/>
                    </a:srgbClr>
                  </a:outerShdw>
                </a:effectLst>
                <a:latin typeface="NikoshBAN" pitchFamily="2" charset="0"/>
                <a:cs typeface="NikoshBAN" pitchFamily="2" charset="0"/>
              </a:rPr>
              <a:t>মুসলিম বালিকা উচ্চ বিদ্যালয় ও কলেজ,ময়মনসিংহ</a:t>
            </a:r>
            <a:endParaRPr lang="en-US" sz="6000" b="1" cap="none" spc="0" dirty="0">
              <a:ln w="11430">
                <a:solidFill>
                  <a:srgbClr val="CC3300"/>
                </a:solidFill>
              </a:ln>
              <a:solidFill>
                <a:srgbClr val="8D0D8D"/>
              </a:solidFill>
              <a:effectLst>
                <a:outerShdw blurRad="50800" dist="39000" dir="5460000" algn="tl">
                  <a:srgbClr val="000000">
                    <a:alpha val="38000"/>
                  </a:srgbClr>
                </a:outerShdw>
              </a:effectLst>
              <a:latin typeface="NikoshBAN" pitchFamily="2" charset="0"/>
              <a:cs typeface="NikoshBAN" pitchFamily="2" charset="0"/>
            </a:endParaRPr>
          </a:p>
        </p:txBody>
      </p:sp>
      <p:sp>
        <p:nvSpPr>
          <p:cNvPr id="9" name="Rounded Rectangle 8"/>
          <p:cNvSpPr/>
          <p:nvPr/>
        </p:nvSpPr>
        <p:spPr>
          <a:xfrm>
            <a:off x="575323" y="2095498"/>
            <a:ext cx="3768077" cy="2171701"/>
          </a:xfrm>
          <a:prstGeom prst="roundRect">
            <a:avLst/>
          </a:prstGeom>
          <a:solidFill>
            <a:srgbClr val="B2EB4B"/>
          </a:solidFill>
          <a:ln>
            <a:solidFill>
              <a:srgbClr val="BF11BF"/>
            </a:solidFill>
          </a:ln>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3" name="Rectangle 12"/>
          <p:cNvSpPr/>
          <p:nvPr/>
        </p:nvSpPr>
        <p:spPr>
          <a:xfrm>
            <a:off x="762000" y="2383304"/>
            <a:ext cx="3390285" cy="2417296"/>
          </a:xfrm>
          <a:prstGeom prst="rect">
            <a:avLst/>
          </a:prstGeom>
          <a:noFill/>
        </p:spPr>
        <p:txBody>
          <a:bodyPr wrap="none" lIns="91440" tIns="45720" rIns="91440" bIns="45720">
            <a:prstTxWarp prst="textPlain">
              <a:avLst/>
            </a:prstTxWarp>
            <a:spAutoFit/>
            <a:scene3d>
              <a:camera prst="obliqueTopLeft"/>
              <a:lightRig rig="threePt" dir="t"/>
            </a:scene3d>
            <a:sp3d extrusionH="57150">
              <a:bevelT w="38100" h="38100"/>
            </a:sp3d>
          </a:bodyPr>
          <a:lstStyle/>
          <a:p>
            <a:pPr algn="ctr"/>
            <a:r>
              <a:rPr lang="bn-BD" sz="6000" b="1" dirty="0" smtClean="0">
                <a:ln w="1905"/>
                <a:solidFill>
                  <a:srgbClr val="CC3300"/>
                </a:solidFill>
                <a:effectLst>
                  <a:innerShdw blurRad="69850" dist="43180" dir="5400000">
                    <a:srgbClr val="000000">
                      <a:alpha val="65000"/>
                    </a:srgbClr>
                  </a:innerShdw>
                </a:effectLst>
                <a:latin typeface="NikoshBAN" pitchFamily="2" charset="0"/>
                <a:cs typeface="NikoshBAN" pitchFamily="2" charset="0"/>
              </a:rPr>
              <a:t>আনোয়ারা খাতুন</a:t>
            </a:r>
          </a:p>
          <a:p>
            <a:pPr algn="ctr"/>
            <a:r>
              <a:rPr lang="bn-BD" sz="4000" b="1" dirty="0" smtClean="0">
                <a:ln w="1905"/>
                <a:solidFill>
                  <a:srgbClr val="CC3300"/>
                </a:solidFill>
                <a:effectLst>
                  <a:innerShdw blurRad="69850" dist="43180" dir="5400000">
                    <a:srgbClr val="000000">
                      <a:alpha val="65000"/>
                    </a:srgbClr>
                  </a:innerShdw>
                </a:effectLst>
                <a:latin typeface="NikoshBAN" pitchFamily="2" charset="0"/>
                <a:cs typeface="NikoshBAN" pitchFamily="2" charset="0"/>
              </a:rPr>
              <a:t>সহকারি শিক্ষক</a:t>
            </a:r>
            <a:endParaRPr lang="en-US" sz="4000" b="1" dirty="0" smtClean="0">
              <a:ln w="1905"/>
              <a:solidFill>
                <a:srgbClr val="CC3300"/>
              </a:solidFill>
              <a:effectLst>
                <a:innerShdw blurRad="69850" dist="43180" dir="5400000">
                  <a:srgbClr val="000000">
                    <a:alpha val="65000"/>
                  </a:srgbClr>
                </a:innerShdw>
              </a:effectLst>
              <a:latin typeface="NikoshBAN" pitchFamily="2" charset="0"/>
              <a:cs typeface="NikoshBAN" pitchFamily="2" charset="0"/>
            </a:endParaRPr>
          </a:p>
          <a:p>
            <a:pPr algn="ctr"/>
            <a:endParaRPr lang="en-US" sz="6000" b="1" cap="none" spc="0" dirty="0">
              <a:ln w="1905"/>
              <a:solidFill>
                <a:srgbClr val="CC3300"/>
              </a:solidFill>
              <a:effectLst>
                <a:innerShdw blurRad="69850" dist="43180" dir="5400000">
                  <a:srgbClr val="000000">
                    <a:alpha val="65000"/>
                  </a:srgbClr>
                </a:innerShdw>
              </a:effectLst>
              <a:latin typeface="NikoshBAN" pitchFamily="2" charset="0"/>
              <a:cs typeface="NikoshBAN" pitchFamily="2" charset="0"/>
            </a:endParaRPr>
          </a:p>
        </p:txBody>
      </p:sp>
      <p:sp>
        <p:nvSpPr>
          <p:cNvPr id="14" name="Rounded Rectangle 13"/>
          <p:cNvSpPr/>
          <p:nvPr/>
        </p:nvSpPr>
        <p:spPr>
          <a:xfrm>
            <a:off x="4842523" y="2095499"/>
            <a:ext cx="3768077" cy="2171701"/>
          </a:xfrm>
          <a:prstGeom prst="roundRect">
            <a:avLst/>
          </a:prstGeom>
          <a:solidFill>
            <a:srgbClr val="B2EB4B"/>
          </a:solidFill>
          <a:ln>
            <a:solidFill>
              <a:srgbClr val="BF11BF"/>
            </a:solidFill>
          </a:ln>
          <a:scene3d>
            <a:camera prst="perspective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a:off x="5105400" y="2234125"/>
            <a:ext cx="3200400" cy="1894448"/>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prst="angle"/>
              <a:contourClr>
                <a:schemeClr val="accent2">
                  <a:tint val="20000"/>
                </a:schemeClr>
              </a:contourClr>
            </a:sp3d>
          </a:bodyPr>
          <a:lstStyle/>
          <a:p>
            <a:pPr algn="ctr"/>
            <a:r>
              <a:rPr lang="bn-BD"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শ্রেণিঃ ৯ম-১০ম</a:t>
            </a:r>
          </a:p>
          <a:p>
            <a:pPr algn="ctr"/>
            <a:r>
              <a:rPr lang="bn-BD"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বিষয়ঃ বাংলা ১ম পত্র</a:t>
            </a:r>
          </a:p>
          <a:p>
            <a:pPr algn="ctr"/>
            <a:r>
              <a:rPr lang="bn-BD" sz="7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কবিতাঃ“বৃষ্টি”</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Tree>
    <p:extLst>
      <p:ext uri="{BB962C8B-B14F-4D97-AF65-F5344CB8AC3E}">
        <p14:creationId xmlns="" xmlns:p14="http://schemas.microsoft.com/office/powerpoint/2010/main" val="3775646735"/>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5"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3" grpId="0"/>
      <p:bldP spid="14"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5" name="Rectangle 4"/>
          <p:cNvSpPr/>
          <p:nvPr/>
        </p:nvSpPr>
        <p:spPr>
          <a:xfrm>
            <a:off x="1447800" y="380999"/>
            <a:ext cx="6324600" cy="923330"/>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এসো</a:t>
            </a:r>
            <a:r>
              <a:rPr lang="bn-BD"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কিছু ছবি</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এবং</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ভিডিও</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দেখি</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pic>
        <p:nvPicPr>
          <p:cNvPr id="3" name="Picture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09600" y="1600200"/>
            <a:ext cx="7978963" cy="4648200"/>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609600" y="1600200"/>
            <a:ext cx="7978963"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533401" y="1600200"/>
            <a:ext cx="8055162"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3402" y="1600200"/>
            <a:ext cx="8055162"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533402" y="1524000"/>
            <a:ext cx="8118762"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4157257864"/>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10"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xit" presetSubtype="32" fill="hold" nodeType="clickEffect">
                                  <p:stCondLst>
                                    <p:cond delay="0"/>
                                  </p:stCondLst>
                                  <p:childTnLst>
                                    <p:animEffect transition="out" filter="plus(out)">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2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heel(1)">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3"/>
                                        </p:tgtEl>
                                        <p:attrNameLst>
                                          <p:attrName>ppt_w</p:attrName>
                                        </p:attrNameLst>
                                      </p:cBhvr>
                                      <p:tavLst>
                                        <p:tav tm="0">
                                          <p:val>
                                            <p:strVal val="ppt_w"/>
                                          </p:val>
                                        </p:tav>
                                        <p:tav tm="100000">
                                          <p:val>
                                            <p:fltVal val="0"/>
                                          </p:val>
                                        </p:tav>
                                      </p:tavLst>
                                    </p:anim>
                                    <p:anim calcmode="lin" valueType="num">
                                      <p:cBhvr>
                                        <p:cTn id="42" dur="500"/>
                                        <p:tgtEl>
                                          <p:spTgt spid="23"/>
                                        </p:tgtEl>
                                        <p:attrNameLst>
                                          <p:attrName>ppt_h</p:attrName>
                                        </p:attrNameLst>
                                      </p:cBhvr>
                                      <p:tavLst>
                                        <p:tav tm="0">
                                          <p:val>
                                            <p:strVal val="ppt_h"/>
                                          </p:val>
                                        </p:tav>
                                        <p:tav tm="100000">
                                          <p:val>
                                            <p:fltVal val="0"/>
                                          </p:val>
                                        </p:tav>
                                      </p:tavLst>
                                    </p:anim>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4"/>
                                        </p:tgtEl>
                                        <p:attrNameLst>
                                          <p:attrName>ppt_w</p:attrName>
                                        </p:attrNameLst>
                                      </p:cBhvr>
                                      <p:tavLst>
                                        <p:tav tm="0">
                                          <p:val>
                                            <p:strVal val="ppt_w"/>
                                          </p:val>
                                        </p:tav>
                                        <p:tav tm="100000">
                                          <p:val>
                                            <p:fltVal val="0"/>
                                          </p:val>
                                        </p:tav>
                                      </p:tavLst>
                                    </p:anim>
                                    <p:anim calcmode="lin" valueType="num">
                                      <p:cBhvr>
                                        <p:cTn id="54" dur="500"/>
                                        <p:tgtEl>
                                          <p:spTgt spid="24"/>
                                        </p:tgtEl>
                                        <p:attrNameLst>
                                          <p:attrName>ppt_h</p:attrName>
                                        </p:attrNameLst>
                                      </p:cBhvr>
                                      <p:tavLst>
                                        <p:tav tm="0">
                                          <p:val>
                                            <p:strVal val="ppt_h"/>
                                          </p:val>
                                        </p:tav>
                                        <p:tav tm="100000">
                                          <p:val>
                                            <p:fltVal val="0"/>
                                          </p:val>
                                        </p:tav>
                                      </p:tavLst>
                                    </p:anim>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heel(1)">
                                      <p:cBhvr>
                                        <p:cTn id="6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81002" y="1447799"/>
            <a:ext cx="8271161" cy="4953001"/>
          </a:xfrm>
          <a:prstGeom prst="rect">
            <a:avLst/>
          </a:prstGeom>
        </p:spPr>
      </p:pic>
      <p:sp>
        <p:nvSpPr>
          <p:cNvPr id="13" name="Rectangle 12"/>
          <p:cNvSpPr/>
          <p:nvPr/>
        </p:nvSpPr>
        <p:spPr>
          <a:xfrm>
            <a:off x="1627928" y="228600"/>
            <a:ext cx="5888150" cy="1015663"/>
          </a:xfrm>
          <a:prstGeom prst="rect">
            <a:avLst/>
          </a:prstGeom>
          <a:noFill/>
        </p:spPr>
        <p:txBody>
          <a:bodyPr wrap="none" lIns="91440" tIns="45720" rIns="91440" bIns="45720">
            <a:prstTxWarp prst="textPlain">
              <a:avLst/>
            </a:prstTxWarp>
            <a:spAutoFit/>
            <a:scene3d>
              <a:camera prst="obliqueTopLeft"/>
              <a:lightRig rig="flat" dir="tl">
                <a:rot lat="0" lon="0" rev="6600000"/>
              </a:lightRig>
            </a:scene3d>
            <a:sp3d extrusionH="25400" contourW="8890">
              <a:bevelT w="38100" h="31750" prst="angle"/>
              <a:contourClr>
                <a:schemeClr val="accent2">
                  <a:shade val="75000"/>
                </a:schemeClr>
              </a:contourClr>
            </a:sp3d>
          </a:bodyPr>
          <a:lstStyle/>
          <a:p>
            <a:pPr algn="ctr"/>
            <a:r>
              <a:rPr lang="en-US" sz="6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আজকের</a:t>
            </a: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 </a:t>
            </a:r>
            <a:r>
              <a:rPr lang="en-US" sz="6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পাঠ</a:t>
            </a: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 “</a:t>
            </a:r>
            <a:r>
              <a:rPr lang="en-US" sz="6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বৃষ্টি</a:t>
            </a:r>
            <a:r>
              <a:rPr lang="en-US"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rPr>
              <a:t>”</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NikoshBAN" pitchFamily="2" charset="0"/>
              <a:cs typeface="NikoshBAN" pitchFamily="2" charset="0"/>
            </a:endParaRPr>
          </a:p>
        </p:txBody>
      </p:sp>
    </p:spTree>
    <p:extLst>
      <p:ext uri="{BB962C8B-B14F-4D97-AF65-F5344CB8AC3E}">
        <p14:creationId xmlns="" xmlns:p14="http://schemas.microsoft.com/office/powerpoint/2010/main" val="1801616914"/>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5" name="voltage.wav"/>
          </p:stSnd>
        </p:sndAc>
      </p:transition>
    </mc:Choice>
    <mc:Fallback>
      <p:transition spd="slow">
        <p:fade/>
        <p:sndAc>
          <p:stSnd>
            <p:snd r:embed="rId2" name="voltage.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4" name="Rectangle 3"/>
          <p:cNvSpPr/>
          <p:nvPr/>
        </p:nvSpPr>
        <p:spPr>
          <a:xfrm>
            <a:off x="2980185" y="381000"/>
            <a:ext cx="3039615" cy="875299"/>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prst="angle"/>
              <a:contourClr>
                <a:schemeClr val="accent2">
                  <a:tint val="20000"/>
                </a:schemeClr>
              </a:contourClr>
            </a:sp3d>
          </a:bodyPr>
          <a:lstStyle/>
          <a:p>
            <a:pPr algn="ctr"/>
            <a:r>
              <a:rPr lang="bn-BD"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শিখন ফল</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8" name="TextBox 7"/>
          <p:cNvSpPr txBox="1"/>
          <p:nvPr/>
        </p:nvSpPr>
        <p:spPr>
          <a:xfrm>
            <a:off x="1489364" y="4180582"/>
            <a:ext cx="7273636" cy="2220218"/>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smtClean="0">
                <a:ln>
                  <a:solidFill>
                    <a:srgbClr val="002060"/>
                  </a:solidFill>
                </a:ln>
                <a:solidFill>
                  <a:srgbClr val="002060"/>
                </a:solidFill>
                <a:latin typeface="NikoshBAN" pitchFamily="2" charset="0"/>
                <a:cs typeface="NikoshBAN" pitchFamily="2" charset="0"/>
              </a:rPr>
              <a:t>বাংলার রুক্ষ প্রকৃতিকে স্নিগ্ধ কোমলরূপে প্রাণোচ্ছল </a:t>
            </a:r>
            <a:endParaRPr lang="en-US" sz="3200" dirty="0" smtClean="0">
              <a:ln>
                <a:solidFill>
                  <a:srgbClr val="002060"/>
                </a:solidFill>
              </a:ln>
              <a:solidFill>
                <a:srgbClr val="002060"/>
              </a:solidFill>
              <a:latin typeface="NikoshBAN" pitchFamily="2" charset="0"/>
              <a:cs typeface="NikoshBAN" pitchFamily="2" charset="0"/>
            </a:endParaRPr>
          </a:p>
          <a:p>
            <a:r>
              <a:rPr lang="bn-BD" sz="3200" dirty="0" smtClean="0">
                <a:ln>
                  <a:solidFill>
                    <a:srgbClr val="002060"/>
                  </a:solidFill>
                </a:ln>
                <a:solidFill>
                  <a:srgbClr val="002060"/>
                </a:solidFill>
                <a:latin typeface="NikoshBAN" pitchFamily="2" charset="0"/>
                <a:cs typeface="NikoshBAN" pitchFamily="2" charset="0"/>
              </a:rPr>
              <a:t>করে তুলতে বর্ষা তথা বৃষ্টির প্রয়োজনীয়তা এবং </a:t>
            </a:r>
            <a:endParaRPr lang="en-US" sz="3200" dirty="0" smtClean="0">
              <a:ln>
                <a:solidFill>
                  <a:srgbClr val="002060"/>
                </a:solidFill>
              </a:ln>
              <a:solidFill>
                <a:srgbClr val="002060"/>
              </a:solidFill>
              <a:latin typeface="NikoshBAN" pitchFamily="2" charset="0"/>
              <a:cs typeface="NikoshBAN" pitchFamily="2" charset="0"/>
            </a:endParaRPr>
          </a:p>
          <a:p>
            <a:r>
              <a:rPr lang="bn-BD" sz="3200" dirty="0" smtClean="0">
                <a:ln>
                  <a:solidFill>
                    <a:srgbClr val="002060"/>
                  </a:solidFill>
                </a:ln>
                <a:solidFill>
                  <a:srgbClr val="002060"/>
                </a:solidFill>
                <a:latin typeface="NikoshBAN" pitchFamily="2" charset="0"/>
                <a:cs typeface="NikoshBAN" pitchFamily="2" charset="0"/>
              </a:rPr>
              <a:t>অবদান সম্পর্কে</a:t>
            </a:r>
            <a:r>
              <a:rPr lang="en-US" sz="3200" dirty="0" smtClean="0">
                <a:ln>
                  <a:solidFill>
                    <a:srgbClr val="002060"/>
                  </a:solidFill>
                </a:ln>
                <a:solidFill>
                  <a:srgbClr val="002060"/>
                </a:solidFill>
                <a:latin typeface="NikoshBAN" pitchFamily="2" charset="0"/>
                <a:cs typeface="NikoshBAN" pitchFamily="2" charset="0"/>
              </a:rPr>
              <a:t> </a:t>
            </a:r>
            <a:r>
              <a:rPr lang="bn-BD" sz="3200" dirty="0" smtClean="0">
                <a:ln>
                  <a:solidFill>
                    <a:srgbClr val="002060"/>
                  </a:solidFill>
                </a:ln>
                <a:solidFill>
                  <a:srgbClr val="002060"/>
                </a:solidFill>
                <a:latin typeface="NikoshBAN" pitchFamily="2" charset="0"/>
                <a:cs typeface="NikoshBAN" pitchFamily="2" charset="0"/>
              </a:rPr>
              <a:t>ধারণা লাভ করবে</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sp>
        <p:nvSpPr>
          <p:cNvPr id="9" name="TextBox 8"/>
          <p:cNvSpPr txBox="1"/>
          <p:nvPr/>
        </p:nvSpPr>
        <p:spPr>
          <a:xfrm>
            <a:off x="1430482" y="1447800"/>
            <a:ext cx="7221682" cy="734372"/>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কবি</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ফররুখ</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আহমদের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জীবন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বৃত্তান্ত</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বলতে</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পারবে</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sp>
        <p:nvSpPr>
          <p:cNvPr id="13" name="TextBox 12"/>
          <p:cNvSpPr txBox="1"/>
          <p:nvPr/>
        </p:nvSpPr>
        <p:spPr>
          <a:xfrm>
            <a:off x="1489363" y="2324154"/>
            <a:ext cx="7176655" cy="647646"/>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en-US" sz="3200" dirty="0" err="1" smtClean="0">
                <a:ln>
                  <a:solidFill>
                    <a:srgbClr val="002060"/>
                  </a:solidFill>
                </a:ln>
                <a:solidFill>
                  <a:srgbClr val="002060"/>
                </a:solidFill>
                <a:latin typeface="NikoshBAN" pitchFamily="2" charset="0"/>
                <a:cs typeface="NikoshBAN" pitchFamily="2" charset="0"/>
              </a:rPr>
              <a:t>নতুন</a:t>
            </a:r>
            <a:r>
              <a:rPr lang="bn-BD" sz="3200" dirty="0" smtClean="0">
                <a:ln>
                  <a:solidFill>
                    <a:srgbClr val="002060"/>
                  </a:solidFill>
                </a:ln>
                <a:solidFill>
                  <a:srgbClr val="002060"/>
                </a:solidFill>
                <a:latin typeface="NikoshBAN" pitchFamily="2" charset="0"/>
                <a:cs typeface="NikoshBAN" pitchFamily="2" charset="0"/>
              </a:rPr>
              <a:t> নতুন</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শব্দের</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অর্থ</a:t>
            </a:r>
            <a:r>
              <a:rPr lang="en-US" sz="3200" dirty="0" smtClean="0">
                <a:ln>
                  <a:solidFill>
                    <a:srgbClr val="002060"/>
                  </a:solidFill>
                </a:ln>
                <a:solidFill>
                  <a:srgbClr val="002060"/>
                </a:solidFill>
                <a:latin typeface="NikoshBAN" pitchFamily="2" charset="0"/>
                <a:cs typeface="NikoshBAN" pitchFamily="2" charset="0"/>
              </a:rPr>
              <a:t> </a:t>
            </a:r>
            <a:r>
              <a:rPr lang="en-US" sz="3200" dirty="0" err="1" smtClean="0">
                <a:ln>
                  <a:solidFill>
                    <a:srgbClr val="002060"/>
                  </a:solidFill>
                </a:ln>
                <a:solidFill>
                  <a:srgbClr val="002060"/>
                </a:solidFill>
                <a:latin typeface="NikoshBAN" pitchFamily="2" charset="0"/>
                <a:cs typeface="NikoshBAN" pitchFamily="2" charset="0"/>
              </a:rPr>
              <a:t>শিখবে</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sp>
        <p:nvSpPr>
          <p:cNvPr id="14" name="TextBox 13"/>
          <p:cNvSpPr txBox="1"/>
          <p:nvPr/>
        </p:nvSpPr>
        <p:spPr>
          <a:xfrm>
            <a:off x="1430482" y="3233291"/>
            <a:ext cx="7256318" cy="652909"/>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sz="3200" dirty="0" smtClean="0">
                <a:ln>
                  <a:solidFill>
                    <a:srgbClr val="002060"/>
                  </a:solidFill>
                </a:ln>
                <a:solidFill>
                  <a:srgbClr val="002060"/>
                </a:solidFill>
                <a:latin typeface="NikoshBAN" pitchFamily="2" charset="0"/>
                <a:cs typeface="NikoshBAN" pitchFamily="2" charset="0"/>
              </a:rPr>
              <a:t>“বৃষ্টি” কবিতাটি শুদ্ধ উচ্চারণে আবৃত্তি করবে</a:t>
            </a:r>
            <a:r>
              <a:rPr lang="en-US" sz="3200" dirty="0" smtClean="0">
                <a:ln>
                  <a:solidFill>
                    <a:srgbClr val="002060"/>
                  </a:solidFill>
                </a:ln>
                <a:solidFill>
                  <a:srgbClr val="002060"/>
                </a:solidFill>
                <a:latin typeface="NikoshBAN" pitchFamily="2" charset="0"/>
                <a:cs typeface="NikoshBAN" pitchFamily="2" charset="0"/>
              </a:rPr>
              <a:t>।</a:t>
            </a:r>
            <a:endParaRPr lang="en-US" sz="3200" dirty="0">
              <a:ln>
                <a:solidFill>
                  <a:srgbClr val="002060"/>
                </a:solidFill>
              </a:ln>
              <a:solidFill>
                <a:srgbClr val="002060"/>
              </a:solidFill>
              <a:latin typeface="NikoshBAN" pitchFamily="2" charset="0"/>
              <a:cs typeface="NikoshBAN" pitchFamily="2" charset="0"/>
            </a:endParaRPr>
          </a:p>
        </p:txBody>
      </p:sp>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52425" y="1447800"/>
            <a:ext cx="942975" cy="924926"/>
          </a:xfrm>
          <a:prstGeom prst="rect">
            <a:avLst/>
          </a:prstGeom>
        </p:spPr>
      </p:pic>
      <p:pic>
        <p:nvPicPr>
          <p:cNvPr id="15" name="Picture 1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04800" y="2275474"/>
            <a:ext cx="942975" cy="924926"/>
          </a:xfrm>
          <a:prstGeom prst="rect">
            <a:avLst/>
          </a:prstGeom>
        </p:spPr>
      </p:pic>
      <p:pic>
        <p:nvPicPr>
          <p:cNvPr id="16" name="Picture 1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72773" y="3167428"/>
            <a:ext cx="942975" cy="924926"/>
          </a:xfrm>
          <a:prstGeom prst="rect">
            <a:avLst/>
          </a:prstGeom>
        </p:spPr>
      </p:pic>
      <p:pic>
        <p:nvPicPr>
          <p:cNvPr id="17" name="Picture 1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59352" y="4077626"/>
            <a:ext cx="942975" cy="924926"/>
          </a:xfrm>
          <a:prstGeom prst="rect">
            <a:avLst/>
          </a:prstGeom>
        </p:spPr>
      </p:pic>
    </p:spTree>
    <p:extLst>
      <p:ext uri="{BB962C8B-B14F-4D97-AF65-F5344CB8AC3E}">
        <p14:creationId xmlns="" xmlns:p14="http://schemas.microsoft.com/office/powerpoint/2010/main" val="539929979"/>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5"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par>
                                <p:cTn id="19" presetID="21" presetClass="entr" presetSubtype="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000"/>
                                        <p:tgtEl>
                                          <p:spTgt spid="14"/>
                                        </p:tgtEl>
                                      </p:cBhvr>
                                    </p:animEffect>
                                  </p:childTnLst>
                                </p:cTn>
                              </p:par>
                              <p:par>
                                <p:cTn id="31" presetID="21" presetClass="entr" presetSubtype="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pic>
        <p:nvPicPr>
          <p:cNvPr id="2" name="Picture 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38200" y="1981199"/>
            <a:ext cx="7467600" cy="4038601"/>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2377915" y="380999"/>
            <a:ext cx="4251485" cy="1200329"/>
          </a:xfrm>
          <a:prstGeom prst="rect">
            <a:avLst/>
          </a:prstGeom>
          <a:noFill/>
        </p:spPr>
        <p:txBody>
          <a:bodyPr wrap="none" lIns="91440" tIns="45720" rIns="91440" bIns="45720">
            <a:prstTxWarp prst="textPlain">
              <a:avLst/>
            </a:prstTxWarp>
            <a:spAutoFit/>
            <a:scene3d>
              <a:camera prst="obliqueTopLeft"/>
              <a:lightRig rig="soft" dir="tl">
                <a:rot lat="0" lon="0" rev="0"/>
              </a:lightRig>
            </a:scene3d>
            <a:sp3d extrusionH="57150" contourW="25400" prstMaterial="matte">
              <a:bevelT w="25400" h="55880" prst="angle"/>
              <a:contourClr>
                <a:schemeClr val="accent2">
                  <a:tint val="20000"/>
                </a:schemeClr>
              </a:contourClr>
            </a:sp3d>
          </a:bodyPr>
          <a:lstStyle/>
          <a:p>
            <a:pPr algn="ctr"/>
            <a:r>
              <a:rPr lang="bn-BD" sz="7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পাঠ উপস্থাপনা</a:t>
            </a:r>
            <a:endParaRPr lang="en-US" sz="7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Tree>
    <p:extLst>
      <p:ext uri="{BB962C8B-B14F-4D97-AF65-F5344CB8AC3E}">
        <p14:creationId xmlns="" xmlns:p14="http://schemas.microsoft.com/office/powerpoint/2010/main" val="2686859521"/>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5" name="voltage.wav"/>
          </p:stSnd>
        </p:sndAc>
      </p:transition>
    </mc:Choice>
    <mc:Fallback>
      <p:transition spd="slow">
        <p:fade/>
        <p:sndAc>
          <p:stSnd>
            <p:snd r:embed="rId2" name="voltage.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3" name="Rectangle 2"/>
          <p:cNvSpPr/>
          <p:nvPr/>
        </p:nvSpPr>
        <p:spPr>
          <a:xfrm>
            <a:off x="2743200" y="304800"/>
            <a:ext cx="3482042" cy="690265"/>
          </a:xfrm>
          <a:prstGeom prst="rect">
            <a:avLst/>
          </a:prstGeom>
          <a:noFill/>
        </p:spPr>
        <p:txBody>
          <a:bodyPr wrap="none" lIns="91440" tIns="45720" rIns="91440" bIns="45720">
            <a:prstTxWarp prst="textPlain">
              <a:avLst/>
            </a:prstTxWarp>
            <a:spAutoFit/>
            <a:scene3d>
              <a:camera prst="obliqueTopLeft"/>
              <a:lightRig rig="threePt" dir="t"/>
            </a:scene3d>
            <a:sp3d extrusionH="57150">
              <a:bevelT w="38100" h="38100"/>
            </a:sp3d>
          </a:bodyPr>
          <a:lstStyle/>
          <a:p>
            <a:pPr algn="ctr"/>
            <a:r>
              <a:rPr lang="bn-BD"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rPr>
              <a:t>কবি পরিচিতি</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NikoshBAN" pitchFamily="2" charset="0"/>
              <a:cs typeface="NikoshBAN" pitchFamily="2" charset="0"/>
            </a:endParaRPr>
          </a:p>
        </p:txBody>
      </p:sp>
      <p:pic>
        <p:nvPicPr>
          <p:cNvPr id="4" name="Picture 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456709" y="2667000"/>
            <a:ext cx="2182091" cy="1905000"/>
          </a:xfrm>
          <a:prstGeom prst="ellipse">
            <a:avLst/>
          </a:prstGeom>
          <a:ln>
            <a:noFill/>
          </a:ln>
          <a:effectLst>
            <a:softEdge rad="112500"/>
          </a:effectLst>
        </p:spPr>
      </p:pic>
      <p:sp>
        <p:nvSpPr>
          <p:cNvPr id="5" name="TextBox 4"/>
          <p:cNvSpPr txBox="1"/>
          <p:nvPr/>
        </p:nvSpPr>
        <p:spPr>
          <a:xfrm>
            <a:off x="3456709" y="4419600"/>
            <a:ext cx="2105891" cy="369332"/>
          </a:xfrm>
          <a:prstGeom prst="rect">
            <a:avLst/>
          </a:prstGeom>
          <a:noFill/>
        </p:spPr>
        <p:txBody>
          <a:bodyPr wrap="square" rtlCol="0">
            <a:prstTxWarp prst="textPlain">
              <a:avLst/>
            </a:prstTxWarp>
            <a:spAutoFit/>
            <a:scene3d>
              <a:camera prst="obliqueTopLeft"/>
              <a:lightRig rig="threePt" dir="t"/>
            </a:scene3d>
            <a:sp3d extrusionH="57150">
              <a:bevelT w="38100" h="38100"/>
            </a:sp3d>
          </a:bodyPr>
          <a:lstStyle/>
          <a:p>
            <a:r>
              <a:rPr lang="bn-BD" dirty="0" smtClean="0">
                <a:ln>
                  <a:solidFill>
                    <a:srgbClr val="990000"/>
                  </a:solidFill>
                </a:ln>
                <a:solidFill>
                  <a:srgbClr val="990000"/>
                </a:solidFill>
                <a:effectLst>
                  <a:innerShdw blurRad="63500" dist="50800" dir="16200000">
                    <a:prstClr val="black">
                      <a:alpha val="50000"/>
                    </a:prstClr>
                  </a:innerShdw>
                </a:effectLst>
                <a:latin typeface="NikoshBAN" pitchFamily="2" charset="0"/>
                <a:cs typeface="NikoshBAN" pitchFamily="2" charset="0"/>
              </a:rPr>
              <a:t>ফররুখ আহমদ</a:t>
            </a:r>
            <a:endParaRPr lang="en-US" dirty="0">
              <a:ln>
                <a:solidFill>
                  <a:srgbClr val="990000"/>
                </a:solidFill>
              </a:ln>
              <a:solidFill>
                <a:srgbClr val="990000"/>
              </a:solidFill>
              <a:effectLst>
                <a:innerShdw blurRad="63500" dist="50800" dir="16200000">
                  <a:prstClr val="black">
                    <a:alpha val="50000"/>
                  </a:prstClr>
                </a:innerShdw>
              </a:effectLst>
              <a:latin typeface="NikoshBAN" pitchFamily="2" charset="0"/>
              <a:cs typeface="NikoshBAN" pitchFamily="2" charset="0"/>
            </a:endParaRPr>
          </a:p>
        </p:txBody>
      </p:sp>
      <p:sp>
        <p:nvSpPr>
          <p:cNvPr id="6" name="Cloud 5"/>
          <p:cNvSpPr/>
          <p:nvPr/>
        </p:nvSpPr>
        <p:spPr>
          <a:xfrm>
            <a:off x="2947555" y="1173967"/>
            <a:ext cx="2819400" cy="1447800"/>
          </a:xfrm>
          <a:prstGeom prst="cloud">
            <a:avLst/>
          </a:prstGeom>
          <a:solidFill>
            <a:srgbClr val="92D050"/>
          </a:solidFill>
          <a:ln>
            <a:no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prst="angle"/>
            </a:sp3d>
          </a:bodyPr>
          <a:lstStyle/>
          <a:p>
            <a:pPr algn="ctr"/>
            <a:r>
              <a:rPr lang="bn-BD" sz="2000" dirty="0" smtClean="0">
                <a:ln>
                  <a:solidFill>
                    <a:srgbClr val="FF6600"/>
                  </a:solidFill>
                </a:ln>
                <a:solidFill>
                  <a:srgbClr val="FF3300"/>
                </a:solidFill>
                <a:effectLst>
                  <a:innerShdw blurRad="114300">
                    <a:prstClr val="black"/>
                  </a:innerShdw>
                </a:effectLst>
                <a:latin typeface="NikoshBAN" pitchFamily="2" charset="0"/>
                <a:cs typeface="NikoshBAN" pitchFamily="2" charset="0"/>
              </a:rPr>
              <a:t>তাঁর জন্ম কত খৃষ্টাব্দে ও কত তারিখে?</a:t>
            </a:r>
            <a:endParaRPr lang="en-US" sz="2000" dirty="0">
              <a:ln>
                <a:solidFill>
                  <a:srgbClr val="FF6600"/>
                </a:solidFill>
              </a:ln>
              <a:solidFill>
                <a:srgbClr val="FF3300"/>
              </a:solidFill>
              <a:effectLst>
                <a:innerShdw blurRad="114300">
                  <a:prstClr val="black"/>
                </a:innerShdw>
              </a:effectLst>
              <a:latin typeface="NikoshBAN" pitchFamily="2" charset="0"/>
              <a:cs typeface="NikoshBAN" pitchFamily="2" charset="0"/>
            </a:endParaRPr>
          </a:p>
        </p:txBody>
      </p:sp>
      <p:sp>
        <p:nvSpPr>
          <p:cNvPr id="13" name="Cloud 12"/>
          <p:cNvSpPr/>
          <p:nvPr/>
        </p:nvSpPr>
        <p:spPr>
          <a:xfrm>
            <a:off x="2590800" y="995065"/>
            <a:ext cx="3352800" cy="1713396"/>
          </a:xfrm>
          <a:prstGeom prst="cloud">
            <a:avLst/>
          </a:prstGeom>
          <a:solidFill>
            <a:srgbClr val="92D050"/>
          </a:solidFill>
          <a:ln>
            <a:no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800" dirty="0" smtClean="0">
                <a:ln>
                  <a:solidFill>
                    <a:srgbClr val="FF6600"/>
                  </a:solidFill>
                </a:ln>
                <a:solidFill>
                  <a:srgbClr val="FF3300"/>
                </a:solidFill>
                <a:effectLst>
                  <a:innerShdw blurRad="114300">
                    <a:prstClr val="black"/>
                  </a:innerShdw>
                </a:effectLst>
                <a:latin typeface="NikoshBAN" pitchFamily="2" charset="0"/>
                <a:cs typeface="NikoshBAN" pitchFamily="2" charset="0"/>
              </a:rPr>
              <a:t>১৯১৮ খৃষ্টাব্দের  ১০ই জুন</a:t>
            </a:r>
            <a:endParaRPr lang="en-US" sz="2800" dirty="0">
              <a:ln>
                <a:solidFill>
                  <a:srgbClr val="FF6600"/>
                </a:solidFill>
              </a:ln>
              <a:solidFill>
                <a:srgbClr val="FF3300"/>
              </a:solidFill>
              <a:effectLst>
                <a:innerShdw blurRad="114300">
                  <a:prstClr val="black"/>
                </a:innerShdw>
              </a:effectLst>
              <a:latin typeface="NikoshBAN" pitchFamily="2" charset="0"/>
              <a:cs typeface="NikoshBAN" pitchFamily="2" charset="0"/>
            </a:endParaRPr>
          </a:p>
        </p:txBody>
      </p:sp>
      <p:sp>
        <p:nvSpPr>
          <p:cNvPr id="14" name="Cloud 13"/>
          <p:cNvSpPr/>
          <p:nvPr/>
        </p:nvSpPr>
        <p:spPr>
          <a:xfrm>
            <a:off x="5334000" y="2057400"/>
            <a:ext cx="2819400" cy="1447800"/>
          </a:xfrm>
          <a:prstGeom prst="cloud">
            <a:avLst/>
          </a:prstGeom>
          <a:solidFill>
            <a:srgbClr val="C35D9F"/>
          </a:solidFill>
          <a:ln>
            <a:solidFill>
              <a:srgbClr val="C35D9F"/>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তিনি কোথায় জন্ম গ্রহণ করেন?</a:t>
            </a:r>
            <a:endParaRPr lang="en-US" sz="2400" dirty="0">
              <a:ln>
                <a:solidFill>
                  <a:srgbClr val="002060"/>
                </a:solidFill>
              </a:ln>
              <a:solidFill>
                <a:srgbClr val="002060"/>
              </a:solidFill>
              <a:effectLst>
                <a:innerShdw blurRad="114300">
                  <a:prstClr val="black"/>
                </a:innerShdw>
              </a:effectLst>
              <a:latin typeface="NikoshBAN" pitchFamily="2" charset="0"/>
              <a:cs typeface="NikoshBAN" pitchFamily="2" charset="0"/>
            </a:endParaRPr>
          </a:p>
        </p:txBody>
      </p:sp>
      <p:sp>
        <p:nvSpPr>
          <p:cNvPr id="15" name="Cloud 14"/>
          <p:cNvSpPr/>
          <p:nvPr/>
        </p:nvSpPr>
        <p:spPr>
          <a:xfrm>
            <a:off x="5334000" y="1897867"/>
            <a:ext cx="2819400" cy="1621188"/>
          </a:xfrm>
          <a:prstGeom prst="cloud">
            <a:avLst/>
          </a:prstGeom>
          <a:solidFill>
            <a:srgbClr val="C35D9F"/>
          </a:solidFill>
          <a:ln>
            <a:solidFill>
              <a:srgbClr val="C35D9F"/>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মাগুরা জেলার মাঝআইল গ্রামে</a:t>
            </a:r>
            <a:endParaRPr lang="en-US" sz="2400" dirty="0">
              <a:ln>
                <a:solidFill>
                  <a:srgbClr val="002060"/>
                </a:solidFill>
              </a:ln>
              <a:solidFill>
                <a:srgbClr val="002060"/>
              </a:solidFill>
              <a:effectLst>
                <a:innerShdw blurRad="114300">
                  <a:prstClr val="black"/>
                </a:innerShdw>
              </a:effectLst>
              <a:latin typeface="NikoshBAN" pitchFamily="2" charset="0"/>
              <a:cs typeface="NikoshBAN" pitchFamily="2" charset="0"/>
            </a:endParaRPr>
          </a:p>
        </p:txBody>
      </p:sp>
      <p:sp>
        <p:nvSpPr>
          <p:cNvPr id="16" name="Cloud 15"/>
          <p:cNvSpPr/>
          <p:nvPr/>
        </p:nvSpPr>
        <p:spPr>
          <a:xfrm rot="505783">
            <a:off x="5638800" y="3619500"/>
            <a:ext cx="2819400" cy="1447800"/>
          </a:xfrm>
          <a:prstGeom prst="cloud">
            <a:avLst/>
          </a:prstGeom>
          <a:solidFill>
            <a:schemeClr val="accent5"/>
          </a:solidFill>
          <a:ln>
            <a:solidFill>
              <a:srgbClr val="C35D9F"/>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0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তিনি কোন কলেজ থেকে আইএ পাশ করেন?</a:t>
            </a:r>
            <a:endParaRPr lang="en-US" sz="2000" dirty="0">
              <a:ln>
                <a:solidFill>
                  <a:srgbClr val="002060"/>
                </a:solidFill>
              </a:ln>
              <a:solidFill>
                <a:srgbClr val="002060"/>
              </a:solidFill>
              <a:effectLst>
                <a:innerShdw blurRad="114300">
                  <a:prstClr val="black"/>
                </a:innerShdw>
              </a:effectLst>
              <a:latin typeface="NikoshBAN" pitchFamily="2" charset="0"/>
              <a:cs typeface="NikoshBAN" pitchFamily="2" charset="0"/>
            </a:endParaRPr>
          </a:p>
        </p:txBody>
      </p:sp>
      <p:sp>
        <p:nvSpPr>
          <p:cNvPr id="17" name="Cloud 16"/>
          <p:cNvSpPr/>
          <p:nvPr/>
        </p:nvSpPr>
        <p:spPr>
          <a:xfrm rot="505783">
            <a:off x="5638799" y="3619501"/>
            <a:ext cx="2819400" cy="1447800"/>
          </a:xfrm>
          <a:prstGeom prst="cloud">
            <a:avLst/>
          </a:prstGeom>
          <a:solidFill>
            <a:schemeClr val="accent5"/>
          </a:solidFill>
          <a:ln>
            <a:solidFill>
              <a:srgbClr val="C35D9F"/>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কলকাতা রিপন কলেজ থেকে</a:t>
            </a:r>
            <a:endParaRPr lang="en-US" sz="2400" dirty="0">
              <a:ln>
                <a:solidFill>
                  <a:srgbClr val="002060"/>
                </a:solidFill>
              </a:ln>
              <a:solidFill>
                <a:srgbClr val="002060"/>
              </a:solidFill>
              <a:effectLst>
                <a:innerShdw blurRad="114300">
                  <a:prstClr val="black"/>
                </a:innerShdw>
              </a:effectLst>
              <a:latin typeface="NikoshBAN" pitchFamily="2" charset="0"/>
              <a:cs typeface="NikoshBAN" pitchFamily="2" charset="0"/>
            </a:endParaRPr>
          </a:p>
        </p:txBody>
      </p:sp>
      <p:sp>
        <p:nvSpPr>
          <p:cNvPr id="18" name="Cloud 17"/>
          <p:cNvSpPr/>
          <p:nvPr/>
        </p:nvSpPr>
        <p:spPr>
          <a:xfrm rot="505783">
            <a:off x="3947710" y="4847036"/>
            <a:ext cx="2819400" cy="1447800"/>
          </a:xfrm>
          <a:prstGeom prst="cloud">
            <a:avLst/>
          </a:prstGeom>
          <a:solidFill>
            <a:srgbClr val="A557FB"/>
          </a:solidFill>
          <a:ln>
            <a:solidFill>
              <a:srgbClr val="003300"/>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dirty="0" smtClean="0">
                <a:ln>
                  <a:solidFill>
                    <a:schemeClr val="bg1"/>
                  </a:solidFill>
                </a:ln>
                <a:solidFill>
                  <a:schemeClr val="bg1"/>
                </a:solidFill>
                <a:effectLst>
                  <a:innerShdw blurRad="114300">
                    <a:prstClr val="black"/>
                  </a:innerShdw>
                </a:effectLst>
                <a:latin typeface="NikoshBAN" pitchFamily="2" charset="0"/>
                <a:cs typeface="NikoshBAN" pitchFamily="2" charset="0"/>
              </a:rPr>
              <a:t>কোন কলেজে দর্শন ও ইংরেজীতে অনার্সের ছাত্র ছিলেন? </a:t>
            </a:r>
            <a:endParaRPr lang="en-US" dirty="0">
              <a:ln>
                <a:solidFill>
                  <a:schemeClr val="bg1"/>
                </a:solidFill>
              </a:ln>
              <a:solidFill>
                <a:schemeClr val="bg1"/>
              </a:solidFill>
              <a:effectLst>
                <a:innerShdw blurRad="114300">
                  <a:prstClr val="black"/>
                </a:innerShdw>
              </a:effectLst>
              <a:latin typeface="NikoshBAN" pitchFamily="2" charset="0"/>
              <a:cs typeface="NikoshBAN" pitchFamily="2" charset="0"/>
            </a:endParaRPr>
          </a:p>
        </p:txBody>
      </p:sp>
      <p:sp>
        <p:nvSpPr>
          <p:cNvPr id="19" name="Cloud 18"/>
          <p:cNvSpPr/>
          <p:nvPr/>
        </p:nvSpPr>
        <p:spPr>
          <a:xfrm rot="505783">
            <a:off x="3698144" y="4828643"/>
            <a:ext cx="3060449" cy="1581743"/>
          </a:xfrm>
          <a:prstGeom prst="cloud">
            <a:avLst/>
          </a:prstGeom>
          <a:solidFill>
            <a:srgbClr val="A557FB"/>
          </a:solidFill>
          <a:ln>
            <a:solidFill>
              <a:srgbClr val="003300"/>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400" dirty="0" smtClean="0">
                <a:ln>
                  <a:solidFill>
                    <a:schemeClr val="bg1"/>
                  </a:solidFill>
                </a:ln>
                <a:solidFill>
                  <a:schemeClr val="bg1"/>
                </a:solidFill>
                <a:effectLst>
                  <a:innerShdw blurRad="114300">
                    <a:prstClr val="black"/>
                  </a:innerShdw>
                </a:effectLst>
                <a:latin typeface="NikoshBAN" pitchFamily="2" charset="0"/>
                <a:cs typeface="NikoshBAN" pitchFamily="2" charset="0"/>
              </a:rPr>
              <a:t>কলকাতার স্কটিশ চার্চ কলেজে</a:t>
            </a:r>
            <a:endParaRPr lang="en-US" sz="2400" dirty="0">
              <a:ln>
                <a:solidFill>
                  <a:schemeClr val="bg1"/>
                </a:solidFill>
              </a:ln>
              <a:solidFill>
                <a:schemeClr val="bg1"/>
              </a:solidFill>
              <a:effectLst>
                <a:innerShdw blurRad="114300">
                  <a:prstClr val="black"/>
                </a:innerShdw>
              </a:effectLst>
              <a:latin typeface="NikoshBAN" pitchFamily="2" charset="0"/>
              <a:cs typeface="NikoshBAN" pitchFamily="2" charset="0"/>
            </a:endParaRPr>
          </a:p>
        </p:txBody>
      </p:sp>
      <p:sp>
        <p:nvSpPr>
          <p:cNvPr id="22" name="Cloud 21"/>
          <p:cNvSpPr/>
          <p:nvPr/>
        </p:nvSpPr>
        <p:spPr>
          <a:xfrm rot="1536638">
            <a:off x="936408" y="4178508"/>
            <a:ext cx="2819400" cy="1447800"/>
          </a:xfrm>
          <a:prstGeom prst="cloud">
            <a:avLst/>
          </a:prstGeom>
          <a:solidFill>
            <a:srgbClr val="EDFB6D"/>
          </a:solidFill>
          <a:ln>
            <a:solidFill>
              <a:srgbClr val="C00000"/>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000" dirty="0" smtClean="0">
                <a:ln>
                  <a:solidFill>
                    <a:srgbClr val="C00000"/>
                  </a:solidFill>
                </a:ln>
                <a:solidFill>
                  <a:srgbClr val="C00000"/>
                </a:solidFill>
                <a:effectLst>
                  <a:innerShdw blurRad="114300">
                    <a:prstClr val="black"/>
                  </a:innerShdw>
                </a:effectLst>
                <a:latin typeface="NikoshBAN" pitchFamily="2" charset="0"/>
                <a:cs typeface="NikoshBAN" pitchFamily="2" charset="0"/>
              </a:rPr>
              <a:t>তিনি ঢাকা বেতারে কোন পদে নিয়োজিত ছিলেন?</a:t>
            </a:r>
            <a:endParaRPr lang="en-US" sz="2000" dirty="0">
              <a:ln>
                <a:solidFill>
                  <a:srgbClr val="C00000"/>
                </a:solidFill>
              </a:ln>
              <a:solidFill>
                <a:srgbClr val="C00000"/>
              </a:solidFill>
              <a:effectLst>
                <a:innerShdw blurRad="114300">
                  <a:prstClr val="black"/>
                </a:innerShdw>
              </a:effectLst>
              <a:latin typeface="NikoshBAN" pitchFamily="2" charset="0"/>
              <a:cs typeface="NikoshBAN" pitchFamily="2" charset="0"/>
            </a:endParaRPr>
          </a:p>
        </p:txBody>
      </p:sp>
      <p:sp>
        <p:nvSpPr>
          <p:cNvPr id="24" name="Cloud 23"/>
          <p:cNvSpPr/>
          <p:nvPr/>
        </p:nvSpPr>
        <p:spPr>
          <a:xfrm rot="1536638">
            <a:off x="817418" y="4096281"/>
            <a:ext cx="2928971" cy="1749446"/>
          </a:xfrm>
          <a:prstGeom prst="cloud">
            <a:avLst/>
          </a:prstGeom>
          <a:solidFill>
            <a:srgbClr val="EDFB6D"/>
          </a:solidFill>
          <a:ln>
            <a:solidFill>
              <a:srgbClr val="C00000"/>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800" dirty="0" smtClean="0">
                <a:ln>
                  <a:solidFill>
                    <a:srgbClr val="C00000"/>
                  </a:solidFill>
                </a:ln>
                <a:solidFill>
                  <a:srgbClr val="C00000"/>
                </a:solidFill>
                <a:effectLst>
                  <a:innerShdw blurRad="114300">
                    <a:prstClr val="black"/>
                  </a:innerShdw>
                </a:effectLst>
                <a:latin typeface="NikoshBAN" pitchFamily="2" charset="0"/>
                <a:cs typeface="NikoshBAN" pitchFamily="2" charset="0"/>
              </a:rPr>
              <a:t>স্টাফ রাইটার পদে</a:t>
            </a:r>
            <a:endParaRPr lang="en-US" sz="2800" dirty="0">
              <a:ln>
                <a:solidFill>
                  <a:srgbClr val="C00000"/>
                </a:solidFill>
              </a:ln>
              <a:solidFill>
                <a:srgbClr val="C00000"/>
              </a:solidFill>
              <a:effectLst>
                <a:innerShdw blurRad="114300">
                  <a:prstClr val="black"/>
                </a:innerShdw>
              </a:effectLst>
              <a:latin typeface="NikoshBAN" pitchFamily="2" charset="0"/>
              <a:cs typeface="NikoshBAN" pitchFamily="2" charset="0"/>
            </a:endParaRPr>
          </a:p>
        </p:txBody>
      </p:sp>
      <p:sp>
        <p:nvSpPr>
          <p:cNvPr id="25" name="Cloud 24"/>
          <p:cNvSpPr/>
          <p:nvPr/>
        </p:nvSpPr>
        <p:spPr>
          <a:xfrm rot="1536638">
            <a:off x="863009" y="2290826"/>
            <a:ext cx="2819400" cy="1447800"/>
          </a:xfrm>
          <a:prstGeom prst="cloud">
            <a:avLst/>
          </a:prstGeom>
          <a:solidFill>
            <a:schemeClr val="accent6">
              <a:lumMod val="60000"/>
              <a:lumOff val="40000"/>
            </a:schemeClr>
          </a:solidFill>
          <a:ln>
            <a:solidFill>
              <a:srgbClr val="C00000"/>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400" dirty="0" smtClean="0">
                <a:ln>
                  <a:solidFill>
                    <a:srgbClr val="C00000"/>
                  </a:solidFill>
                </a:ln>
                <a:solidFill>
                  <a:srgbClr val="C00000"/>
                </a:solidFill>
                <a:effectLst>
                  <a:innerShdw blurRad="114300">
                    <a:prstClr val="black"/>
                  </a:innerShdw>
                </a:effectLst>
                <a:latin typeface="NikoshBAN" pitchFamily="2" charset="0"/>
                <a:cs typeface="NikoshBAN" pitchFamily="2" charset="0"/>
              </a:rPr>
              <a:t>কাব্য সৃষ্টিতে তাঁকে কোন বিষয় প্রেরণা যুগিয়েছে?</a:t>
            </a:r>
            <a:endParaRPr lang="en-US" sz="2400" dirty="0">
              <a:ln>
                <a:solidFill>
                  <a:srgbClr val="C00000"/>
                </a:solidFill>
              </a:ln>
              <a:solidFill>
                <a:srgbClr val="C00000"/>
              </a:solidFill>
              <a:effectLst>
                <a:innerShdw blurRad="114300">
                  <a:prstClr val="black"/>
                </a:innerShdw>
              </a:effectLst>
              <a:latin typeface="NikoshBAN" pitchFamily="2" charset="0"/>
              <a:cs typeface="NikoshBAN" pitchFamily="2" charset="0"/>
            </a:endParaRPr>
          </a:p>
        </p:txBody>
      </p:sp>
      <p:sp>
        <p:nvSpPr>
          <p:cNvPr id="26" name="Cloud 25"/>
          <p:cNvSpPr/>
          <p:nvPr/>
        </p:nvSpPr>
        <p:spPr>
          <a:xfrm rot="1536638">
            <a:off x="808387" y="2213395"/>
            <a:ext cx="2873023" cy="1710878"/>
          </a:xfrm>
          <a:prstGeom prst="cloud">
            <a:avLst/>
          </a:prstGeom>
          <a:solidFill>
            <a:schemeClr val="accent6">
              <a:lumMod val="60000"/>
              <a:lumOff val="40000"/>
            </a:schemeClr>
          </a:solidFill>
          <a:ln>
            <a:solidFill>
              <a:srgbClr val="C00000"/>
            </a:solidFill>
          </a:ln>
          <a:effectLst>
            <a:outerShdw blurRad="44450" dist="27940" dir="5400000" algn="ctr">
              <a:srgbClr val="000000">
                <a:alpha val="32000"/>
              </a:srgbClr>
            </a:outerShdw>
          </a:effectLst>
          <a:scene3d>
            <a:camera prst="obliqueTop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bn-BD" sz="2800" dirty="0" smtClean="0">
                <a:ln>
                  <a:solidFill>
                    <a:srgbClr val="C00000"/>
                  </a:solidFill>
                </a:ln>
                <a:solidFill>
                  <a:srgbClr val="C00000"/>
                </a:solidFill>
                <a:effectLst>
                  <a:innerShdw blurRad="114300">
                    <a:prstClr val="black"/>
                  </a:innerShdw>
                </a:effectLst>
                <a:latin typeface="NikoshBAN" pitchFamily="2" charset="0"/>
                <a:cs typeface="NikoshBAN" pitchFamily="2" charset="0"/>
              </a:rPr>
              <a:t>ইসলামি আদর্শ ও ঐতিহ্য</a:t>
            </a:r>
            <a:endParaRPr lang="en-US" sz="2800" dirty="0">
              <a:ln>
                <a:solidFill>
                  <a:srgbClr val="C00000"/>
                </a:solidFill>
              </a:ln>
              <a:solidFill>
                <a:srgbClr val="C00000"/>
              </a:solidFill>
              <a:effectLst>
                <a:innerShdw blurRad="114300">
                  <a:prstClr val="black"/>
                </a:innerShdw>
              </a:effectLst>
              <a:latin typeface="NikoshBAN" pitchFamily="2" charset="0"/>
              <a:cs typeface="NikoshBAN" pitchFamily="2" charset="0"/>
            </a:endParaRPr>
          </a:p>
        </p:txBody>
      </p:sp>
    </p:spTree>
    <p:extLst>
      <p:ext uri="{BB962C8B-B14F-4D97-AF65-F5344CB8AC3E}">
        <p14:creationId xmlns="" xmlns:p14="http://schemas.microsoft.com/office/powerpoint/2010/main" val="452264770"/>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3"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200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000" fill="hold"/>
                                        <p:tgtEl>
                                          <p:spTgt spid="3"/>
                                        </p:tgtEl>
                                        <p:attrNameLst>
                                          <p:attrName>ppt_y</p:attrName>
                                        </p:attrNameLst>
                                      </p:cBhvr>
                                      <p:tavLst>
                                        <p:tav tm="0">
                                          <p:val>
                                            <p:strVal val="#ppt_y"/>
                                          </p:val>
                                        </p:tav>
                                        <p:tav tm="100000">
                                          <p:val>
                                            <p:strVal val="#ppt_y"/>
                                          </p:val>
                                        </p:tav>
                                      </p:tavLst>
                                    </p:anim>
                                    <p:anim calcmode="lin" valueType="num">
                                      <p:cBhvr>
                                        <p:cTn id="9" dur="20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0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0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heel(1)">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heel(1)">
                                      <p:cBhvr>
                                        <p:cTn id="44" dur="2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heel(1)">
                                      <p:cBhvr>
                                        <p:cTn id="54" dur="20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1)">
                                      <p:cBhvr>
                                        <p:cTn id="59" dur="20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heel(1)">
                                      <p:cBhvr>
                                        <p:cTn id="64" dur="2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heel(1)">
                                      <p:cBhvr>
                                        <p:cTn id="69" dur="20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heel(1)">
                                      <p:cBhvr>
                                        <p:cTn id="74" dur="20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heel(1)">
                                      <p:cBhvr>
                                        <p:cTn id="7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13" grpId="0" animBg="1"/>
      <p:bldP spid="14" grpId="0" animBg="1"/>
      <p:bldP spid="15" grpId="0" animBg="1"/>
      <p:bldP spid="16" grpId="0" animBg="1"/>
      <p:bldP spid="17" grpId="0" animBg="1"/>
      <p:bldP spid="18" grpId="0" animBg="1"/>
      <p:bldP spid="19" grpId="0" animBg="1"/>
      <p:bldP spid="22"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6400801"/>
            <a:ext cx="9372599" cy="609599"/>
          </a:xfrm>
          <a:prstGeom prst="rect">
            <a:avLst/>
          </a:prstGeom>
        </p:spPr>
      </p:pic>
      <p:pic>
        <p:nvPicPr>
          <p:cNvPr id="10" name="Picture 9"/>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6199" y="-228600"/>
            <a:ext cx="9372599" cy="609599"/>
          </a:xfrm>
          <a:prstGeom prst="rect">
            <a:avLst/>
          </a:prstGeom>
        </p:spPr>
      </p:pic>
      <p:pic>
        <p:nvPicPr>
          <p:cNvPr id="11" name="Picture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5566064" y="3086100"/>
            <a:ext cx="6781800" cy="609600"/>
          </a:xfrm>
          <a:prstGeom prst="rect">
            <a:avLst/>
          </a:prstGeom>
        </p:spPr>
      </p:pic>
      <p:pic>
        <p:nvPicPr>
          <p:cNvPr id="12" name="Picture 1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rot="16200000">
            <a:off x="-3314699" y="3086100"/>
            <a:ext cx="6781800" cy="609600"/>
          </a:xfrm>
          <a:prstGeom prst="rect">
            <a:avLst/>
          </a:prstGeom>
        </p:spPr>
      </p:pic>
      <p:sp>
        <p:nvSpPr>
          <p:cNvPr id="6" name="Heart 5"/>
          <p:cNvSpPr/>
          <p:nvPr/>
        </p:nvSpPr>
        <p:spPr>
          <a:xfrm>
            <a:off x="762000" y="304798"/>
            <a:ext cx="1752600" cy="1143001"/>
          </a:xfrm>
          <a:prstGeom prst="heart">
            <a:avLst/>
          </a:prstGeom>
          <a:solidFill>
            <a:srgbClr val="C35D9F"/>
          </a:solidFill>
          <a:ln>
            <a:noFill/>
          </a:ln>
          <a:effectLst>
            <a:outerShdw blurRad="190500" dist="228600" dir="2700000" algn="ctr">
              <a:srgbClr val="000000">
                <a:alpha val="30000"/>
              </a:srgbClr>
            </a:outerShdw>
          </a:effectLst>
          <a:scene3d>
            <a:camera prst="obliqueBottom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n>
                  <a:solidFill>
                    <a:schemeClr val="bg1"/>
                  </a:solidFill>
                </a:ln>
                <a:solidFill>
                  <a:schemeClr val="bg1"/>
                </a:solidFill>
                <a:latin typeface="NikoshBAN" pitchFamily="2" charset="0"/>
                <a:cs typeface="NikoshBAN" pitchFamily="2" charset="0"/>
              </a:rPr>
              <a:t>কবি </a:t>
            </a:r>
            <a:endParaRPr lang="en-US" sz="2400" dirty="0">
              <a:ln>
                <a:solidFill>
                  <a:schemeClr val="bg1"/>
                </a:solidFill>
              </a:ln>
              <a:solidFill>
                <a:schemeClr val="bg1"/>
              </a:solidFill>
              <a:latin typeface="NikoshBAN" pitchFamily="2" charset="0"/>
              <a:cs typeface="NikoshBAN" pitchFamily="2" charset="0"/>
            </a:endParaRPr>
          </a:p>
        </p:txBody>
      </p:sp>
      <p:sp>
        <p:nvSpPr>
          <p:cNvPr id="9" name="Rounded Rectangle 8">
            <a:hlinkClick r:id="" action="ppaction://noaction">
              <a:snd r:embed="rId4" name="arrow.wav"/>
            </a:hlinkClick>
          </p:cNvPr>
          <p:cNvSpPr/>
          <p:nvPr/>
        </p:nvSpPr>
        <p:spPr>
          <a:xfrm>
            <a:off x="381002" y="2305050"/>
            <a:ext cx="3622964" cy="647700"/>
          </a:xfrm>
          <a:prstGeom prst="roundRect">
            <a:avLst/>
          </a:prstGeom>
          <a:solidFill>
            <a:schemeClr val="accent6">
              <a:lumMod val="60000"/>
              <a:lumOff val="40000"/>
            </a:schemeClr>
          </a:solidFill>
          <a:ln>
            <a:noFill/>
          </a:ln>
          <a:effectLst>
            <a:outerShdw blurRad="50800" dist="38100" dir="16200000" rotWithShape="0">
              <a:prstClr val="black">
                <a:alpha val="40000"/>
              </a:prstClr>
            </a:outerShdw>
          </a:effectLst>
          <a:scene3d>
            <a:camera prst="obliqueBottom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n>
                  <a:solidFill>
                    <a:srgbClr val="003300"/>
                  </a:solidFill>
                </a:ln>
                <a:solidFill>
                  <a:srgbClr val="003300"/>
                </a:solidFill>
                <a:effectLst>
                  <a:innerShdw blurRad="114300">
                    <a:prstClr val="black"/>
                  </a:innerShdw>
                </a:effectLst>
                <a:latin typeface="NikoshBAN" pitchFamily="2" charset="0"/>
                <a:cs typeface="NikoshBAN" pitchFamily="2" charset="0"/>
              </a:rPr>
              <a:t>তাঁর উল্লেখযোগ্য গ্রন্থ কী কী ?</a:t>
            </a:r>
            <a:endParaRPr lang="en-US" sz="2400" dirty="0">
              <a:ln>
                <a:solidFill>
                  <a:srgbClr val="003300"/>
                </a:solidFill>
              </a:ln>
              <a:solidFill>
                <a:srgbClr val="003300"/>
              </a:solidFill>
              <a:effectLst>
                <a:innerShdw blurRad="114300">
                  <a:prstClr val="black"/>
                </a:innerShdw>
              </a:effectLst>
              <a:latin typeface="NikoshBAN" pitchFamily="2" charset="0"/>
              <a:cs typeface="NikoshBAN" pitchFamily="2" charset="0"/>
            </a:endParaRPr>
          </a:p>
        </p:txBody>
      </p:sp>
      <p:pic>
        <p:nvPicPr>
          <p:cNvPr id="13" name="Picture 1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200400" y="304799"/>
            <a:ext cx="2320636" cy="1828802"/>
          </a:xfrm>
          <a:prstGeom prst="ellipse">
            <a:avLst/>
          </a:prstGeom>
          <a:ln>
            <a:noFill/>
          </a:ln>
          <a:effectLst>
            <a:softEdge rad="112500"/>
          </a:effectLst>
        </p:spPr>
      </p:pic>
      <p:sp>
        <p:nvSpPr>
          <p:cNvPr id="14" name="Heart 13"/>
          <p:cNvSpPr/>
          <p:nvPr/>
        </p:nvSpPr>
        <p:spPr>
          <a:xfrm>
            <a:off x="6400800" y="304798"/>
            <a:ext cx="1676400" cy="1219201"/>
          </a:xfrm>
          <a:prstGeom prst="heart">
            <a:avLst/>
          </a:prstGeom>
          <a:solidFill>
            <a:srgbClr val="C35D9F"/>
          </a:solidFill>
          <a:ln>
            <a:noFill/>
          </a:ln>
          <a:effectLst>
            <a:outerShdw blurRad="190500" dist="228600" dir="2700000" algn="ctr">
              <a:srgbClr val="000000">
                <a:alpha val="30000"/>
              </a:srgbClr>
            </a:outerShdw>
          </a:effectLst>
          <a:scene3d>
            <a:camera prst="obliqueBottom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n>
                  <a:solidFill>
                    <a:schemeClr val="bg1"/>
                  </a:solidFill>
                </a:ln>
                <a:solidFill>
                  <a:schemeClr val="bg1"/>
                </a:solidFill>
                <a:latin typeface="NikoshBAN" pitchFamily="2" charset="0"/>
                <a:cs typeface="NikoshBAN" pitchFamily="2" charset="0"/>
              </a:rPr>
              <a:t> পরিচিতি</a:t>
            </a:r>
            <a:endParaRPr lang="en-US" sz="2400" dirty="0">
              <a:ln>
                <a:solidFill>
                  <a:schemeClr val="bg1"/>
                </a:solidFill>
              </a:ln>
              <a:solidFill>
                <a:schemeClr val="bg1"/>
              </a:solidFill>
              <a:latin typeface="NikoshBAN" pitchFamily="2" charset="0"/>
              <a:cs typeface="NikoshBAN" pitchFamily="2" charset="0"/>
            </a:endParaRPr>
          </a:p>
        </p:txBody>
      </p:sp>
      <p:sp>
        <p:nvSpPr>
          <p:cNvPr id="3" name="Explosion 2 2"/>
          <p:cNvSpPr/>
          <p:nvPr/>
        </p:nvSpPr>
        <p:spPr>
          <a:xfrm>
            <a:off x="152400" y="2438400"/>
            <a:ext cx="8991600" cy="4267200"/>
          </a:xfrm>
          <a:prstGeom prst="irregularSeal2">
            <a:avLst/>
          </a:prstGeom>
          <a:solidFill>
            <a:srgbClr val="C35D9F"/>
          </a:solidFill>
          <a:ln>
            <a:solidFill>
              <a:srgbClr val="C35D9F"/>
            </a:solidFill>
          </a:ln>
          <a:effectLst>
            <a:outerShdw blurRad="50800" dist="38100" dir="5400000" algn="t" rotWithShape="0">
              <a:prstClr val="black">
                <a:alpha val="40000"/>
              </a:prstClr>
            </a:outerShdw>
            <a:softEdge rad="31750"/>
          </a:effectLst>
          <a:scene3d>
            <a:camera prst="obliqueBottom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prst="angle"/>
            </a:sp3d>
          </a:bodyPr>
          <a:lstStyle/>
          <a:p>
            <a:pPr algn="ctr"/>
            <a:r>
              <a:rPr lang="bn-BD" sz="2400" dirty="0" smtClean="0">
                <a:latin typeface="NikoshBAN" pitchFamily="2" charset="0"/>
                <a:cs typeface="NikoshBAN" pitchFamily="2" charset="0"/>
              </a:rPr>
              <a:t>সাত সাগরের মাঝি,সিরাজাম মুনিরা,নৌফেল ও হাতেম,মুহূর্তের কবিতা,পাখির বাসা,হাতেমতায়ী,নতুন লেখা,হরফের ছড়া,ছড়ার আসর ইত্যাদি।</a:t>
            </a:r>
            <a:endParaRPr lang="en-US" sz="2400" dirty="0">
              <a:latin typeface="NikoshBAN" pitchFamily="2" charset="0"/>
              <a:cs typeface="NikoshBAN" pitchFamily="2" charset="0"/>
            </a:endParaRPr>
          </a:p>
        </p:txBody>
      </p:sp>
      <p:sp>
        <p:nvSpPr>
          <p:cNvPr id="16" name="Rounded Rectangle 15">
            <a:hlinkClick r:id="" action="ppaction://noaction">
              <a:snd r:embed="rId4" name="arrow.wav"/>
            </a:hlinkClick>
          </p:cNvPr>
          <p:cNvSpPr/>
          <p:nvPr/>
        </p:nvSpPr>
        <p:spPr>
          <a:xfrm>
            <a:off x="381002" y="2305050"/>
            <a:ext cx="4229098" cy="647700"/>
          </a:xfrm>
          <a:prstGeom prst="roundRect">
            <a:avLst/>
          </a:prstGeom>
          <a:solidFill>
            <a:schemeClr val="accent6">
              <a:lumMod val="60000"/>
              <a:lumOff val="40000"/>
            </a:schemeClr>
          </a:solidFill>
          <a:ln>
            <a:noFill/>
          </a:ln>
          <a:effectLst>
            <a:outerShdw blurRad="50800" dist="38100" dir="16200000" rotWithShape="0">
              <a:prstClr val="black">
                <a:alpha val="40000"/>
              </a:prstClr>
            </a:outerShdw>
          </a:effectLst>
          <a:scene3d>
            <a:camera prst="obliqueBottom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n>
                  <a:solidFill>
                    <a:srgbClr val="002060"/>
                  </a:solidFill>
                </a:ln>
                <a:solidFill>
                  <a:srgbClr val="002060"/>
                </a:solidFill>
                <a:effectLst>
                  <a:innerShdw blurRad="114300">
                    <a:prstClr val="black"/>
                  </a:innerShdw>
                </a:effectLst>
                <a:latin typeface="NikoshBAN" pitchFamily="2" charset="0"/>
                <a:cs typeface="NikoshBAN" pitchFamily="2" charset="0"/>
              </a:rPr>
              <a:t>তিনি কোন কোন পুরস্কারে ভূষিত হন ?</a:t>
            </a:r>
            <a:endParaRPr lang="en-US" sz="2400" dirty="0">
              <a:ln>
                <a:solidFill>
                  <a:srgbClr val="002060"/>
                </a:solidFill>
              </a:ln>
              <a:solidFill>
                <a:srgbClr val="002060"/>
              </a:solidFill>
              <a:effectLst>
                <a:innerShdw blurRad="114300">
                  <a:prstClr val="black"/>
                </a:innerShdw>
              </a:effectLst>
              <a:latin typeface="NikoshBAN" pitchFamily="2" charset="0"/>
              <a:cs typeface="NikoshBAN" pitchFamily="2" charset="0"/>
            </a:endParaRPr>
          </a:p>
        </p:txBody>
      </p:sp>
      <p:sp>
        <p:nvSpPr>
          <p:cNvPr id="17" name="Explosion 2 16"/>
          <p:cNvSpPr/>
          <p:nvPr/>
        </p:nvSpPr>
        <p:spPr>
          <a:xfrm>
            <a:off x="152400" y="2438400"/>
            <a:ext cx="8991600" cy="4267200"/>
          </a:xfrm>
          <a:prstGeom prst="irregularSeal2">
            <a:avLst/>
          </a:prstGeom>
          <a:solidFill>
            <a:schemeClr val="accent6">
              <a:lumMod val="60000"/>
              <a:lumOff val="40000"/>
            </a:schemeClr>
          </a:solidFill>
          <a:ln>
            <a:solidFill>
              <a:srgbClr val="C35D9F"/>
            </a:solidFill>
          </a:ln>
          <a:effectLst>
            <a:outerShdw blurRad="50800" dist="38100" dir="5400000" algn="t" rotWithShape="0">
              <a:prstClr val="black">
                <a:alpha val="40000"/>
              </a:prstClr>
            </a:outerShdw>
            <a:softEdge rad="31750"/>
          </a:effectLst>
          <a:scene3d>
            <a:camera prst="obliqueBottom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prst="angle"/>
            </a:sp3d>
          </a:bodyPr>
          <a:lstStyle/>
          <a:p>
            <a:pPr algn="ctr"/>
            <a:r>
              <a:rPr lang="bn-BD" sz="2400" dirty="0" smtClean="0">
                <a:ln>
                  <a:solidFill>
                    <a:srgbClr val="002060"/>
                  </a:solidFill>
                </a:ln>
                <a:solidFill>
                  <a:srgbClr val="002060"/>
                </a:solidFill>
                <a:latin typeface="NikoshBAN" pitchFamily="2" charset="0"/>
                <a:cs typeface="NikoshBAN" pitchFamily="2" charset="0"/>
              </a:rPr>
              <a:t>সাহিত্যে অবদানের জন্য তিনি বাংলা একাডেমী পুরস্কার,আদমজী পুরস্কার,একুশে পদকসহ (মরণোত্তর) অনেক পুরস্কারে ভূষিত হন।</a:t>
            </a:r>
            <a:endParaRPr lang="en-US" sz="2400" dirty="0">
              <a:ln>
                <a:solidFill>
                  <a:srgbClr val="002060"/>
                </a:solidFill>
              </a:ln>
              <a:solidFill>
                <a:srgbClr val="002060"/>
              </a:solidFill>
              <a:latin typeface="NikoshBAN" pitchFamily="2" charset="0"/>
              <a:cs typeface="NikoshBAN" pitchFamily="2" charset="0"/>
            </a:endParaRPr>
          </a:p>
        </p:txBody>
      </p:sp>
      <p:sp>
        <p:nvSpPr>
          <p:cNvPr id="18" name="Rounded Rectangle 17">
            <a:hlinkClick r:id="" action="ppaction://noaction">
              <a:snd r:embed="rId4" name="arrow.wav"/>
            </a:hlinkClick>
          </p:cNvPr>
          <p:cNvSpPr/>
          <p:nvPr/>
        </p:nvSpPr>
        <p:spPr>
          <a:xfrm>
            <a:off x="381000" y="2286000"/>
            <a:ext cx="4229098" cy="647700"/>
          </a:xfrm>
          <a:prstGeom prst="roundRect">
            <a:avLst/>
          </a:prstGeom>
          <a:solidFill>
            <a:srgbClr val="C35D9F"/>
          </a:solidFill>
          <a:ln>
            <a:noFill/>
          </a:ln>
          <a:effectLst>
            <a:outerShdw blurRad="50800" dist="38100" dir="16200000" rotWithShape="0">
              <a:prstClr val="black">
                <a:alpha val="40000"/>
              </a:prstClr>
            </a:outerShdw>
          </a:effectLst>
          <a:scene3d>
            <a:camera prst="obliqueBottomLef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a:sp3d>
          </a:bodyPr>
          <a:lstStyle/>
          <a:p>
            <a:pPr algn="ctr"/>
            <a:r>
              <a:rPr lang="bn-BD" sz="2400" dirty="0" smtClean="0">
                <a:ln>
                  <a:solidFill>
                    <a:schemeClr val="bg2"/>
                  </a:solidFill>
                </a:ln>
                <a:solidFill>
                  <a:schemeClr val="bg1"/>
                </a:solidFill>
                <a:effectLst>
                  <a:innerShdw blurRad="114300">
                    <a:prstClr val="black"/>
                  </a:innerShdw>
                </a:effectLst>
                <a:latin typeface="NikoshBAN" pitchFamily="2" charset="0"/>
                <a:cs typeface="NikoshBAN" pitchFamily="2" charset="0"/>
              </a:rPr>
              <a:t>তিনি কত সালে পরলোক গমন করেন ?</a:t>
            </a:r>
            <a:endParaRPr lang="en-US" sz="2400" dirty="0">
              <a:ln>
                <a:solidFill>
                  <a:schemeClr val="bg2"/>
                </a:solidFill>
              </a:ln>
              <a:solidFill>
                <a:schemeClr val="bg1"/>
              </a:solidFill>
              <a:effectLst>
                <a:innerShdw blurRad="114300">
                  <a:prstClr val="black"/>
                </a:innerShdw>
              </a:effectLst>
              <a:latin typeface="NikoshBAN" pitchFamily="2" charset="0"/>
              <a:cs typeface="NikoshBAN" pitchFamily="2" charset="0"/>
            </a:endParaRPr>
          </a:p>
        </p:txBody>
      </p:sp>
      <p:sp>
        <p:nvSpPr>
          <p:cNvPr id="19" name="Explosion 2 18"/>
          <p:cNvSpPr/>
          <p:nvPr/>
        </p:nvSpPr>
        <p:spPr>
          <a:xfrm>
            <a:off x="533400" y="2514600"/>
            <a:ext cx="7848600" cy="4343400"/>
          </a:xfrm>
          <a:prstGeom prst="irregularSeal2">
            <a:avLst/>
          </a:prstGeom>
          <a:solidFill>
            <a:srgbClr val="C35D9F"/>
          </a:solidFill>
          <a:ln>
            <a:solidFill>
              <a:srgbClr val="C35D9F"/>
            </a:solidFill>
          </a:ln>
          <a:effectLst>
            <a:outerShdw blurRad="50800" dist="38100" dir="5400000" algn="t" rotWithShape="0">
              <a:prstClr val="black">
                <a:alpha val="40000"/>
              </a:prstClr>
            </a:outerShdw>
            <a:softEdge rad="31750"/>
          </a:effectLst>
          <a:scene3d>
            <a:camera prst="obliqueBottomRigh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sp3d extrusionH="57150">
              <a:bevelT w="38100" h="38100" prst="angle"/>
            </a:sp3d>
          </a:bodyPr>
          <a:lstStyle/>
          <a:p>
            <a:pPr algn="ctr"/>
            <a:r>
              <a:rPr lang="bn-BD" sz="2400" dirty="0" smtClean="0">
                <a:ln>
                  <a:solidFill>
                    <a:srgbClr val="002060"/>
                  </a:solidFill>
                </a:ln>
                <a:solidFill>
                  <a:srgbClr val="002060"/>
                </a:solidFill>
                <a:latin typeface="NikoshBAN" pitchFamily="2" charset="0"/>
                <a:cs typeface="NikoshBAN" pitchFamily="2" charset="0"/>
              </a:rPr>
              <a:t>১৯৭৪ সালের ১৯শে অক্টোবর তিনি পরলোক গমন করেন।</a:t>
            </a:r>
            <a:endParaRPr lang="en-US" sz="2400" dirty="0">
              <a:ln>
                <a:solidFill>
                  <a:srgbClr val="002060"/>
                </a:solidFill>
              </a:ln>
              <a:solidFill>
                <a:srgbClr val="002060"/>
              </a:solidFill>
              <a:latin typeface="NikoshBAN" pitchFamily="2" charset="0"/>
              <a:cs typeface="NikoshBAN" pitchFamily="2" charset="0"/>
            </a:endParaRPr>
          </a:p>
        </p:txBody>
      </p:sp>
    </p:spTree>
    <p:extLst>
      <p:ext uri="{BB962C8B-B14F-4D97-AF65-F5344CB8AC3E}">
        <p14:creationId xmlns="" xmlns:p14="http://schemas.microsoft.com/office/powerpoint/2010/main" val="2815330188"/>
      </p:ext>
    </p:extLst>
  </p:cSld>
  <p:clrMapOvr>
    <a:masterClrMapping/>
  </p:clrMapOvr>
  <mc:AlternateContent xmlns:mc="http://schemas.openxmlformats.org/markup-compatibility/2006">
    <mc:Choice xmlns="" xmlns:p14="http://schemas.microsoft.com/office/powerpoint/2010/main" Requires="p14">
      <p:transition spd="slow" p14:dur="2000">
        <p14:ferris dir="l"/>
        <p:sndAc>
          <p:stSnd>
            <p:snd r:embed="rId6"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53" presetClass="exit" presetSubtype="32" fill="hold" grpId="1" nodeType="with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6"/>
                                        </p:tgtEl>
                                        <p:attrNameLst>
                                          <p:attrName>ppt_w</p:attrName>
                                        </p:attrNameLst>
                                      </p:cBhvr>
                                      <p:tavLst>
                                        <p:tav tm="0">
                                          <p:val>
                                            <p:strVal val="ppt_w"/>
                                          </p:val>
                                        </p:tav>
                                        <p:tav tm="100000">
                                          <p:val>
                                            <p:fltVal val="0"/>
                                          </p:val>
                                        </p:tav>
                                      </p:tavLst>
                                    </p:anim>
                                    <p:anim calcmode="lin" valueType="num">
                                      <p:cBhvr>
                                        <p:cTn id="50" dur="500"/>
                                        <p:tgtEl>
                                          <p:spTgt spid="16"/>
                                        </p:tgtEl>
                                        <p:attrNameLst>
                                          <p:attrName>ppt_h</p:attrName>
                                        </p:attrNameLst>
                                      </p:cBhvr>
                                      <p:tavLst>
                                        <p:tav tm="0">
                                          <p:val>
                                            <p:strVal val="ppt_h"/>
                                          </p:val>
                                        </p:tav>
                                        <p:tav tm="100000">
                                          <p:val>
                                            <p:fltVal val="0"/>
                                          </p:val>
                                        </p:tav>
                                      </p:tavLst>
                                    </p:anim>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7"/>
                                        </p:tgtEl>
                                        <p:attrNameLst>
                                          <p:attrName>ppt_w</p:attrName>
                                        </p:attrNameLst>
                                      </p:cBhvr>
                                      <p:tavLst>
                                        <p:tav tm="0">
                                          <p:val>
                                            <p:strVal val="ppt_w"/>
                                          </p:val>
                                        </p:tav>
                                        <p:tav tm="100000">
                                          <p:val>
                                            <p:fltVal val="0"/>
                                          </p:val>
                                        </p:tav>
                                      </p:tavLst>
                                    </p:anim>
                                    <p:anim calcmode="lin" valueType="num">
                                      <p:cBhvr>
                                        <p:cTn id="55" dur="500"/>
                                        <p:tgtEl>
                                          <p:spTgt spid="17"/>
                                        </p:tgtEl>
                                        <p:attrNameLst>
                                          <p:attrName>ppt_h</p:attrName>
                                        </p:attrNameLst>
                                      </p:cBhvr>
                                      <p:tavLst>
                                        <p:tav tm="0">
                                          <p:val>
                                            <p:strVal val="ppt_h"/>
                                          </p:val>
                                        </p:tav>
                                        <p:tav tm="100000">
                                          <p:val>
                                            <p:fltVal val="0"/>
                                          </p:val>
                                        </p:tav>
                                      </p:tavLst>
                                    </p:anim>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heel(1)">
                                      <p:cBhvr>
                                        <p:cTn id="62" dur="2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heel(1)">
                                      <p:cBhvr>
                                        <p:cTn id="6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4" grpId="0" animBg="1"/>
      <p:bldP spid="3" grpId="0" animBg="1"/>
      <p:bldP spid="3" grpId="1" animBg="1"/>
      <p:bldP spid="16" grpId="0" animBg="1"/>
      <p:bldP spid="16" grpId="1" animBg="1"/>
      <p:bldP spid="17" grpId="0" animBg="1"/>
      <p:bldP spid="17" grpId="1" animBg="1"/>
      <p:bldP spid="18"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1777</TotalTime>
  <Words>1081</Words>
  <Application>Microsoft Office PowerPoint</Application>
  <PresentationFormat>On-screen Show (4:3)</PresentationFormat>
  <Paragraphs>127</Paragraphs>
  <Slides>22</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Office Theme</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Rahat</dc:creator>
  <cp:lastModifiedBy>SCE</cp:lastModifiedBy>
  <cp:revision>270</cp:revision>
  <dcterms:created xsi:type="dcterms:W3CDTF">2006-08-16T00:00:00Z</dcterms:created>
  <dcterms:modified xsi:type="dcterms:W3CDTF">2015-02-09T08:18:44Z</dcterms:modified>
</cp:coreProperties>
</file>