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74" r:id="rId10"/>
    <p:sldId id="263" r:id="rId11"/>
    <p:sldId id="264" r:id="rId12"/>
    <p:sldId id="265" r:id="rId13"/>
    <p:sldId id="276" r:id="rId14"/>
    <p:sldId id="275" r:id="rId15"/>
    <p:sldId id="266" r:id="rId16"/>
    <p:sldId id="268" r:id="rId17"/>
    <p:sldId id="273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17DD3-1C3C-4AE4-9F10-81A71B8E9D88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5324C-C6F9-4502-96BF-785D4006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5324C-C6F9-4502-96BF-785D400601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5%E0%A6%99%E0%A7%8D%E0%A6%97%E0%A6%B8%E0%A6%82%E0%A6%B8%E0%A7%8D%E0%A6%A5%E0%A6%BE%E0%A6%A8" TargetMode="External"/><Relationship Id="rId2" Type="http://schemas.openxmlformats.org/officeDocument/2006/relationships/hyperlink" Target="https://bn.wikipedia.org/wiki/%E0%A6%AA%E0%A7%8D%E0%A6%B0%E0%A7%8B%E0%A6%9F%E0%A6%BF%E0%A6%A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5%E0%A6%B0%E0%A7%8B%E0%A6%A8%E0%A6%BE%E0%A6%AD%E0%A6%BE%E0%A6%87%E0%A6%B0%E0%A6%BE%E0%A6%B8#cite_note-5" TargetMode="External"/><Relationship Id="rId2" Type="http://schemas.openxmlformats.org/officeDocument/2006/relationships/hyperlink" Target="https://bn.wikipedia.org/wiki/%E0%A6%95%E0%A6%B0%E0%A7%8B%E0%A6%A8%E0%A6%BE%E0%A6%AD%E0%A6%BE%E0%A6%87%E0%A6%B0%E0%A6%BE%E0%A6%B8#cite_note-pmid23202515-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bn.wikipedia.org/wiki/%E0%A6%A6%E0%A7%87%E0%A6%B6_%E0%A6%85%E0%A6%A8%E0%A7%81%E0%A6%AF%E0%A6%BE%E0%A6%AF%E0%A6%BC%E0%A7%80_%E0%A6%95%E0%A6%B0%E0%A7%8B%E0%A6%A8%E0%A6%BE%E0%A6%AD%E0%A6%BE%E0%A6%87%E0%A6%B0%E0%A6%BE%E0%A6%B8%E0%A7%87%E0%A6%B0_%E0%A6%AA%E0%A7%8D%E0%A6%B0%E0%A6%BE%E0%A6%A6%E0%A7%81%E0%A6%B0%E0%A7%8D%E0%A6%AD%E0%A6%BE%E0%A6%AC_(%E0%A7%A8%E0%A7%A6%E0%A7%A7%E0%A7%AF-%E0%A7%A8%E0%A7%A6%E0%A7%A8%E0%A7%A6)" TargetMode="External"/><Relationship Id="rId7" Type="http://schemas.openxmlformats.org/officeDocument/2006/relationships/hyperlink" Target="https://bn.wikipedia.org/wiki/%E0%A6%95%E0%A6%B0%E0%A7%8B%E0%A6%A8%E0%A6%BE%E0%A6%AD%E0%A6%BE%E0%A6%87%E0%A6%B0%E0%A6%BE%E0%A6%B8#cite_note-8" TargetMode="External"/><Relationship Id="rId2" Type="http://schemas.openxmlformats.org/officeDocument/2006/relationships/hyperlink" Target="https://bn.wikipedia.org/wiki/%E0%A7%A8%E0%A7%A6%E0%A7%A7%E0%A7%AF_%E0%A6%B8%E0%A6%BE%E0%A6%B2%E0%A7%87%E0%A6%B0_%E0%A6%95%E0%A6%B0%E0%A7%8B%E0%A6%A8%E0%A6%BE%E0%A6%AD%E0%A6%BE%E0%A6%87%E0%A6%B0%E0%A6%BE%E0%A6%B8%E0%A6%98%E0%A6%9F%E0%A6%BF%E0%A6%A4_%E0%A6%AC%E0%A7%8D%E0%A6%AF%E0%A6%BE%E0%A6%A7%E0%A6%BF%E0%A6%B0_%E0%A6%AA%E0%A7%8D%E0%A6%B0%E0%A6%BE%E0%A6%A6%E0%A7%81%E0%A6%B0%E0%A7%8D%E0%A6%AD%E0%A6%BE%E0%A6%AC_(%E0%A7%A8%E0%A7%A6%E0%A7%A7%E0%A7%AF-%E0%A7%A8%E0%A7%A6%E0%A7%A8%E0%A7%A6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95%E0%A6%B0%E0%A7%8B%E0%A6%A8%E0%A6%BE%E0%A6%AD%E0%A6%BE%E0%A6%87%E0%A6%B0%E0%A6%BE%E0%A6%B8#cite_note-7" TargetMode="External"/><Relationship Id="rId5" Type="http://schemas.openxmlformats.org/officeDocument/2006/relationships/hyperlink" Target="https://bn.wikipedia.org/wiki/%E0%A6%89%E0%A6%B9%E0%A6%BE%E0%A6%A8_%E0%A6%95%E0%A6%B0%E0%A7%8B%E0%A6%A8%E0%A6%BE%E0%A6%AD%E0%A6%BE%E0%A6%87%E0%A6%B0%E0%A6%BE%E0%A6%B8%E0%A7%87%E0%A6%B0_%E0%A6%AA%E0%A7%8D%E0%A6%B0%E0%A6%BE%E0%A6%A6%E0%A7%81%E0%A6%B0%E0%A7%8D%E0%A6%AD%E0%A6%BE%E0%A6%AC_(%E0%A7%A8%E0%A7%A6%E0%A7%A7%E0%A7%AF-%E0%A7%A8%E0%A7%A6%E0%A7%A8%E0%A7%A6)" TargetMode="External"/><Relationship Id="rId4" Type="http://schemas.openxmlformats.org/officeDocument/2006/relationships/hyperlink" Target="https://bn.wikipedia.org/wiki/%E0%A6%89%E0%A6%B9%E0%A6%BE%E0%A6%A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0" y="0"/>
            <a:ext cx="9144000" cy="31547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99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A9FD0-B54F-4450-AD86-D51CAD96E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3124198" cy="3145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7AA03D-EBE5-40F4-A413-65DDA3C25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50108"/>
            <a:ext cx="4495799" cy="3784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71FC72-2EB5-4F98-BEA1-375D3E994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710"/>
            <a:ext cx="4648199" cy="37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9128760" cy="549425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করোনা ভাইরাস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ছড়ায়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#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পশু-পাখি এবং গবাদি পশুর কাছাকাছি থাকা মানুষের মধ্যে করোনা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ভাইরাস সংক্রমণের সম্ভাবনা অনেকটাই বেশি।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#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পশুর লোম এবং মল থেকে ভাইরাস বিস্তার লাভ করতে পারে।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#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সরাসরি মানবদেহে সংক্রমণ করে এ ভাইরাস।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#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একবার মানুষের শরীরে প্রবেশ করলে বিপজ্জনক হয়ে উঠ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ে।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95897"/>
            <a:ext cx="9178413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এছাড়াও যে সকল কারণে এ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করোনা ভাইরাস ছড়ায়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আক্রান্ত ব্যাক্তির হাঁচি-কাশির মাধ্যমে।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আক্রান্ত ব্যাক্তিকে স্পর্শ করলে।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আক্রান্ত ব্যাক্তির ব্যবহ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 পোশা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বা দ্রব্যাদি ব্যবহার করলে।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22EA1-CEA9-4EF6-8D1F-168DF9A88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152400"/>
            <a:ext cx="9113520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F019B-BA4C-4CEE-8346-17F206EAE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67" y="4795897"/>
            <a:ext cx="1947134" cy="233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BD" sz="6000" b="1" dirty="0">
                <a:latin typeface="NikoshBAN" pitchFamily="2" charset="0"/>
                <a:cs typeface="NikoshBAN" pitchFamily="2" charset="0"/>
              </a:rPr>
              <a:t>কী?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প্রশ্বাসের সমস্যা।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এছাড়া জ্বর, সর্দি-কাশি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প্রাথমিক লক্ষণ।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7040" y="3318570"/>
            <a:ext cx="9171040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আক্রান্ত কোন ব্যাক্তির সংস্পর্শে বা অবস্থান করে থা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১৪দিনের মধ্যে আক্রান্ত দেশে ভ্রমণ করে থা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জ্বর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রেনহাইট বা তার বেশি) হয়ে থা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হাঁচি-কাশি হ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গলা ব্যাথা হ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শুষ্ক কাশি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শ্বাসকষ্ট ইত্যাদি উপসর্গ দেখা দিলে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07198D-286F-49A6-9BBF-5FE666118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5562600" cy="33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287000" cy="2369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আক্রান্তের চিকিৎস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করণীয়ঃ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সংক্রমিত ব্যক্তিকে আলাদা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কোয়ারেন্টাইনে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রেখে চিকিৎসা কর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অরক্ষিত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থেকে দূরত্ব বজায় রাখ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ডিম এবং মাংস জাতীয় খাবার সংক্রমিত ব্যক্তির থেকে দূরে রাখ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(১৫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9B924-411F-4BE3-AD9C-D7F771CE1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9880"/>
            <a:ext cx="3962400" cy="4488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98EB6A-FECC-43A6-A736-AD1B2B01B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880"/>
            <a:ext cx="5181600" cy="2430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9E31B-0E6E-46FD-A61E-C18E970AE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" y="4787225"/>
            <a:ext cx="5181600" cy="20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2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E28344-8823-4E9E-A620-9A81406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15" y="3190220"/>
            <a:ext cx="4571433" cy="3210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A262F1-768A-44D4-AACA-BFC542CCA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2514600"/>
            <a:ext cx="4564059" cy="36847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2CE3F8-FC1E-4480-881E-857F3C479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84" y="0"/>
            <a:ext cx="4613314" cy="251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C9CEB5-58AB-494E-8812-DDCAA86537F9}"/>
              </a:ext>
            </a:extLst>
          </p:cNvPr>
          <p:cNvSpPr txBox="1"/>
          <p:nvPr/>
        </p:nvSpPr>
        <p:spPr>
          <a:xfrm>
            <a:off x="24204" y="-70723"/>
            <a:ext cx="2034145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চিকিৎ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করণীয়ঃ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0EBAB-0877-4A8E-9BB5-34E054D5D1CD}"/>
              </a:ext>
            </a:extLst>
          </p:cNvPr>
          <p:cNvSpPr txBox="1"/>
          <p:nvPr/>
        </p:nvSpPr>
        <p:spPr>
          <a:xfrm>
            <a:off x="4556684" y="2539425"/>
            <a:ext cx="460206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রোগী আসা মাত্র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য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ত্ন সহকারে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E5555-C619-43FB-814F-E0176DC97D89}"/>
              </a:ext>
            </a:extLst>
          </p:cNvPr>
          <p:cNvSpPr txBox="1"/>
          <p:nvPr/>
        </p:nvSpPr>
        <p:spPr>
          <a:xfrm>
            <a:off x="21515" y="6211669"/>
            <a:ext cx="453517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কোয়ারেন্টাইনে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চিকিৎসা দি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4703F-A467-4703-91D9-C6896FD7CAB1}"/>
              </a:ext>
            </a:extLst>
          </p:cNvPr>
          <p:cNvSpPr txBox="1"/>
          <p:nvPr/>
        </p:nvSpPr>
        <p:spPr>
          <a:xfrm>
            <a:off x="4587317" y="6396335"/>
            <a:ext cx="457143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চিকিৎসা দি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অতি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সাবধানতার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05396-A288-4F13-B858-D50006B74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49" y="0"/>
            <a:ext cx="25417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842523-0B2A-4600-973F-3DA93508A29A}"/>
              </a:ext>
            </a:extLst>
          </p:cNvPr>
          <p:cNvSpPr/>
          <p:nvPr/>
        </p:nvSpPr>
        <p:spPr>
          <a:xfrm>
            <a:off x="0" y="0"/>
            <a:ext cx="6172200" cy="41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যে সকল বিষয় গুলো একান্ত পালণীয়ঃ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পরিবারের সদস্যদের নিরাপদ রাখার স্বার্থে একা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আলাদা কক্ষে থাক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সর্বাবস্থায় মাস্ক ব্যবহার কর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একান্ত প্রয়োজন ছাড়া বাড়ির বাহিরে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যাবে না।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সুস্থ ব্যাক্তিদের থেকে কমপক্ষে ৩ফুট  দূরে থাক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করোনা ভাইরাস অনুমান করলে তাড়াতাড়ি নিকটস্থ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হাসপাতাল বা হট লাইনে যোগাযোগ কর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হাচি-কাশির সময় মুখে রুমাল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টিসু্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ব্যবহার 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সকল অবস্থায় ধর্মীয় অনুভূতি নিয়ে মহান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আল্লাহ্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র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কাছে সাহায্য চাই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D493FA-726D-468D-BA48-35794E9B7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4191000"/>
            <a:ext cx="9144000" cy="3089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10169-2625-4EA8-A9BA-E2B38FE5B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3200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"/>
            <a:ext cx="4014538" cy="73866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করোনা ভাইরাস থেকে নিরাপদ থাক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ঘন ঘন হাত পরিষ্কার কর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(সাবান-পানি অথবা হ্যান্ড-স্যানিটাইজার দিয়ে )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কাশি শিষ্টাচার মেনে চল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যথাসম্ভব চোখে-নাকে মুখে হাত স্পর্শ হতে বিরত থাক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ব্যাক্তির সাথে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করমর্দন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কোলাকুলি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থেকে বিরত থাক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হাচি-কাশি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শ্বাসকষ্ট থা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লে সুস্থ ব্যাক্তিদের কাছ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থেকে দূরে থাক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পশু-পাখির সংস্পর্শে আ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যাবেনা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মাছ-মাংস ভালভাবে রান্না করে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কাজেই আক্রান্ত এলাকায়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যাবে না।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আতঙ্কিত না হয়ে সচেতনতা বৃদ্ধি ও প্রতিরোধ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মূলক ব্যবস্থা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সকল অবস্থায় মহান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কাছে সাহায্য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ইতে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AB2B7-7D27-4828-B48E-0A2D711E7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91051"/>
            <a:ext cx="5085678" cy="2266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72111-0BF1-4AAC-A3F5-B75B1BBCF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36" y="2609851"/>
            <a:ext cx="5105400" cy="1983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9FA939-32E6-4151-AEDC-9FFE57FF77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73" y="1"/>
            <a:ext cx="5073127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7" t="1" r="1" b="-3440"/>
          <a:stretch/>
        </p:blipFill>
        <p:spPr>
          <a:xfrm>
            <a:off x="23138" y="762000"/>
            <a:ext cx="2355911" cy="2232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375" y="0"/>
            <a:ext cx="913662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করোনা ভাইরাস থেকে রক্ষায়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53E328-9374-4407-93E8-7C8D90E15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4" r="-265" b="8677"/>
          <a:stretch/>
        </p:blipFill>
        <p:spPr>
          <a:xfrm>
            <a:off x="2262859" y="4724400"/>
            <a:ext cx="2293373" cy="213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FF5B28-C5D4-4C2D-BBF5-DA17636AC0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5484" r="1305" b="12371"/>
          <a:stretch/>
        </p:blipFill>
        <p:spPr>
          <a:xfrm>
            <a:off x="0" y="3022732"/>
            <a:ext cx="2293374" cy="1752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AA330C-EE1B-46C0-8E7B-8B9065B30B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8544"/>
            <a:ext cx="4414771" cy="25080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94745D-A28E-4F6E-906F-363528A5CE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8808" r="5616" b="12494"/>
          <a:stretch/>
        </p:blipFill>
        <p:spPr>
          <a:xfrm>
            <a:off x="6700771" y="2743200"/>
            <a:ext cx="2443229" cy="1934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5648A8-FDF1-4D7D-AA1C-86A483157E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70" y="4716965"/>
            <a:ext cx="2443230" cy="21401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667552-CD69-44B5-8A92-808E435760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58" y="729774"/>
            <a:ext cx="2428479" cy="19737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CD577B-C0C7-4AC4-9033-F816F853FD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51" y="4716959"/>
            <a:ext cx="2151907" cy="213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92803D-21B0-4CAA-A31E-29FAD1DD43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76600"/>
            <a:ext cx="4414770" cy="1446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2C9D09-0750-468A-B627-AB8EF25F09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" y="4760044"/>
            <a:ext cx="2239720" cy="20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3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0560" y="1"/>
            <a:ext cx="4663440" cy="34778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করোনা ভাইরাস হলে জরুরি ভাবে যোগাযোগের জন্য হট নাম্বার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   ১৬২৬৩ 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7" y="3168442"/>
            <a:ext cx="4663440" cy="3897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21" r="1020" b="16818"/>
          <a:stretch/>
        </p:blipFill>
        <p:spPr>
          <a:xfrm>
            <a:off x="4666129" y="3505200"/>
            <a:ext cx="4480560" cy="3560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E89ED-5C7C-4CDC-A797-0178D51B0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1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7406" y="2467589"/>
            <a:ext cx="4666593" cy="43904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করোনা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ভাইরা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স</a:t>
            </a: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করণীয়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2724E-8E43-4E42-A80E-F8CDA7192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4" y="0"/>
            <a:ext cx="449422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2BD03-3E86-4834-ADD4-4584A3E7F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70" y="0"/>
            <a:ext cx="4652929" cy="24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28514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4630994"/>
            <a:ext cx="5609302" cy="21852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করোনা ভাইরাস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থেকে রক্ষা পাওয়ার জন্য পরিবারের সদস্যদের করণীয় লিখে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5778B-E560-4BF7-8C9D-260E6BCE5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9114502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FCD86B-0E05-44E0-8058-A8317F3AA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47570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0" y="0"/>
            <a:ext cx="7467600" cy="23802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dirty="0"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0" y="2332038"/>
            <a:ext cx="4344988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4033" y="2971800"/>
            <a:ext cx="4344988" cy="3886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এস-সি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)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নুরিয়া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রাঙ্গামাটি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মোবাইল ০১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৮১৫৪১১৭৬২</a:t>
            </a:r>
            <a:r>
              <a:rPr lang="en-US" dirty="0"/>
              <a:t> 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/>
              <a:t>mjahangirkaptai@gmail.com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013960" y="2667000"/>
            <a:ext cx="3973441" cy="6722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3960" y="3429000"/>
            <a:ext cx="4080913" cy="521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৬ষ্ঠ-১০ম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করোনা ভাইরাস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(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বিশেষ ক্লাস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6F1CE1-FDBB-42F5-AC07-745E4BED2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9162" cy="2380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97074-D053-46C9-A03C-5918886C4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32" y="0"/>
            <a:ext cx="3385967" cy="238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48" y="0"/>
            <a:ext cx="912925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আল্লাহ্‌ সবাইকে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ভাল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রাখুন। আমীন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6CFBFE-2E7F-4ED0-A491-323DDDE27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96"/>
            <a:ext cx="4648200" cy="5272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AA5839-CBF2-4AE7-9C39-50526C66A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48" y="829203"/>
            <a:ext cx="4495800" cy="52722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992F69-3364-445F-8624-053AAE8A92A2}"/>
              </a:ext>
            </a:extLst>
          </p:cNvPr>
          <p:cNvSpPr txBox="1"/>
          <p:nvPr/>
        </p:nvSpPr>
        <p:spPr>
          <a:xfrm>
            <a:off x="0" y="6103203"/>
            <a:ext cx="912925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আল্লাহ্‌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222556"/>
            <a:ext cx="6183482" cy="3657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764E5C-3CB8-4C82-9305-61331519E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24" y="-24700"/>
            <a:ext cx="4903076" cy="3468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58F1F5-D28B-4B08-98B1-74A6E34B0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24" y="3426456"/>
            <a:ext cx="4903076" cy="34315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D1A3A3-F575-47A3-9D97-C3E9C01643F1}"/>
              </a:ext>
            </a:extLst>
          </p:cNvPr>
          <p:cNvSpPr/>
          <p:nvPr/>
        </p:nvSpPr>
        <p:spPr>
          <a:xfrm>
            <a:off x="8021" y="-24700"/>
            <a:ext cx="4240924" cy="345115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এ</a:t>
            </a:r>
            <a:r>
              <a:rPr lang="as-IN" sz="4000" dirty="0"/>
              <a:t>ই</a:t>
            </a:r>
            <a:r>
              <a:rPr lang="en-US" sz="3600" dirty="0"/>
              <a:t> </a:t>
            </a:r>
            <a:r>
              <a:rPr lang="en-US" sz="3600" dirty="0" err="1"/>
              <a:t>ছবিগুলো</a:t>
            </a:r>
            <a:r>
              <a:rPr lang="en-US" sz="3600" dirty="0"/>
              <a:t> </a:t>
            </a:r>
            <a:r>
              <a:rPr lang="en-US" sz="3600" dirty="0" err="1"/>
              <a:t>কিসের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60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76800"/>
            <a:ext cx="9144000" cy="2215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3800" dirty="0">
                <a:latin typeface="NikoshBAN" pitchFamily="2" charset="0"/>
                <a:cs typeface="NikoshBAN" pitchFamily="2" charset="0"/>
              </a:rPr>
              <a:t>করোনা ভাইরাস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32EA8-2CC2-4A98-B416-01C7D79B5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112"/>
            <a:ext cx="9144000" cy="34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" y="102750"/>
            <a:ext cx="9204960" cy="67552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 পাঠ শেষে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করোনা ভাইরাস কি তা বলতে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করোনা ভাইরাস কিভাবে ছড়ায়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করোনা ভাইরাসের লক্ষণ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করোনা ভাইরাসে আক্রান্ত হলে করণীয় কি তা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করোনা ভাইরাস থেকে নিজেকে নিরাপদ রাখার উপায় সমুহ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করোনা ভাইরাসে আক্রান্ত হলে যোগাযোগের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হট লাইন নাম্বার বলতে পারবে।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7A2DF-9184-4F29-8173-0A56150F3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749"/>
            <a:ext cx="6727115" cy="30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9B440EC-1587-48F3-A103-E4DEB0AEE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9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38400"/>
            <a:ext cx="9144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করোনা ভাইরাস হলো নিদুভাইরাস শ্রেণীর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Coronavirdae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পরিবার ভুক্ত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Coronavirena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উপগোত্রের একটি সংক্রামণ ভাইরাস প্রজাতি। এ ভাইরাসের জিনোম নিজস্ব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RNA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দিয়ে গঠিত। এই জিনোমের আকার ২৬ থেকে ৩২ কিলো বেস পেয়ার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kilo base-pair)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করোনাভাইরাস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শব্দটি ল্যাটিন 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নেয়া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হয়েছে যার অর্থ মুকুট। কারণ ইলেকট্রন অণুবীক্ষণ যন্ত্রে ভাইরাসটি দেখতে অনেকটা মুকুটের মত। ভাইরাসের উপরিভাগে </a:t>
            </a:r>
            <a:r>
              <a:rPr lang="bn-BD" sz="3200" dirty="0">
                <a:latin typeface="NikoshBAN" pitchFamily="2" charset="0"/>
                <a:cs typeface="NikoshBAN" pitchFamily="2" charset="0"/>
                <a:hlinkClick r:id="rId2" tooltip="প্রোটিন"/>
              </a:rPr>
              <a:t>প্রোটিন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সমৃদ্ধ থাকে যা ভাইরাল স্পাইক পেপলোমার দ্বারা এর </a:t>
            </a:r>
            <a:r>
              <a:rPr lang="bn-BD" sz="3200" dirty="0">
                <a:latin typeface="NikoshBAN" pitchFamily="2" charset="0"/>
                <a:cs typeface="NikoshBAN" pitchFamily="2" charset="0"/>
                <a:hlinkClick r:id="rId3" tooltip="অঙ্গসংস্থান"/>
              </a:rPr>
              <a:t>অঙ্গসংস্থান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গঠন করে। এ প্রোটিন সংক্রামিত হওয়া টিস্যু বিনষ্ট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C9EF9-593A-4BE4-A7B5-DAFB931BF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12"/>
            <a:ext cx="9144000" cy="245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2254"/>
            <a:ext cx="594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6400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করোনাভাইরাস ১৯৬০-এর দশকে প্রথম আবিষ্কৃত হয়। প্রথমদিকে মুরগির মধ্যে সংক্রামক ব্রঙ্কাইটিস ভাইরাস হিসেবে এটি প্রথম দেখা যায়। পরে সাধারণ সর্দি-হাঁচি-কাশিতে আক্রান্ত রোগীদের মধ্যে এরকম দুই ধরনের ভাইরাস পাওয়া যায়। মানুষের মধ্যে পাওয়া ভাইরাস দুটি ‘মনুষ্য করোনাভাইরাস ২২৯ই’ এবং ‘মনুষ্য করোনাভাইরাস ওসি৪৩’ নামে নামকরণ করা হয়।</a:t>
            </a:r>
            <a:r>
              <a:rPr lang="bn-BD" sz="2800" baseline="30000" dirty="0">
                <a:latin typeface="NikoshBAN" pitchFamily="2" charset="0"/>
                <a:cs typeface="NikoshBAN" pitchFamily="2" charset="0"/>
                <a:hlinkClick r:id="rId2"/>
              </a:rPr>
              <a:t>[৪]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এরপর থেকে বিভিন্ন সময় ভাইরাসটির আরো বেশ কিছু প্রজাতি পাওয়া যায়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যার মধ্যে উল্লেখযোগ্য হলো ২০০৩ সালে ‘এসএআরএস-সিওভি’, ২০০৪ সালে ‘এইচসিওভি এনএল৬৩’, ২০০৫ সালে ‘এইচকেইউ১’, ২০১২ সালে ‘এমইআরএস-সিওভি’ এবং সর্বশেষ ২০১৯ সাল চীনে ‘নোভেল করোনাভাইরাস’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CoVid19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এগুলোর মধ্যে অধিকাংশ ভাইরাসের ফলে শ্বাসকষ্টের গুরুতর সংক্রমণ দেখা দেয়।</a:t>
            </a:r>
            <a:r>
              <a:rPr lang="bn-BD" sz="2800" baseline="30000" dirty="0">
                <a:latin typeface="NikoshBAN" pitchFamily="2" charset="0"/>
                <a:cs typeface="NikoshBAN" pitchFamily="2" charset="0"/>
                <a:hlinkClick r:id="rId3"/>
              </a:rPr>
              <a:t>[৫]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" y="5923"/>
            <a:ext cx="914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করোনা 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সংগৃহিত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থ্য প্রতিবেদনঃ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E677F1-9687-449F-B0D3-7EB5DE341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52254"/>
            <a:ext cx="2987040" cy="61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0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8158A9-E99E-44CE-925F-398624D69435}"/>
              </a:ext>
            </a:extLst>
          </p:cNvPr>
          <p:cNvSpPr/>
          <p:nvPr/>
        </p:nvSpPr>
        <p:spPr>
          <a:xfrm>
            <a:off x="3444240" y="0"/>
            <a:ext cx="56997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করোনাভাইরাসের প্রাদুর্ভাব (২০১৯-২০২০)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মূল নিবন্ধসমূহ: </a:t>
            </a:r>
            <a:r>
              <a:rPr lang="bn-BD" sz="2400" dirty="0">
                <a:latin typeface="NikoshBAN" pitchFamily="2" charset="0"/>
                <a:cs typeface="NikoshBAN" pitchFamily="2" charset="0"/>
                <a:hlinkClick r:id="rId2" tooltip="২০১৯ সালের করোনাভাইরাসঘটিত ব্যাধির প্রাদুর্ভাব (২০১৯-২০২০)"/>
              </a:rPr>
              <a:t>২০১৯ সালের করোনাভাইরাসঘটিত ব্যাধির প্রাদুর্ভাব (২০১৯-২০২০)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bn-BD" sz="2400" dirty="0">
                <a:latin typeface="NikoshBAN" pitchFamily="2" charset="0"/>
                <a:cs typeface="NikoshBAN" pitchFamily="2" charset="0"/>
                <a:hlinkClick r:id="rId3" tooltip="দেশ অনুযায়ী করোনাভাইরাসের প্রাদুর্ভাব (২০১৯-২০২০)"/>
              </a:rPr>
              <a:t>দেশ অনুযায়ী করোনাভাইরাসের প্রাদুর্ভাব (২০১৯-২০২০)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২০১৯ সালের ৩১ ডিসেম্বরে চীনের </a:t>
            </a:r>
            <a:r>
              <a:rPr lang="bn-BD" sz="2400" dirty="0">
                <a:latin typeface="NikoshBAN" pitchFamily="2" charset="0"/>
                <a:cs typeface="NikoshBAN" pitchFamily="2" charset="0"/>
                <a:hlinkClick r:id="rId4" tooltip="উহান"/>
              </a:rPr>
              <a:t>উহান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শহরে </a:t>
            </a:r>
            <a:r>
              <a:rPr lang="bn-BD" sz="2400" dirty="0">
                <a:latin typeface="NikoshBAN" pitchFamily="2" charset="0"/>
                <a:cs typeface="NikoshBAN" pitchFamily="2" charset="0"/>
                <a:hlinkClick r:id="rId5" tooltip="উহান করোনাভাইরাসের প্রাদুর্ভাব (২০১৯-২০২০)"/>
              </a:rPr>
              <a:t>করোনাভাইরাসের একটি প্রজাতির সংক্রামণ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দেখা দেয়। বিশ্ব স্বাস্থ্য সংস্থা ভাইরাসটিকে প্রাতিষ্ঠানিকভাবে ‘২০১৯-এনসিওভি’ নামকরণ করে। ২০২০ সালের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মার্চ পর্যন্ত চীনের সাথে সাথে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টিরও বেশি দেশ ও অঞ্চলে সংক্রমণের খবর পাওয়া যায়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১4০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জনের বেশি মানুষ মৃত্যুবরণ করে। নিশ্চিতভাবে বিভিন্ন দেশ ও অঞ্চলে আরো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য় ৩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ষ ম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ষ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এ ভাইরাসে আক্রান্ত হয়েছে এবং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ষ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লোকের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বে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চিকিৎসার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মাধ্যমে সুস্থ হয়ে ওঠেছে বলে সংবাদ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মাধ্যমে প্রকাশিত হয়।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উহানে দেখা দেওয়া ভাইরাস প্রজাতিটি ‘এসএআরএস-সিওভি’ প্রজাতির সাথে ৭০% জিনগত মিল পাওয়া যায়।</a:t>
            </a:r>
            <a:r>
              <a:rPr lang="bn-BD" sz="2400" baseline="30000" dirty="0">
                <a:latin typeface="NikoshBAN" pitchFamily="2" charset="0"/>
                <a:cs typeface="NikoshBAN" pitchFamily="2" charset="0"/>
                <a:hlinkClick r:id="rId6"/>
              </a:rPr>
              <a:t>[৭]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অনেকেই অনুমান করছেন নতুন এ প্রজাতিটি সাপ থেকে এসেছে যদিও অনেক গবেষক এ মতের বিরোধ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তা করেন।</a:t>
            </a:r>
            <a:r>
              <a:rPr lang="bn-BD" sz="2400" baseline="30000" dirty="0">
                <a:latin typeface="NikoshBAN" pitchFamily="2" charset="0"/>
                <a:cs typeface="NikoshBAN" pitchFamily="2" charset="0"/>
                <a:hlinkClick r:id="rId7"/>
              </a:rPr>
              <a:t>[৮]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DDCE3-BC80-40EF-8FE5-56065CB961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06880" y="1706880"/>
            <a:ext cx="6857999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3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989</Words>
  <Application>Microsoft Office PowerPoint</Application>
  <PresentationFormat>On-screen Show (4:3)</PresentationFormat>
  <Paragraphs>118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</dc:creator>
  <cp:lastModifiedBy>User</cp:lastModifiedBy>
  <cp:revision>263</cp:revision>
  <dcterms:created xsi:type="dcterms:W3CDTF">2006-08-16T00:00:00Z</dcterms:created>
  <dcterms:modified xsi:type="dcterms:W3CDTF">2020-03-22T14:02:43Z</dcterms:modified>
</cp:coreProperties>
</file>