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8" r:id="rId6"/>
    <p:sldId id="272" r:id="rId7"/>
    <p:sldId id="261" r:id="rId8"/>
    <p:sldId id="262" r:id="rId9"/>
    <p:sldId id="269" r:id="rId10"/>
    <p:sldId id="263" r:id="rId11"/>
    <p:sldId id="270" r:id="rId12"/>
    <p:sldId id="264" r:id="rId13"/>
    <p:sldId id="271" r:id="rId14"/>
    <p:sldId id="265" r:id="rId15"/>
    <p:sldId id="273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52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C489B0-E8FD-432B-8087-5AC9AF9AA5BF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E3171E-66B2-44FD-A734-B6A864E81653}">
      <dgm:prSet phldrT="[Text]" custT="1"/>
      <dgm:spPr/>
      <dgm:t>
        <a:bodyPr/>
        <a:lstStyle/>
        <a:p>
          <a:r>
            <a:rPr lang="en-US" sz="4000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অর্থনৈতিক</a:t>
          </a:r>
          <a:r>
            <a:rPr lang="en-US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4000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ব্যবস্থা</a:t>
          </a:r>
          <a:endParaRPr lang="en-US" sz="40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D6250652-43AE-40D5-9D1E-B99C3EF092D4}" type="parTrans" cxnId="{76EF7B49-2A36-431A-80EA-B99A4BE9BC4D}">
      <dgm:prSet/>
      <dgm:spPr/>
      <dgm:t>
        <a:bodyPr/>
        <a:lstStyle/>
        <a:p>
          <a:endParaRPr lang="en-US"/>
        </a:p>
      </dgm:t>
    </dgm:pt>
    <dgm:pt modelId="{05ED6053-7A3F-4BC5-9D1D-D917AB0BBD67}" type="sibTrans" cxnId="{76EF7B49-2A36-431A-80EA-B99A4BE9BC4D}">
      <dgm:prSet/>
      <dgm:spPr/>
      <dgm:t>
        <a:bodyPr/>
        <a:lstStyle/>
        <a:p>
          <a:endParaRPr lang="en-US"/>
        </a:p>
      </dgm:t>
    </dgm:pt>
    <dgm:pt modelId="{9D58CEE4-1BF0-491E-B495-33508B82F7E9}">
      <dgm:prSet phldrT="[Text]"/>
      <dgm:spPr/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১।ধনতান্ত্রিক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অর্থব্যবস্থা</a:t>
          </a:r>
          <a:r>
            <a:rPr lang="en-US" dirty="0" smtClean="0">
              <a:latin typeface="NikoshBAN" pitchFamily="2" charset="0"/>
              <a:cs typeface="NikoshBAN" pitchFamily="2" charset="0"/>
            </a:rPr>
            <a:t>	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63E67583-0ABF-48FC-9A36-988DD2B2D903}" type="parTrans" cxnId="{D2FC1D10-0D10-4986-AB67-4127F07B8297}">
      <dgm:prSet/>
      <dgm:spPr/>
      <dgm:t>
        <a:bodyPr/>
        <a:lstStyle/>
        <a:p>
          <a:endParaRPr lang="en-US"/>
        </a:p>
      </dgm:t>
    </dgm:pt>
    <dgm:pt modelId="{59333D52-1610-4A76-AF79-FA936D89A09C}" type="sibTrans" cxnId="{D2FC1D10-0D10-4986-AB67-4127F07B8297}">
      <dgm:prSet/>
      <dgm:spPr/>
      <dgm:t>
        <a:bodyPr/>
        <a:lstStyle/>
        <a:p>
          <a:endParaRPr lang="en-US"/>
        </a:p>
      </dgm:t>
    </dgm:pt>
    <dgm:pt modelId="{013B6954-03A2-48A2-9D66-2A51E39D3EA1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সমাজতান্ত্রিক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অর্থব্যবস্থা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14B85327-5714-473C-ABCC-56B58A5C0D7A}" type="parTrans" cxnId="{319DED5A-66E8-443B-90AE-3CFF32AE224D}">
      <dgm:prSet/>
      <dgm:spPr/>
      <dgm:t>
        <a:bodyPr/>
        <a:lstStyle/>
        <a:p>
          <a:endParaRPr lang="en-US"/>
        </a:p>
      </dgm:t>
    </dgm:pt>
    <dgm:pt modelId="{6323DA5C-3A28-4F47-B1C2-452F8DB08332}" type="sibTrans" cxnId="{319DED5A-66E8-443B-90AE-3CFF32AE224D}">
      <dgm:prSet/>
      <dgm:spPr/>
      <dgm:t>
        <a:bodyPr/>
        <a:lstStyle/>
        <a:p>
          <a:endParaRPr lang="en-US"/>
        </a:p>
      </dgm:t>
    </dgm:pt>
    <dgm:pt modelId="{CE82B54C-1AE3-4C02-B69D-70CCDE50BA2E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ইসলামী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অর্থব্যবস্থা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DD518AB6-8C0F-4A54-851B-33895B417503}" type="parTrans" cxnId="{09B91094-64DD-4406-936F-96E3FDD111E6}">
      <dgm:prSet/>
      <dgm:spPr/>
      <dgm:t>
        <a:bodyPr/>
        <a:lstStyle/>
        <a:p>
          <a:endParaRPr lang="en-US"/>
        </a:p>
      </dgm:t>
    </dgm:pt>
    <dgm:pt modelId="{1BF342B6-5360-49A6-937E-A4235E5AB37B}" type="sibTrans" cxnId="{09B91094-64DD-4406-936F-96E3FDD111E6}">
      <dgm:prSet/>
      <dgm:spPr/>
      <dgm:t>
        <a:bodyPr/>
        <a:lstStyle/>
        <a:p>
          <a:endParaRPr lang="en-US"/>
        </a:p>
      </dgm:t>
    </dgm:pt>
    <dgm:pt modelId="{2D2CE217-2825-4EC9-A996-949AA0BCBEF3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মিশ্র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অর্থব্যবস্থা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355E55D4-DDF4-43B0-B162-6384DED9CA3D}" type="parTrans" cxnId="{FC4A2D3C-86E3-4215-8303-22056F4DDD3B}">
      <dgm:prSet/>
      <dgm:spPr/>
      <dgm:t>
        <a:bodyPr/>
        <a:lstStyle/>
        <a:p>
          <a:endParaRPr lang="en-US"/>
        </a:p>
      </dgm:t>
    </dgm:pt>
    <dgm:pt modelId="{F308F4F0-BBEF-4D6F-835B-B5477C80D541}" type="sibTrans" cxnId="{FC4A2D3C-86E3-4215-8303-22056F4DDD3B}">
      <dgm:prSet/>
      <dgm:spPr/>
      <dgm:t>
        <a:bodyPr/>
        <a:lstStyle/>
        <a:p>
          <a:endParaRPr lang="en-US"/>
        </a:p>
      </dgm:t>
    </dgm:pt>
    <dgm:pt modelId="{6A5B26E1-AECD-451A-B34A-D55A360615D9}" type="pres">
      <dgm:prSet presAssocID="{0BC489B0-E8FD-432B-8087-5AC9AF9AA5BF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A5A18FA-3500-4A0A-8D99-EC1017BFD15C}" type="pres">
      <dgm:prSet presAssocID="{0BC489B0-E8FD-432B-8087-5AC9AF9AA5BF}" presName="matrix" presStyleCnt="0"/>
      <dgm:spPr/>
    </dgm:pt>
    <dgm:pt modelId="{321C9936-46DC-4254-BD6D-35CA226FBB3F}" type="pres">
      <dgm:prSet presAssocID="{0BC489B0-E8FD-432B-8087-5AC9AF9AA5BF}" presName="tile1" presStyleLbl="node1" presStyleIdx="0" presStyleCnt="4" custLinFactNeighborX="-7500" custLinFactNeighborY="-5000"/>
      <dgm:spPr/>
      <dgm:t>
        <a:bodyPr/>
        <a:lstStyle/>
        <a:p>
          <a:endParaRPr lang="en-US"/>
        </a:p>
      </dgm:t>
    </dgm:pt>
    <dgm:pt modelId="{BACFE252-59E5-4D2C-9360-ED282AAEE30E}" type="pres">
      <dgm:prSet presAssocID="{0BC489B0-E8FD-432B-8087-5AC9AF9AA5B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5B2883-B7A1-4B5D-9D57-C51C24CB0618}" type="pres">
      <dgm:prSet presAssocID="{0BC489B0-E8FD-432B-8087-5AC9AF9AA5BF}" presName="tile2" presStyleLbl="node1" presStyleIdx="1" presStyleCnt="4" custScaleX="101835" custScaleY="100000"/>
      <dgm:spPr/>
      <dgm:t>
        <a:bodyPr/>
        <a:lstStyle/>
        <a:p>
          <a:endParaRPr lang="en-US"/>
        </a:p>
      </dgm:t>
    </dgm:pt>
    <dgm:pt modelId="{2D686FBA-93C7-4D96-8FBF-A9613831DDF1}" type="pres">
      <dgm:prSet presAssocID="{0BC489B0-E8FD-432B-8087-5AC9AF9AA5B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D4E6E2-C02B-4D92-B2AB-DEE56CA63A17}" type="pres">
      <dgm:prSet presAssocID="{0BC489B0-E8FD-432B-8087-5AC9AF9AA5BF}" presName="tile3" presStyleLbl="node1" presStyleIdx="2" presStyleCnt="4"/>
      <dgm:spPr/>
      <dgm:t>
        <a:bodyPr/>
        <a:lstStyle/>
        <a:p>
          <a:endParaRPr lang="en-US"/>
        </a:p>
      </dgm:t>
    </dgm:pt>
    <dgm:pt modelId="{E1DB5250-CA7E-4184-940A-55513855E18E}" type="pres">
      <dgm:prSet presAssocID="{0BC489B0-E8FD-432B-8087-5AC9AF9AA5B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141624-C71E-484D-884E-607E83A7501E}" type="pres">
      <dgm:prSet presAssocID="{0BC489B0-E8FD-432B-8087-5AC9AF9AA5BF}" presName="tile4" presStyleLbl="node1" presStyleIdx="3" presStyleCnt="4" custLinFactNeighborX="5963" custLinFactNeighborY="17073"/>
      <dgm:spPr/>
      <dgm:t>
        <a:bodyPr/>
        <a:lstStyle/>
        <a:p>
          <a:endParaRPr lang="en-US"/>
        </a:p>
      </dgm:t>
    </dgm:pt>
    <dgm:pt modelId="{D1079171-95AB-4E39-8CAC-8F9023F67140}" type="pres">
      <dgm:prSet presAssocID="{0BC489B0-E8FD-432B-8087-5AC9AF9AA5B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4B7A78-5E92-48CC-A13F-286082C892CF}" type="pres">
      <dgm:prSet presAssocID="{0BC489B0-E8FD-432B-8087-5AC9AF9AA5BF}" presName="centerTile" presStyleLbl="fgShp" presStyleIdx="0" presStyleCnt="1" custScaleX="131791" custScaleY="96585" custLinFactNeighborX="4167" custLinFactNeighborY="2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A6FCE266-28BE-47EC-9A52-951168337A01}" type="presOf" srcId="{9D58CEE4-1BF0-491E-B495-33508B82F7E9}" destId="{BACFE252-59E5-4D2C-9360-ED282AAEE30E}" srcOrd="1" destOrd="0" presId="urn:microsoft.com/office/officeart/2005/8/layout/matrix1"/>
    <dgm:cxn modelId="{D2FC1D10-0D10-4986-AB67-4127F07B8297}" srcId="{CEE3171E-66B2-44FD-A734-B6A864E81653}" destId="{9D58CEE4-1BF0-491E-B495-33508B82F7E9}" srcOrd="0" destOrd="0" parTransId="{63E67583-0ABF-48FC-9A36-988DD2B2D903}" sibTransId="{59333D52-1610-4A76-AF79-FA936D89A09C}"/>
    <dgm:cxn modelId="{319DED5A-66E8-443B-90AE-3CFF32AE224D}" srcId="{CEE3171E-66B2-44FD-A734-B6A864E81653}" destId="{013B6954-03A2-48A2-9D66-2A51E39D3EA1}" srcOrd="1" destOrd="0" parTransId="{14B85327-5714-473C-ABCC-56B58A5C0D7A}" sibTransId="{6323DA5C-3A28-4F47-B1C2-452F8DB08332}"/>
    <dgm:cxn modelId="{A43D9648-2DDC-4E12-876B-002AF55A87C6}" type="presOf" srcId="{013B6954-03A2-48A2-9D66-2A51E39D3EA1}" destId="{B95B2883-B7A1-4B5D-9D57-C51C24CB0618}" srcOrd="0" destOrd="0" presId="urn:microsoft.com/office/officeart/2005/8/layout/matrix1"/>
    <dgm:cxn modelId="{C6C34820-5F33-4EFA-ACBB-06F85AEAC569}" type="presOf" srcId="{0BC489B0-E8FD-432B-8087-5AC9AF9AA5BF}" destId="{6A5B26E1-AECD-451A-B34A-D55A360615D9}" srcOrd="0" destOrd="0" presId="urn:microsoft.com/office/officeart/2005/8/layout/matrix1"/>
    <dgm:cxn modelId="{09B91094-64DD-4406-936F-96E3FDD111E6}" srcId="{CEE3171E-66B2-44FD-A734-B6A864E81653}" destId="{CE82B54C-1AE3-4C02-B69D-70CCDE50BA2E}" srcOrd="2" destOrd="0" parTransId="{DD518AB6-8C0F-4A54-851B-33895B417503}" sibTransId="{1BF342B6-5360-49A6-937E-A4235E5AB37B}"/>
    <dgm:cxn modelId="{729180C8-A1C9-4CC6-901F-9B52C2D57D7A}" type="presOf" srcId="{013B6954-03A2-48A2-9D66-2A51E39D3EA1}" destId="{2D686FBA-93C7-4D96-8FBF-A9613831DDF1}" srcOrd="1" destOrd="0" presId="urn:microsoft.com/office/officeart/2005/8/layout/matrix1"/>
    <dgm:cxn modelId="{FC4A2D3C-86E3-4215-8303-22056F4DDD3B}" srcId="{CEE3171E-66B2-44FD-A734-B6A864E81653}" destId="{2D2CE217-2825-4EC9-A996-949AA0BCBEF3}" srcOrd="3" destOrd="0" parTransId="{355E55D4-DDF4-43B0-B162-6384DED9CA3D}" sibTransId="{F308F4F0-BBEF-4D6F-835B-B5477C80D541}"/>
    <dgm:cxn modelId="{DACFEAE2-DD2D-491F-AD09-8C7ABA724237}" type="presOf" srcId="{9D58CEE4-1BF0-491E-B495-33508B82F7E9}" destId="{321C9936-46DC-4254-BD6D-35CA226FBB3F}" srcOrd="0" destOrd="0" presId="urn:microsoft.com/office/officeart/2005/8/layout/matrix1"/>
    <dgm:cxn modelId="{5BF41EC3-C6C7-4464-B6FD-09B65D2385E9}" type="presOf" srcId="{CE82B54C-1AE3-4C02-B69D-70CCDE50BA2E}" destId="{E1DB5250-CA7E-4184-940A-55513855E18E}" srcOrd="1" destOrd="0" presId="urn:microsoft.com/office/officeart/2005/8/layout/matrix1"/>
    <dgm:cxn modelId="{E952E33B-7ED4-45DF-950E-76B2AE1C14B4}" type="presOf" srcId="{2D2CE217-2825-4EC9-A996-949AA0BCBEF3}" destId="{DF141624-C71E-484D-884E-607E83A7501E}" srcOrd="0" destOrd="0" presId="urn:microsoft.com/office/officeart/2005/8/layout/matrix1"/>
    <dgm:cxn modelId="{76EF7B49-2A36-431A-80EA-B99A4BE9BC4D}" srcId="{0BC489B0-E8FD-432B-8087-5AC9AF9AA5BF}" destId="{CEE3171E-66B2-44FD-A734-B6A864E81653}" srcOrd="0" destOrd="0" parTransId="{D6250652-43AE-40D5-9D1E-B99C3EF092D4}" sibTransId="{05ED6053-7A3F-4BC5-9D1D-D917AB0BBD67}"/>
    <dgm:cxn modelId="{20D9F4B9-047E-4DE1-984F-7C2448C3BA0C}" type="presOf" srcId="{2D2CE217-2825-4EC9-A996-949AA0BCBEF3}" destId="{D1079171-95AB-4E39-8CAC-8F9023F67140}" srcOrd="1" destOrd="0" presId="urn:microsoft.com/office/officeart/2005/8/layout/matrix1"/>
    <dgm:cxn modelId="{DEAD0A9C-A11F-412A-BAFC-6F7A3E603F4B}" type="presOf" srcId="{CEE3171E-66B2-44FD-A734-B6A864E81653}" destId="{854B7A78-5E92-48CC-A13F-286082C892CF}" srcOrd="0" destOrd="0" presId="urn:microsoft.com/office/officeart/2005/8/layout/matrix1"/>
    <dgm:cxn modelId="{48B2CD1E-3AC3-4860-8A7E-04A50471148C}" type="presOf" srcId="{CE82B54C-1AE3-4C02-B69D-70CCDE50BA2E}" destId="{04D4E6E2-C02B-4D92-B2AB-DEE56CA63A17}" srcOrd="0" destOrd="0" presId="urn:microsoft.com/office/officeart/2005/8/layout/matrix1"/>
    <dgm:cxn modelId="{27DB44CF-DEF6-4B6F-ACBD-2565C4789BBA}" type="presParOf" srcId="{6A5B26E1-AECD-451A-B34A-D55A360615D9}" destId="{EA5A18FA-3500-4A0A-8D99-EC1017BFD15C}" srcOrd="0" destOrd="0" presId="urn:microsoft.com/office/officeart/2005/8/layout/matrix1"/>
    <dgm:cxn modelId="{DC6B08EB-2C5B-4A61-A42F-71CD5ED9459A}" type="presParOf" srcId="{EA5A18FA-3500-4A0A-8D99-EC1017BFD15C}" destId="{321C9936-46DC-4254-BD6D-35CA226FBB3F}" srcOrd="0" destOrd="0" presId="urn:microsoft.com/office/officeart/2005/8/layout/matrix1"/>
    <dgm:cxn modelId="{D12AD6BC-52E0-4B65-B427-140A5002E225}" type="presParOf" srcId="{EA5A18FA-3500-4A0A-8D99-EC1017BFD15C}" destId="{BACFE252-59E5-4D2C-9360-ED282AAEE30E}" srcOrd="1" destOrd="0" presId="urn:microsoft.com/office/officeart/2005/8/layout/matrix1"/>
    <dgm:cxn modelId="{B82897C5-833C-48D5-B097-0C3750DEE577}" type="presParOf" srcId="{EA5A18FA-3500-4A0A-8D99-EC1017BFD15C}" destId="{B95B2883-B7A1-4B5D-9D57-C51C24CB0618}" srcOrd="2" destOrd="0" presId="urn:microsoft.com/office/officeart/2005/8/layout/matrix1"/>
    <dgm:cxn modelId="{30AE67DE-6A5A-442A-91F3-8BE9B3FBD97F}" type="presParOf" srcId="{EA5A18FA-3500-4A0A-8D99-EC1017BFD15C}" destId="{2D686FBA-93C7-4D96-8FBF-A9613831DDF1}" srcOrd="3" destOrd="0" presId="urn:microsoft.com/office/officeart/2005/8/layout/matrix1"/>
    <dgm:cxn modelId="{4DD444C8-5F2A-4DC1-B80E-8918985412B0}" type="presParOf" srcId="{EA5A18FA-3500-4A0A-8D99-EC1017BFD15C}" destId="{04D4E6E2-C02B-4D92-B2AB-DEE56CA63A17}" srcOrd="4" destOrd="0" presId="urn:microsoft.com/office/officeart/2005/8/layout/matrix1"/>
    <dgm:cxn modelId="{8C6D4587-A761-4A94-AA37-CB684C05CCFF}" type="presParOf" srcId="{EA5A18FA-3500-4A0A-8D99-EC1017BFD15C}" destId="{E1DB5250-CA7E-4184-940A-55513855E18E}" srcOrd="5" destOrd="0" presId="urn:microsoft.com/office/officeart/2005/8/layout/matrix1"/>
    <dgm:cxn modelId="{E5AD2F49-4634-455E-8B61-1F0FF7C4E0ED}" type="presParOf" srcId="{EA5A18FA-3500-4A0A-8D99-EC1017BFD15C}" destId="{DF141624-C71E-484D-884E-607E83A7501E}" srcOrd="6" destOrd="0" presId="urn:microsoft.com/office/officeart/2005/8/layout/matrix1"/>
    <dgm:cxn modelId="{16A212BB-267E-45E6-86F9-91649ED61984}" type="presParOf" srcId="{EA5A18FA-3500-4A0A-8D99-EC1017BFD15C}" destId="{D1079171-95AB-4E39-8CAC-8F9023F67140}" srcOrd="7" destOrd="0" presId="urn:microsoft.com/office/officeart/2005/8/layout/matrix1"/>
    <dgm:cxn modelId="{2594C90C-6672-41C6-83FD-01D2B700B3A4}" type="presParOf" srcId="{6A5B26E1-AECD-451A-B34A-D55A360615D9}" destId="{854B7A78-5E92-48CC-A13F-286082C892CF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1C9936-46DC-4254-BD6D-35CA226FBB3F}">
      <dsp:nvSpPr>
        <dsp:cNvPr id="0" name=""/>
        <dsp:cNvSpPr/>
      </dsp:nvSpPr>
      <dsp:spPr>
        <a:xfrm rot="16200000">
          <a:off x="495298" y="-514350"/>
          <a:ext cx="3124200" cy="41529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8272" tIns="398272" rIns="398272" bIns="398272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smtClean="0">
              <a:latin typeface="NikoshBAN" pitchFamily="2" charset="0"/>
              <a:cs typeface="NikoshBAN" pitchFamily="2" charset="0"/>
            </a:rPr>
            <a:t>১।ধনতান্ত্রিক </a:t>
          </a:r>
          <a:r>
            <a:rPr lang="en-US" sz="5600" kern="1200" dirty="0" err="1" smtClean="0">
              <a:latin typeface="NikoshBAN" pitchFamily="2" charset="0"/>
              <a:cs typeface="NikoshBAN" pitchFamily="2" charset="0"/>
            </a:rPr>
            <a:t>অর্থব্যবস্থা</a:t>
          </a:r>
          <a:r>
            <a:rPr lang="en-US" sz="5600" kern="1200" dirty="0" smtClean="0">
              <a:latin typeface="NikoshBAN" pitchFamily="2" charset="0"/>
              <a:cs typeface="NikoshBAN" pitchFamily="2" charset="0"/>
            </a:rPr>
            <a:t>	</a:t>
          </a:r>
          <a:endParaRPr lang="en-US" sz="5600" kern="1200" dirty="0">
            <a:latin typeface="NikoshBAN" pitchFamily="2" charset="0"/>
            <a:cs typeface="NikoshBAN" pitchFamily="2" charset="0"/>
          </a:endParaRPr>
        </a:p>
      </dsp:txBody>
      <dsp:txXfrm rot="16200000">
        <a:off x="885823" y="-904875"/>
        <a:ext cx="2343150" cy="4152900"/>
      </dsp:txXfrm>
    </dsp:sp>
    <dsp:sp modelId="{B95B2883-B7A1-4B5D-9D57-C51C24CB0618}">
      <dsp:nvSpPr>
        <dsp:cNvPr id="0" name=""/>
        <dsp:cNvSpPr/>
      </dsp:nvSpPr>
      <dsp:spPr>
        <a:xfrm>
          <a:off x="4095745" y="0"/>
          <a:ext cx="4229105" cy="31242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8272" tIns="398272" rIns="398272" bIns="398272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err="1" smtClean="0">
              <a:latin typeface="NikoshBAN" pitchFamily="2" charset="0"/>
              <a:cs typeface="NikoshBAN" pitchFamily="2" charset="0"/>
            </a:rPr>
            <a:t>সমাজতান্ত্রিক</a:t>
          </a:r>
          <a:r>
            <a:rPr lang="en-US" sz="5600" kern="1200" dirty="0" smtClean="0">
              <a:latin typeface="NikoshBAN" pitchFamily="2" charset="0"/>
              <a:cs typeface="NikoshBAN" pitchFamily="2" charset="0"/>
            </a:rPr>
            <a:t>  </a:t>
          </a:r>
          <a:r>
            <a:rPr lang="en-US" sz="5600" kern="1200" dirty="0" err="1" smtClean="0">
              <a:latin typeface="NikoshBAN" pitchFamily="2" charset="0"/>
              <a:cs typeface="NikoshBAN" pitchFamily="2" charset="0"/>
            </a:rPr>
            <a:t>অর্থব্যবস্থা</a:t>
          </a:r>
          <a:endParaRPr lang="en-US" sz="5600" kern="1200" dirty="0">
            <a:latin typeface="NikoshBAN" pitchFamily="2" charset="0"/>
            <a:cs typeface="NikoshBAN" pitchFamily="2" charset="0"/>
          </a:endParaRPr>
        </a:p>
      </dsp:txBody>
      <dsp:txXfrm>
        <a:off x="4095745" y="0"/>
        <a:ext cx="4229105" cy="2343150"/>
      </dsp:txXfrm>
    </dsp:sp>
    <dsp:sp modelId="{04D4E6E2-C02B-4D92-B2AB-DEE56CA63A17}">
      <dsp:nvSpPr>
        <dsp:cNvPr id="0" name=""/>
        <dsp:cNvSpPr/>
      </dsp:nvSpPr>
      <dsp:spPr>
        <a:xfrm rot="10800000">
          <a:off x="-19051" y="3124200"/>
          <a:ext cx="4152900" cy="31242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8272" tIns="398272" rIns="398272" bIns="398272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err="1" smtClean="0">
              <a:latin typeface="NikoshBAN" pitchFamily="2" charset="0"/>
              <a:cs typeface="NikoshBAN" pitchFamily="2" charset="0"/>
            </a:rPr>
            <a:t>ইসলামী</a:t>
          </a:r>
          <a:r>
            <a:rPr lang="en-US" sz="56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5600" kern="1200" dirty="0" err="1" smtClean="0">
              <a:latin typeface="NikoshBAN" pitchFamily="2" charset="0"/>
              <a:cs typeface="NikoshBAN" pitchFamily="2" charset="0"/>
            </a:rPr>
            <a:t>অর্থব্যবস্থা</a:t>
          </a:r>
          <a:endParaRPr lang="en-US" sz="5600" kern="1200" dirty="0">
            <a:latin typeface="NikoshBAN" pitchFamily="2" charset="0"/>
            <a:cs typeface="NikoshBAN" pitchFamily="2" charset="0"/>
          </a:endParaRPr>
        </a:p>
      </dsp:txBody>
      <dsp:txXfrm rot="10800000">
        <a:off x="-19051" y="3905250"/>
        <a:ext cx="4152900" cy="2343150"/>
      </dsp:txXfrm>
    </dsp:sp>
    <dsp:sp modelId="{DF141624-C71E-484D-884E-607E83A7501E}">
      <dsp:nvSpPr>
        <dsp:cNvPr id="0" name=""/>
        <dsp:cNvSpPr/>
      </dsp:nvSpPr>
      <dsp:spPr>
        <a:xfrm rot="5400000">
          <a:off x="4667250" y="2609850"/>
          <a:ext cx="3124200" cy="41529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8272" tIns="398272" rIns="398272" bIns="398272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err="1" smtClean="0">
              <a:latin typeface="NikoshBAN" pitchFamily="2" charset="0"/>
              <a:cs typeface="NikoshBAN" pitchFamily="2" charset="0"/>
            </a:rPr>
            <a:t>মিশ্র</a:t>
          </a:r>
          <a:r>
            <a:rPr lang="en-US" sz="56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5600" kern="1200" dirty="0" err="1" smtClean="0">
              <a:latin typeface="NikoshBAN" pitchFamily="2" charset="0"/>
              <a:cs typeface="NikoshBAN" pitchFamily="2" charset="0"/>
            </a:rPr>
            <a:t>অর্থব্যবস্থা</a:t>
          </a:r>
          <a:endParaRPr lang="en-US" sz="5600" kern="1200" dirty="0">
            <a:latin typeface="NikoshBAN" pitchFamily="2" charset="0"/>
            <a:cs typeface="NikoshBAN" pitchFamily="2" charset="0"/>
          </a:endParaRPr>
        </a:p>
      </dsp:txBody>
      <dsp:txXfrm rot="5400000">
        <a:off x="5057775" y="3000375"/>
        <a:ext cx="2343150" cy="4152900"/>
      </dsp:txXfrm>
    </dsp:sp>
    <dsp:sp modelId="{854B7A78-5E92-48CC-A13F-286082C892CF}">
      <dsp:nvSpPr>
        <dsp:cNvPr id="0" name=""/>
        <dsp:cNvSpPr/>
      </dsp:nvSpPr>
      <dsp:spPr>
        <a:xfrm>
          <a:off x="2614786" y="2682242"/>
          <a:ext cx="3283889" cy="1508754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অর্থনৈতিক</a:t>
          </a:r>
          <a:r>
            <a:rPr lang="en-US" sz="4000" kern="1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4000" kern="1200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ব্যবস্থা</a:t>
          </a:r>
          <a:endParaRPr lang="en-US" sz="4000" kern="1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sp:txBody>
      <dsp:txXfrm>
        <a:off x="2614786" y="2682242"/>
        <a:ext cx="3283889" cy="15087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7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7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7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_0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05000"/>
            <a:ext cx="8839200" cy="4953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u="sng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সমাজতান্ত্রিক</a:t>
            </a:r>
            <a:r>
              <a:rPr lang="en-US" sz="5400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u="sng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অর্থব্যবস্থার</a:t>
            </a:r>
            <a:r>
              <a:rPr lang="en-US" sz="5400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u="sng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বৈশিষ্ঠ্য</a:t>
            </a:r>
            <a:endParaRPr lang="en-US" sz="5400" u="sng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76400"/>
            <a:ext cx="9144000" cy="518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সমাজতান্ত্রিক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অর্থব্যবস্থায়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অধিকাংশ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সম্পদের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মালিক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সরকার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সরকার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কেন্দ্রীয়ভাবে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পরিকল্পনা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838200"/>
            <a:ext cx="8915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ভোক্তার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স্বাধীনতা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উদ্যোক্তাদের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মাঝে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অবাধ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প্রতি্যোগিতা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ব্যক্তিগত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09600"/>
            <a:ext cx="9144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ইসলামী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অর্থব্যবস্থার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বৈশিষ্ঠ্য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981200"/>
            <a:ext cx="9144000" cy="487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ইসলামী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অর্থব্যবস্থা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জীবনের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সমগ্র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ক্ষেত্র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দায়িত্বে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বৈষম্য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95400"/>
            <a:ext cx="8763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কল্যাণে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সম্পদের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সর্বোচ্চ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ইসলামী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অর্থব্যবস্থায়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সুদ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গ্রহনের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স্বীকৃতি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যাকাত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ফিতরার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ধনীদের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নিকট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গ্রহন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দরিদ্রদের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বন্টন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33400"/>
            <a:ext cx="91440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মিশ্র</a:t>
            </a:r>
            <a:r>
              <a:rPr lang="en-US" sz="9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অর্থনীতির</a:t>
            </a:r>
            <a:r>
              <a:rPr lang="en-US" sz="9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বৈশিষ্ঠ্য</a:t>
            </a:r>
            <a:endParaRPr lang="en-US" sz="9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286000"/>
            <a:ext cx="9144000" cy="45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8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মিশ্র</a:t>
            </a:r>
            <a:r>
              <a:rPr lang="en-US" sz="4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অর্থব্যবস্থায়</a:t>
            </a:r>
            <a:r>
              <a:rPr lang="en-US" sz="4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সম্পদের</a:t>
            </a:r>
            <a:r>
              <a:rPr lang="en-US" sz="4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ব্যক্তিগত</a:t>
            </a:r>
            <a:r>
              <a:rPr lang="en-US" sz="4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সরকারী</a:t>
            </a:r>
            <a:r>
              <a:rPr lang="en-US" sz="4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sz="4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বজায়</a:t>
            </a:r>
            <a:r>
              <a:rPr lang="en-US" sz="4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থকে</a:t>
            </a:r>
            <a:r>
              <a:rPr lang="en-US" sz="4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২।মিশ্র </a:t>
            </a:r>
            <a:r>
              <a:rPr lang="en-US" sz="48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অর্থনীতিতে</a:t>
            </a:r>
            <a:r>
              <a:rPr lang="en-US" sz="4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4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উদ্যোগের</a:t>
            </a:r>
            <a:r>
              <a:rPr lang="en-US" sz="4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পাশাপাশি</a:t>
            </a:r>
            <a:r>
              <a:rPr lang="en-US" sz="4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সরকারী</a:t>
            </a:r>
            <a:r>
              <a:rPr lang="en-US" sz="4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উদ্যোগ</a:t>
            </a:r>
            <a:r>
              <a:rPr lang="en-US" sz="4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গ্রহন</a:t>
            </a:r>
            <a:r>
              <a:rPr lang="en-US" sz="4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85800"/>
            <a:ext cx="6324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মিশ্র</a:t>
            </a:r>
            <a:r>
              <a:rPr lang="en-US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অর্থনীতিতে</a:t>
            </a:r>
            <a:r>
              <a:rPr lang="en-US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বাসরকারী</a:t>
            </a:r>
            <a:r>
              <a:rPr lang="en-US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খাতে</a:t>
            </a:r>
            <a:r>
              <a:rPr lang="en-US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কার্যক্রম</a:t>
            </a:r>
            <a:r>
              <a:rPr lang="en-US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পরিচালনার</a:t>
            </a:r>
            <a:r>
              <a:rPr lang="en-US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অর্জন</a:t>
            </a:r>
            <a:r>
              <a:rPr lang="en-US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সম্ভব</a:t>
            </a:r>
            <a:r>
              <a:rPr lang="en-US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4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ক্রয়-বিক্রয়</a:t>
            </a:r>
            <a:r>
              <a:rPr lang="en-US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ভোক্তা</a:t>
            </a:r>
            <a:r>
              <a:rPr lang="en-US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স্বাধীনতা</a:t>
            </a:r>
            <a:r>
              <a:rPr lang="en-US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ভোগ</a:t>
            </a:r>
            <a:r>
              <a:rPr lang="en-US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33400"/>
            <a:ext cx="9144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5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115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115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115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828800"/>
            <a:ext cx="9144000" cy="502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ধনতান্ত্রিক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সমাজতান্ত্রিক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অর্থব্যবস্থার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২। “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ইসলামী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অর্থব্যবস্থাই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উত্তম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”-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33400"/>
            <a:ext cx="91440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8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_0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438400"/>
            <a:ext cx="9144000" cy="44196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19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sz="67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7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7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এ,কে,এম</a:t>
            </a:r>
            <a:r>
              <a:rPr lang="en-US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শরিফুল</a:t>
            </a:r>
            <a:r>
              <a:rPr lang="en-US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আলম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মুক্তারপুর</a:t>
            </a:r>
            <a:r>
              <a:rPr lang="en-US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আমজাম</a:t>
            </a:r>
            <a:r>
              <a:rPr lang="en-US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তলা</a:t>
            </a:r>
            <a:r>
              <a:rPr lang="en-US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br>
              <a:rPr lang="en-US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চৌগাছা,যশোর</a:t>
            </a:r>
            <a:r>
              <a:rPr lang="en-US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মোবাঃ০১৭১৭২৫১৬০৫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sh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914400"/>
            <a:ext cx="3429000" cy="40386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685800"/>
            <a:ext cx="5715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52600" y="2057400"/>
            <a:ext cx="5715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অর্থনীতি</a:t>
            </a:r>
            <a:endParaRPr lang="en-US" sz="5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52600" y="3048000"/>
            <a:ext cx="5791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দশম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8800" y="4114800"/>
            <a:ext cx="5715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পাঠ-বিভিন্ন</a:t>
            </a:r>
            <a:r>
              <a:rPr lang="en-US" sz="40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অর্থনৈতক</a:t>
            </a:r>
            <a:r>
              <a:rPr lang="en-US" sz="40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অবস্থা</a:t>
            </a:r>
            <a:endParaRPr lang="en-US" sz="4000" dirty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5410200"/>
            <a:ext cx="57912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 smtClean="0"/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- ৪৫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381000"/>
            <a:ext cx="8382000" cy="6858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en-US" sz="73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73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3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১।ধনতান্ত্রিক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অর্থব্যবস্থা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</a:t>
            </a:r>
            <a:br>
              <a:rPr lang="en-US" sz="4800" dirty="0" smtClean="0">
                <a:latin typeface="NikoshBAN" pitchFamily="2" charset="0"/>
                <a:cs typeface="NikoshBAN" pitchFamily="2" charset="0"/>
              </a:rPr>
            </a:b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২।সমাজ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তান্ত্রিক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অর্থব্যবস্থা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</a:t>
            </a:r>
            <a:br>
              <a:rPr lang="en-US" sz="4800" dirty="0" smtClean="0">
                <a:latin typeface="NikoshBAN" pitchFamily="2" charset="0"/>
                <a:cs typeface="NikoshBAN" pitchFamily="2" charset="0"/>
              </a:rPr>
            </a:b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৩।ইসলামী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অর্থব্যবস্থা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</a:t>
            </a:r>
            <a:br>
              <a:rPr lang="en-US" sz="4800" dirty="0" smtClean="0">
                <a:latin typeface="NikoshBAN" pitchFamily="2" charset="0"/>
                <a:cs typeface="NikoshBAN" pitchFamily="2" charset="0"/>
              </a:rPr>
            </a:b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মিশ্র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অর্থব্যবস্থা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3276600"/>
            <a:ext cx="4191000" cy="3124200"/>
          </a:xfrm>
          <a:prstGeom prst="rect">
            <a:avLst/>
          </a:prstGeom>
        </p:spPr>
      </p:pic>
      <p:pic>
        <p:nvPicPr>
          <p:cNvPr id="4" name="Picture 3" descr="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0"/>
            <a:ext cx="4343399" cy="2743200"/>
          </a:xfrm>
          <a:prstGeom prst="rect">
            <a:avLst/>
          </a:prstGeom>
        </p:spPr>
      </p:pic>
      <p:pic>
        <p:nvPicPr>
          <p:cNvPr id="5" name="Picture 4" descr="0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3276600"/>
            <a:ext cx="4419600" cy="3124200"/>
          </a:xfrm>
          <a:prstGeom prst="rect">
            <a:avLst/>
          </a:prstGeom>
        </p:spPr>
      </p:pic>
      <p:pic>
        <p:nvPicPr>
          <p:cNvPr id="8" name="Picture 7" descr="3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4419600" cy="28194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971800"/>
            <a:ext cx="4191000" cy="3285364"/>
          </a:xfrm>
          <a:prstGeom prst="rect">
            <a:avLst/>
          </a:prstGeom>
        </p:spPr>
      </p:pic>
      <p:pic>
        <p:nvPicPr>
          <p:cNvPr id="3" name="Picture 2" descr="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0"/>
            <a:ext cx="4648200" cy="2895600"/>
          </a:xfrm>
          <a:prstGeom prst="rect">
            <a:avLst/>
          </a:prstGeom>
        </p:spPr>
      </p:pic>
      <p:pic>
        <p:nvPicPr>
          <p:cNvPr id="4" name="Picture 3" descr="1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3048000"/>
            <a:ext cx="4305300" cy="3200400"/>
          </a:xfrm>
          <a:prstGeom prst="rect">
            <a:avLst/>
          </a:prstGeom>
        </p:spPr>
      </p:pic>
      <p:pic>
        <p:nvPicPr>
          <p:cNvPr id="5" name="Picture 4" descr="0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0"/>
            <a:ext cx="4270495" cy="2926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609600" y="609600"/>
          <a:ext cx="83058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2" grpId="1">
        <p:bldAsOne/>
      </p:bldGraphic>
      <p:bldGraphic spid="2" grpId="2">
        <p:bldAsOne/>
      </p:bldGraphic>
      <p:bldGraphic spid="2" grpId="3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33400"/>
            <a:ext cx="9144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ধনতান্ত্রিক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ব্যবস্থার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বৈশিষ্ঠ্য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295400"/>
            <a:ext cx="9144000" cy="556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ধনতান্ত্রিক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অর্থনীতিতে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সমাজের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অধিকাংশ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ব্যক্তিমালিকানায়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২।ধনতন্ত্রে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অধিকাংশ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অর্থনৈতি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কর্মকান্ড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ব্যক্তিগত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উদ্যোগে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পরিচালিত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৩।দ্রব্য ও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সেবা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উৎপাদনে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অবাধ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প্রতি্যোগিতা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বজায়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09600"/>
            <a:ext cx="8077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বাজারে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ক্রেতা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বিক্রেতার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দরকষাকষির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দ্রব্যের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নির্ধারিত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ধনতন্ত্রে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উৎপাদক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সর্বোচ্চ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অর্জনের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উৎপাদন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৬।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ভোক্তা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ইচ্ছামত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দ্রব্য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সেবা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ভোগ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৭।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আয়ের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বৈষম্য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বেশী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152</TotalTime>
  <Words>305</Words>
  <Application>Microsoft Office PowerPoint</Application>
  <PresentationFormat>On-screen Show (4:3)</PresentationFormat>
  <Paragraphs>42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সবাইকে শুভেচ্ছা ও স্বাগতম</vt:lpstr>
      <vt:lpstr>            শিক্ষক পরিচিতি এ,কে,এম, শরিফুল আলম প্রধান শিক্ষক, মুক্তারপুর আমজাম তলা  মাধ্যমিক বিদ্যালয় চৌগাছা,যশোর। মোবাঃ০১৭১৭২৫১৬০৫  </vt:lpstr>
      <vt:lpstr>Slide 3</vt:lpstr>
      <vt:lpstr>                    শিখন ফল ১।ধনতান্ত্রিক অর্থব্যবস্থা সম্পর্কে বলতে পারবে, ২।সমাজ তান্ত্রিক অর্থব্যবস্থা সম্পর্কে বলতে পারবে, ৩।ইসলামী অর্থব্যবস্থা সম্পর্কে বলতে পারবে, ৪। মিশ্র অর্থব্যবস্থা সম্পর্কে বলতে পারবে।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শুভেচ্ছা ও স্বাগতম</dc:title>
  <dc:creator>SHARIFUL</dc:creator>
  <cp:lastModifiedBy>SHARIFUL</cp:lastModifiedBy>
  <cp:revision>47</cp:revision>
  <dcterms:created xsi:type="dcterms:W3CDTF">2006-08-16T00:00:00Z</dcterms:created>
  <dcterms:modified xsi:type="dcterms:W3CDTF">2020-03-21T05:46:31Z</dcterms:modified>
</cp:coreProperties>
</file>