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2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22-Mar-20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22-Mar-20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22-Mar-20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8.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5.wav"/><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err="1" smtClean="0">
                <a:latin typeface="NikoshBAN" pitchFamily="2" charset="0"/>
                <a:cs typeface="NikoshBAN" pitchFamily="2" charset="0"/>
              </a:rPr>
              <a:t>স্বাগতম</a:t>
            </a:r>
            <a:endParaRPr lang="en-US" sz="13800" dirty="0">
              <a:latin typeface="NikoshBAN" pitchFamily="2" charset="0"/>
              <a:cs typeface="NikoshBAN" pitchFamily="2" charset="0"/>
            </a:endParaRPr>
          </a:p>
        </p:txBody>
      </p:sp>
      <p:pic>
        <p:nvPicPr>
          <p:cNvPr id="6" name="Picture 5" descr="images_156.jpg"/>
          <p:cNvPicPr>
            <a:picLocks noChangeAspect="1"/>
          </p:cNvPicPr>
          <p:nvPr/>
        </p:nvPicPr>
        <p:blipFill>
          <a:blip r:embed="rId3" cstate="print"/>
          <a:stretch>
            <a:fillRect/>
          </a:stretch>
        </p:blipFill>
        <p:spPr>
          <a:xfrm>
            <a:off x="0" y="1828800"/>
            <a:ext cx="9180284" cy="5029199"/>
          </a:xfrm>
          <a:prstGeom prst="rect">
            <a:avLst/>
          </a:prstGeom>
        </p:spPr>
      </p:pic>
    </p:spTree>
  </p:cSld>
  <p:clrMapOvr>
    <a:masterClrMapping/>
  </p:clrMapOvr>
  <p:transition>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linds(horizontal)">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4325112"/>
          </a:xfrm>
        </p:spPr>
        <p:txBody>
          <a:bodyPr>
            <a:normAutofit/>
          </a:bodyPr>
          <a:lstStyle/>
          <a:p>
            <a:r>
              <a:rPr lang="en-US" sz="3600" dirty="0" smtClean="0">
                <a:latin typeface="NikoshBAN" pitchFamily="2" charset="0"/>
                <a:cs typeface="NikoshBAN" pitchFamily="2" charset="0"/>
              </a:rPr>
              <a:t>চ) </a:t>
            </a:r>
            <a:r>
              <a:rPr lang="en-US" sz="3600" dirty="0" err="1" smtClean="0">
                <a:latin typeface="NikoshBAN" pitchFamily="2" charset="0"/>
                <a:cs typeface="NikoshBAN" pitchFamily="2" charset="0"/>
              </a:rPr>
              <a:t>অন্যান্য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উৎসঃ</a:t>
            </a:r>
            <a:r>
              <a:rPr lang="en-US" sz="3600" dirty="0" smtClean="0">
                <a:latin typeface="NikoshBAN" pitchFamily="2" charset="0"/>
                <a:cs typeface="NikoshBAN" pitchFamily="2" charset="0"/>
              </a:rPr>
              <a:t> এ </a:t>
            </a:r>
            <a:r>
              <a:rPr lang="en-US" sz="3600" dirty="0" err="1" smtClean="0">
                <a:latin typeface="NikoshBAN" pitchFamily="2" charset="0"/>
                <a:cs typeface="NikoshBAN" pitchFamily="2" charset="0"/>
              </a:rPr>
              <a:t>দেশে</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বিভিন্ন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প্রচলিত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জ্বালানী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যেমন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খড়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গোবর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পাঠখড়ি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তুষ</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ইত্যাদি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থেকেও</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তাপ</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সৃষ্টি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হয়</a:t>
            </a:r>
            <a:r>
              <a:rPr lang="en-US" sz="3600" dirty="0" smtClean="0">
                <a:latin typeface="NikoshBAN" pitchFamily="2" charset="0"/>
                <a:cs typeface="NikoshBAN" pitchFamily="2" charset="0"/>
              </a:rPr>
              <a:t>।</a:t>
            </a:r>
            <a:br>
              <a:rPr lang="en-US" sz="3600" dirty="0" smtClean="0">
                <a:latin typeface="NikoshBAN" pitchFamily="2" charset="0"/>
                <a:cs typeface="NikoshBAN" pitchFamily="2" charset="0"/>
              </a:rPr>
            </a:br>
            <a:endParaRPr lang="en-US" sz="3600" dirty="0">
              <a:latin typeface="NikoshBAN" pitchFamily="2" charset="0"/>
              <a:cs typeface="NikoshBAN" pitchFamily="2"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2"/>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2"/>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2" nodeType="clickEffect">
                                  <p:stCondLst>
                                    <p:cond delay="0"/>
                                  </p:stCondLst>
                                  <p:childTnLst>
                                    <p:anim calcmode="lin" valueType="num">
                                      <p:cBhvr additive="base">
                                        <p:cTn id="14" dur="500"/>
                                        <p:tgtEl>
                                          <p:spTgt spid="2"/>
                                        </p:tgtEl>
                                        <p:attrNameLst>
                                          <p:attrName>ppt_x</p:attrName>
                                        </p:attrNameLst>
                                      </p:cBhvr>
                                      <p:tavLst>
                                        <p:tav tm="0">
                                          <p:val>
                                            <p:strVal val="ppt_x"/>
                                          </p:val>
                                        </p:tav>
                                        <p:tav tm="100000">
                                          <p:val>
                                            <p:strVal val="ppt_x"/>
                                          </p:val>
                                        </p:tav>
                                      </p:tavLst>
                                    </p:anim>
                                    <p:anim calcmode="lin" valueType="num">
                                      <p:cBhvr additive="base">
                                        <p:cTn id="15" dur="500"/>
                                        <p:tgtEl>
                                          <p:spTgt spid="2"/>
                                        </p:tgtEl>
                                        <p:attrNameLst>
                                          <p:attrName>ppt_y</p:attrName>
                                        </p:attrNameLst>
                                      </p:cBhvr>
                                      <p:tavLst>
                                        <p:tav tm="0">
                                          <p:val>
                                            <p:strVal val="ppt_y"/>
                                          </p:val>
                                        </p:tav>
                                        <p:tav tm="100000">
                                          <p:val>
                                            <p:strVal val="1+ppt_h/2"/>
                                          </p:val>
                                        </p:tav>
                                      </p:tavLst>
                                    </p:anim>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3"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305800" cy="4267200"/>
          </a:xfrm>
        </p:spPr>
        <p:txBody>
          <a:bodyPr>
            <a:normAutofit fontScale="90000"/>
          </a:bodyPr>
          <a:lstStyle/>
          <a:p>
            <a:r>
              <a:rPr lang="en-US" sz="6000" dirty="0" smtClean="0">
                <a:solidFill>
                  <a:srgbClr val="FF0000"/>
                </a:solidFill>
                <a:latin typeface="NikoshBAN" pitchFamily="2" charset="0"/>
                <a:cs typeface="NikoshBAN" pitchFamily="2" charset="0"/>
              </a:rPr>
              <a:t>            </a:t>
            </a:r>
            <a:r>
              <a:rPr lang="en-US" sz="9600" dirty="0" err="1" smtClean="0">
                <a:solidFill>
                  <a:srgbClr val="FF0000"/>
                </a:solidFill>
                <a:latin typeface="NikoshBAN" pitchFamily="2" charset="0"/>
                <a:cs typeface="NikoshBAN" pitchFamily="2" charset="0"/>
              </a:rPr>
              <a:t>বাড়ীর</a:t>
            </a:r>
            <a:r>
              <a:rPr lang="en-US" sz="9600" dirty="0" smtClean="0">
                <a:solidFill>
                  <a:srgbClr val="FF0000"/>
                </a:solidFill>
                <a:latin typeface="NikoshBAN" pitchFamily="2" charset="0"/>
                <a:cs typeface="NikoshBAN" pitchFamily="2" charset="0"/>
              </a:rPr>
              <a:t> </a:t>
            </a:r>
            <a:r>
              <a:rPr lang="en-US" sz="9600" dirty="0" err="1" smtClean="0">
                <a:solidFill>
                  <a:srgbClr val="FF0000"/>
                </a:solidFill>
                <a:latin typeface="NikoshBAN" pitchFamily="2" charset="0"/>
                <a:cs typeface="NikoshBAN" pitchFamily="2" charset="0"/>
              </a:rPr>
              <a:t>কাজ</a:t>
            </a:r>
            <a:r>
              <a:rPr lang="en-US" sz="6000" dirty="0" smtClean="0">
                <a:solidFill>
                  <a:srgbClr val="FF0000"/>
                </a:solidFill>
                <a:latin typeface="NikoshBAN" pitchFamily="2" charset="0"/>
                <a:cs typeface="NikoshBAN" pitchFamily="2" charset="0"/>
              </a:rPr>
              <a:t/>
            </a:r>
            <a:br>
              <a:rPr lang="en-US" sz="6000" dirty="0" smtClean="0">
                <a:solidFill>
                  <a:srgbClr val="FF0000"/>
                </a:solidFill>
                <a:latin typeface="NikoshBAN" pitchFamily="2" charset="0"/>
                <a:cs typeface="NikoshBAN" pitchFamily="2" charset="0"/>
              </a:rPr>
            </a:br>
            <a:r>
              <a:rPr lang="en-US" sz="3600" dirty="0" smtClean="0">
                <a:latin typeface="NikoshBAN" pitchFamily="2" charset="0"/>
                <a:cs typeface="NikoshBAN" pitchFamily="2" charset="0"/>
              </a:rPr>
              <a:t/>
            </a:r>
            <a:br>
              <a:rPr lang="en-US" sz="3600" dirty="0" smtClean="0">
                <a:latin typeface="NikoshBAN" pitchFamily="2" charset="0"/>
                <a:cs typeface="NikoshBAN" pitchFamily="2" charset="0"/>
              </a:rPr>
            </a:br>
            <a:r>
              <a:rPr lang="en-US" sz="3600" dirty="0" smtClean="0">
                <a:latin typeface="NikoshBAN" pitchFamily="2" charset="0"/>
                <a:cs typeface="NikoshBAN" pitchFamily="2" charset="0"/>
              </a:rPr>
              <a:t>১</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বাংদেশের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পানি</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বিদ্যুতের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বিবরণ</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দাও</a:t>
            </a:r>
            <a:r>
              <a:rPr lang="en-US" sz="5400" dirty="0" smtClean="0">
                <a:latin typeface="NikoshBAN" pitchFamily="2" charset="0"/>
                <a:cs typeface="NikoshBAN" pitchFamily="2" charset="0"/>
              </a:rPr>
              <a:t>।</a:t>
            </a:r>
            <a:br>
              <a:rPr lang="en-US" sz="5400" dirty="0" smtClean="0">
                <a:latin typeface="NikoshBAN" pitchFamily="2" charset="0"/>
                <a:cs typeface="NikoshBAN" pitchFamily="2" charset="0"/>
              </a:rPr>
            </a:br>
            <a:r>
              <a:rPr lang="en-US" sz="5400" dirty="0" smtClean="0">
                <a:latin typeface="NikoshBAN" pitchFamily="2" charset="0"/>
                <a:cs typeface="NikoshBAN" pitchFamily="2" charset="0"/>
              </a:rPr>
              <a:t>২)  </a:t>
            </a:r>
            <a:r>
              <a:rPr lang="en-US" sz="5400" dirty="0" err="1" smtClean="0">
                <a:latin typeface="NikoshBAN" pitchFamily="2" charset="0"/>
                <a:cs typeface="NikoshBAN" pitchFamily="2" charset="0"/>
              </a:rPr>
              <a:t>আণবিক</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শক্তি</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সম্ভাবনা</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আলোচনা</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কর</a:t>
            </a:r>
            <a:r>
              <a:rPr lang="en-US" sz="5400" dirty="0" smtClean="0">
                <a:latin typeface="NikoshBAN" pitchFamily="2" charset="0"/>
                <a:cs typeface="NikoshBAN" pitchFamily="2" charset="0"/>
              </a:rPr>
              <a:t>।</a:t>
            </a:r>
            <a:br>
              <a:rPr lang="en-US" sz="5400" dirty="0" smtClean="0">
                <a:latin typeface="NikoshBAN" pitchFamily="2" charset="0"/>
                <a:cs typeface="NikoshBAN" pitchFamily="2" charset="0"/>
              </a:rPr>
            </a:br>
            <a:r>
              <a:rPr lang="en-US" sz="5400" dirty="0" smtClean="0">
                <a:latin typeface="NikoshBAN" pitchFamily="2" charset="0"/>
                <a:cs typeface="NikoshBAN" pitchFamily="2" charset="0"/>
              </a:rPr>
              <a:t>৩) </a:t>
            </a:r>
            <a:r>
              <a:rPr lang="en-US" sz="5400" dirty="0" err="1" smtClean="0">
                <a:latin typeface="NikoshBAN" pitchFamily="2" charset="0"/>
                <a:cs typeface="NikoshBAN" pitchFamily="2" charset="0"/>
              </a:rPr>
              <a:t>বায়ু</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শক্তি</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সম্পর্ক</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যাহা</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জান</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লেখ</a:t>
            </a:r>
            <a:r>
              <a:rPr lang="en-US" sz="54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cSld>
  <p:clrMapOvr>
    <a:masterClrMapping/>
  </p:clrMapOvr>
  <p:transition>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371600"/>
          </a:xfrm>
        </p:spPr>
        <p:txBody>
          <a:bodyPr>
            <a:noAutofit/>
          </a:bodyPr>
          <a:lstStyle/>
          <a:p>
            <a:r>
              <a:rPr lang="en-US" sz="11500" dirty="0" err="1" smtClean="0">
                <a:solidFill>
                  <a:srgbClr val="FF0000"/>
                </a:solidFill>
                <a:latin typeface="NikoshBAN" pitchFamily="2" charset="0"/>
                <a:cs typeface="NikoshBAN" pitchFamily="2" charset="0"/>
              </a:rPr>
              <a:t>সকলকে</a:t>
            </a:r>
            <a:r>
              <a:rPr lang="en-US" sz="11500" dirty="0" smtClean="0">
                <a:solidFill>
                  <a:srgbClr val="FF0000"/>
                </a:solidFill>
                <a:latin typeface="NikoshBAN" pitchFamily="2" charset="0"/>
                <a:cs typeface="NikoshBAN" pitchFamily="2" charset="0"/>
              </a:rPr>
              <a:t> </a:t>
            </a:r>
            <a:r>
              <a:rPr lang="en-US" sz="11500" dirty="0" err="1" smtClean="0">
                <a:solidFill>
                  <a:srgbClr val="FF0000"/>
                </a:solidFill>
                <a:latin typeface="NikoshBAN" pitchFamily="2" charset="0"/>
                <a:cs typeface="NikoshBAN" pitchFamily="2" charset="0"/>
              </a:rPr>
              <a:t>ধন্যবাদ</a:t>
            </a:r>
            <a:endParaRPr lang="en-US" sz="11500" dirty="0">
              <a:solidFill>
                <a:srgbClr val="FF0000"/>
              </a:solidFill>
              <a:latin typeface="NikoshBAN" pitchFamily="2" charset="0"/>
              <a:cs typeface="NikoshBAN" pitchFamily="2" charset="0"/>
            </a:endParaRPr>
          </a:p>
        </p:txBody>
      </p:sp>
      <p:pic>
        <p:nvPicPr>
          <p:cNvPr id="3" name="Picture 2" descr="images_102.jpg"/>
          <p:cNvPicPr>
            <a:picLocks noChangeAspect="1"/>
          </p:cNvPicPr>
          <p:nvPr/>
        </p:nvPicPr>
        <p:blipFill>
          <a:blip r:embed="rId3" cstate="print"/>
          <a:stretch>
            <a:fillRect/>
          </a:stretch>
        </p:blipFill>
        <p:spPr>
          <a:xfrm>
            <a:off x="0" y="1143000"/>
            <a:ext cx="9144000" cy="5715000"/>
          </a:xfrm>
          <a:prstGeom prst="rect">
            <a:avLst/>
          </a:prstGeom>
        </p:spPr>
      </p:pic>
    </p:spTree>
  </p:cSld>
  <p:clrMapOvr>
    <a:masterClrMapping/>
  </p:clrMapOvr>
  <p:transition>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dirty="0" smtClean="0">
                <a:latin typeface="NikoshBAN" pitchFamily="2" charset="0"/>
                <a:cs typeface="NikoshBAN" pitchFamily="2" charset="0"/>
              </a:rPr>
              <a:t>          </a:t>
            </a:r>
            <a:r>
              <a:rPr lang="en-US" sz="6600" u="sng" dirty="0" err="1" smtClean="0">
                <a:solidFill>
                  <a:srgbClr val="FF0000"/>
                </a:solidFill>
                <a:latin typeface="NikoshBAN" pitchFamily="2" charset="0"/>
                <a:cs typeface="NikoshBAN" pitchFamily="2" charset="0"/>
              </a:rPr>
              <a:t>শিক্ষক</a:t>
            </a:r>
            <a:r>
              <a:rPr lang="en-US" sz="6600" u="sng" dirty="0" smtClean="0">
                <a:solidFill>
                  <a:srgbClr val="FF0000"/>
                </a:solidFill>
                <a:latin typeface="NikoshBAN" pitchFamily="2" charset="0"/>
                <a:cs typeface="NikoshBAN" pitchFamily="2" charset="0"/>
              </a:rPr>
              <a:t> </a:t>
            </a:r>
            <a:r>
              <a:rPr lang="en-US" sz="6600" u="sng" dirty="0" err="1" smtClean="0">
                <a:solidFill>
                  <a:srgbClr val="FF0000"/>
                </a:solidFill>
                <a:latin typeface="NikoshBAN" pitchFamily="2" charset="0"/>
                <a:cs typeface="NikoshBAN" pitchFamily="2" charset="0"/>
              </a:rPr>
              <a:t>পরিচিত</a:t>
            </a:r>
            <a:r>
              <a:rPr lang="en-US" sz="6600" u="sng" dirty="0" smtClean="0">
                <a:solidFill>
                  <a:srgbClr val="FF000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এ,কে,এম</a:t>
            </a:r>
            <a:r>
              <a:rPr lang="en-US" sz="5400" dirty="0" smtClean="0">
                <a:solidFill>
                  <a:srgbClr val="00B05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শরিফুল</a:t>
            </a:r>
            <a:r>
              <a:rPr lang="en-US" sz="5400" dirty="0" smtClean="0">
                <a:solidFill>
                  <a:srgbClr val="00B05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আলম</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err="1" smtClean="0">
                <a:latin typeface="NikoshBAN" pitchFamily="2" charset="0"/>
                <a:cs typeface="NikoshBAN" pitchFamily="2" charset="0"/>
              </a:rPr>
              <a:t>প্রধান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শিক্ষক</a:t>
            </a:r>
            <a:r>
              <a:rPr lang="en-US" dirty="0" smtClean="0">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মুক্তারপুর</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আম-জামতলা</a:t>
            </a:r>
            <a:r>
              <a:rPr lang="en-US" sz="48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মাধ্যমিক</a:t>
            </a:r>
            <a:r>
              <a:rPr lang="en-US" sz="48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বিদ্যালয়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চৌগাছা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যশোর</a:t>
            </a:r>
            <a:r>
              <a:rPr lang="en-US" dirty="0" smtClean="0">
                <a:latin typeface="NikoshBAN" pitchFamily="2" charset="0"/>
                <a:cs typeface="NikoshBAN" pitchFamily="2" charset="0"/>
              </a:rPr>
              <a:t>।</a:t>
            </a:r>
            <a:br>
              <a:rPr lang="en-US" dirty="0" smtClean="0">
                <a:latin typeface="NikoshBAN" pitchFamily="2" charset="0"/>
                <a:cs typeface="NikoshBAN" pitchFamily="2" charset="0"/>
              </a:rPr>
            </a:br>
            <a:r>
              <a:rPr lang="en-US" sz="3200" dirty="0" smtClean="0">
                <a:latin typeface="NikoshBAN" pitchFamily="2" charset="0"/>
                <a:cs typeface="NikoshBAN" pitchFamily="2" charset="0"/>
              </a:rPr>
              <a:t>Email:sharifulalam251605@gmail.com</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sz="3200" dirty="0" err="1" smtClean="0">
                <a:latin typeface="NikoshBAN" pitchFamily="2" charset="0"/>
                <a:cs typeface="NikoshBAN" pitchFamily="2" charset="0"/>
              </a:rPr>
              <a:t>Moba</a:t>
            </a:r>
            <a:r>
              <a:rPr lang="en-US" sz="3600" dirty="0" smtClean="0">
                <a:latin typeface="NikoshBAN" pitchFamily="2" charset="0"/>
                <a:cs typeface="NikoshBAN" pitchFamily="2" charset="0"/>
              </a:rPr>
              <a:t>: 01717251605</a:t>
            </a:r>
            <a:r>
              <a:rPr lang="en-US" dirty="0" smtClean="0">
                <a:latin typeface="NikoshBAN" pitchFamily="2" charset="0"/>
                <a:cs typeface="NikoshBAN" pitchFamily="2" charset="0"/>
              </a:rPr>
              <a:t/>
            </a:r>
            <a:br>
              <a:rPr lang="en-US" dirty="0" smtClean="0">
                <a:latin typeface="NikoshBAN" pitchFamily="2" charset="0"/>
                <a:cs typeface="NikoshBAN" pitchFamily="2" charset="0"/>
              </a:rPr>
            </a:br>
            <a:endParaRPr lang="en-US" dirty="0">
              <a:latin typeface="NikoshBAN" pitchFamily="2" charset="0"/>
              <a:cs typeface="NikoshBAN" pitchFamily="2" charset="0"/>
            </a:endParaRPr>
          </a:p>
        </p:txBody>
      </p:sp>
      <p:pic>
        <p:nvPicPr>
          <p:cNvPr id="3" name="Picture 2" descr="sha.jpg"/>
          <p:cNvPicPr>
            <a:picLocks noChangeAspect="1"/>
          </p:cNvPicPr>
          <p:nvPr/>
        </p:nvPicPr>
        <p:blipFill>
          <a:blip r:embed="rId3" cstate="print"/>
          <a:stretch>
            <a:fillRect/>
          </a:stretch>
        </p:blipFill>
        <p:spPr>
          <a:xfrm>
            <a:off x="6751320" y="0"/>
            <a:ext cx="2392680" cy="2658533"/>
          </a:xfrm>
          <a:prstGeom prst="rect">
            <a:avLst/>
          </a:prstGeom>
        </p:spPr>
      </p:pic>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5943600"/>
          </a:xfrm>
        </p:spPr>
        <p:txBody>
          <a:bodyPr>
            <a:normAutofit/>
          </a:bodyPr>
          <a:lstStyle/>
          <a:p>
            <a:r>
              <a:rPr lang="en-US" sz="8800" dirty="0" smtClean="0">
                <a:solidFill>
                  <a:srgbClr val="00B050"/>
                </a:solidFill>
                <a:latin typeface="NikoshBAN" pitchFamily="2" charset="0"/>
                <a:cs typeface="NikoshBAN" pitchFamily="2" charset="0"/>
              </a:rPr>
              <a:t>       </a:t>
            </a:r>
            <a:r>
              <a:rPr lang="en-US" sz="8800" u="sng" dirty="0" err="1" smtClean="0">
                <a:solidFill>
                  <a:srgbClr val="00B050"/>
                </a:solidFill>
                <a:latin typeface="NikoshBAN" pitchFamily="2" charset="0"/>
                <a:cs typeface="NikoshBAN" pitchFamily="2" charset="0"/>
              </a:rPr>
              <a:t>পাঠ</a:t>
            </a:r>
            <a:r>
              <a:rPr lang="en-US" sz="8800" u="sng" dirty="0" smtClean="0">
                <a:solidFill>
                  <a:srgbClr val="00B050"/>
                </a:solidFill>
                <a:latin typeface="NikoshBAN" pitchFamily="2" charset="0"/>
                <a:cs typeface="NikoshBAN" pitchFamily="2" charset="0"/>
              </a:rPr>
              <a:t> </a:t>
            </a:r>
            <a:r>
              <a:rPr lang="en-US" sz="8800" u="sng" dirty="0" err="1" smtClean="0">
                <a:solidFill>
                  <a:srgbClr val="00B050"/>
                </a:solidFill>
                <a:latin typeface="NikoshBAN" pitchFamily="2" charset="0"/>
                <a:cs typeface="NikoshBAN" pitchFamily="2" charset="0"/>
              </a:rPr>
              <a:t>পরিচিতি</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4800" dirty="0" err="1" smtClean="0">
                <a:latin typeface="NikoshBAN" pitchFamily="2" charset="0"/>
                <a:cs typeface="NikoshBAN" pitchFamily="2" charset="0"/>
              </a:rPr>
              <a:t>বিষয়ঃ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অর্থনীতি</a:t>
            </a:r>
            <a:r>
              <a:rPr lang="en-US" sz="4800" dirty="0" smtClean="0">
                <a:latin typeface="NikoshBAN" pitchFamily="2" charset="0"/>
                <a:cs typeface="NikoshBAN" pitchFamily="2" charset="0"/>
              </a:rPr>
              <a:t/>
            </a:r>
            <a:br>
              <a:rPr lang="en-US" sz="4800" dirty="0" smtClean="0">
                <a:latin typeface="NikoshBAN" pitchFamily="2" charset="0"/>
                <a:cs typeface="NikoshBAN" pitchFamily="2" charset="0"/>
              </a:rPr>
            </a:br>
            <a:r>
              <a:rPr lang="en-US" sz="4800" dirty="0" err="1" smtClean="0">
                <a:latin typeface="NikoshBAN" pitchFamily="2" charset="0"/>
                <a:cs typeface="NikoshBAN" pitchFamily="2" charset="0"/>
              </a:rPr>
              <a:t>শ্রেণীঃ</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নবম</a:t>
            </a:r>
            <a:r>
              <a:rPr lang="en-US" sz="4800" dirty="0" smtClean="0">
                <a:latin typeface="NikoshBAN" pitchFamily="2" charset="0"/>
                <a:cs typeface="NikoshBAN" pitchFamily="2" charset="0"/>
              </a:rPr>
              <a:t> ও </a:t>
            </a:r>
            <a:r>
              <a:rPr lang="en-US" sz="4800" dirty="0" err="1" smtClean="0">
                <a:latin typeface="NikoshBAN" pitchFamily="2" charset="0"/>
                <a:cs typeface="NikoshBAN" pitchFamily="2" charset="0"/>
              </a:rPr>
              <a:t>দশম</a:t>
            </a:r>
            <a:r>
              <a:rPr lang="en-US" sz="4800" dirty="0" smtClean="0">
                <a:latin typeface="NikoshBAN" pitchFamily="2" charset="0"/>
                <a:cs typeface="NikoshBAN" pitchFamily="2" charset="0"/>
              </a:rPr>
              <a:t/>
            </a:r>
            <a:br>
              <a:rPr lang="en-US" sz="4800" dirty="0" smtClean="0">
                <a:latin typeface="NikoshBAN" pitchFamily="2" charset="0"/>
                <a:cs typeface="NikoshBAN" pitchFamily="2" charset="0"/>
              </a:rPr>
            </a:br>
            <a:r>
              <a:rPr lang="en-US" sz="4800" dirty="0" err="1" smtClean="0">
                <a:latin typeface="NikoshBAN" pitchFamily="2" charset="0"/>
                <a:cs typeface="NikoshBAN" pitchFamily="2" charset="0"/>
              </a:rPr>
              <a:t>আলোচ্য</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বিষয়ঃ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বাংলাদেশের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শক্তি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সম্পদ</a:t>
            </a:r>
            <a:r>
              <a:rPr lang="en-US" sz="4800" dirty="0" smtClean="0">
                <a:latin typeface="NikoshBAN" pitchFamily="2" charset="0"/>
                <a:cs typeface="NikoshBAN" pitchFamily="2" charset="0"/>
              </a:rPr>
              <a:t/>
            </a:r>
            <a:br>
              <a:rPr lang="en-US" sz="4800" dirty="0" smtClean="0">
                <a:latin typeface="NikoshBAN" pitchFamily="2" charset="0"/>
                <a:cs typeface="NikoshBAN" pitchFamily="2" charset="0"/>
              </a:rPr>
            </a:br>
            <a:r>
              <a:rPr lang="en-US" sz="4800" dirty="0" err="1" smtClean="0">
                <a:latin typeface="NikoshBAN" pitchFamily="2" charset="0"/>
                <a:cs typeface="NikoshBAN" pitchFamily="2" charset="0"/>
              </a:rPr>
              <a:t>সময়ঃ</a:t>
            </a:r>
            <a:r>
              <a:rPr lang="en-US" sz="4800" dirty="0" smtClean="0">
                <a:latin typeface="NikoshBAN" pitchFamily="2" charset="0"/>
                <a:cs typeface="NikoshBAN" pitchFamily="2" charset="0"/>
              </a:rPr>
              <a:t> ৪০ </a:t>
            </a:r>
            <a:r>
              <a:rPr lang="en-US" sz="4800" dirty="0" err="1" smtClean="0">
                <a:latin typeface="NikoshBAN" pitchFamily="2" charset="0"/>
                <a:cs typeface="NikoshBAN" pitchFamily="2" charset="0"/>
              </a:rPr>
              <a:t>মিনিট</a:t>
            </a:r>
            <a:r>
              <a:rPr lang="en-US" sz="4800" dirty="0" smtClean="0">
                <a:latin typeface="NikoshBAN" pitchFamily="2" charset="0"/>
                <a:cs typeface="NikoshBAN" pitchFamily="2" charset="0"/>
              </a:rPr>
              <a:t/>
            </a:r>
            <a:br>
              <a:rPr lang="en-US" sz="4800" dirty="0" smtClean="0">
                <a:latin typeface="NikoshBAN" pitchFamily="2" charset="0"/>
                <a:cs typeface="NikoshBAN" pitchFamily="2" charset="0"/>
              </a:rPr>
            </a:br>
            <a:endParaRPr lang="en-US" sz="4000" dirty="0">
              <a:latin typeface="NikoshBAN" pitchFamily="2" charset="0"/>
              <a:cs typeface="NikoshBAN" pitchFamily="2"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5638800"/>
          </a:xfrm>
        </p:spPr>
        <p:txBody>
          <a:bodyPr>
            <a:normAutofit/>
          </a:bodyPr>
          <a:lstStyle/>
          <a:p>
            <a:r>
              <a:rPr lang="en-US" sz="8000" dirty="0" smtClean="0">
                <a:solidFill>
                  <a:srgbClr val="FF0000"/>
                </a:solidFill>
                <a:latin typeface="NikoshBAN" pitchFamily="2" charset="0"/>
                <a:cs typeface="NikoshBAN" pitchFamily="2" charset="0"/>
              </a:rPr>
              <a:t>         </a:t>
            </a:r>
            <a:r>
              <a:rPr lang="en-US" sz="8000" u="sng" dirty="0" err="1" smtClean="0">
                <a:solidFill>
                  <a:srgbClr val="FF0000"/>
                </a:solidFill>
                <a:latin typeface="NikoshBAN" pitchFamily="2" charset="0"/>
                <a:cs typeface="NikoshBAN" pitchFamily="2" charset="0"/>
              </a:rPr>
              <a:t>শিখন</a:t>
            </a:r>
            <a:r>
              <a:rPr lang="en-US" sz="8000" u="sng" dirty="0" smtClean="0">
                <a:solidFill>
                  <a:srgbClr val="FF0000"/>
                </a:solidFill>
                <a:latin typeface="NikoshBAN" pitchFamily="2" charset="0"/>
                <a:cs typeface="NikoshBAN" pitchFamily="2" charset="0"/>
              </a:rPr>
              <a:t> </a:t>
            </a:r>
            <a:r>
              <a:rPr lang="en-US" sz="8000" u="sng" dirty="0" err="1" smtClean="0">
                <a:solidFill>
                  <a:srgbClr val="FF0000"/>
                </a:solidFill>
                <a:latin typeface="NikoshBAN" pitchFamily="2" charset="0"/>
                <a:cs typeface="NikoshBAN" pitchFamily="2" charset="0"/>
              </a:rPr>
              <a:t>ফল</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4400" dirty="0" smtClean="0">
                <a:latin typeface="NikoshBAN" pitchFamily="2" charset="0"/>
                <a:cs typeface="NikoshBAN" pitchFamily="2" charset="0"/>
              </a:rPr>
              <a:t>১। </a:t>
            </a:r>
            <a:r>
              <a:rPr lang="en-US" sz="4400" dirty="0" err="1" smtClean="0">
                <a:latin typeface="NikoshBAN" pitchFamily="2" charset="0"/>
                <a:cs typeface="NikoshBAN" pitchFamily="2" charset="0"/>
              </a:rPr>
              <a:t>বাংদেশের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শক্তি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সম্পদ</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সম্পর্কে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বলতে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পারবে</a:t>
            </a:r>
            <a:r>
              <a:rPr lang="en-US" sz="4400" dirty="0" smtClean="0">
                <a:latin typeface="NikoshBAN" pitchFamily="2" charset="0"/>
                <a:cs typeface="NikoshBAN" pitchFamily="2" charset="0"/>
              </a:rPr>
              <a:t/>
            </a:r>
            <a:br>
              <a:rPr lang="en-US" sz="4400" dirty="0" smtClean="0">
                <a:latin typeface="NikoshBAN" pitchFamily="2" charset="0"/>
                <a:cs typeface="NikoshBAN" pitchFamily="2" charset="0"/>
              </a:rPr>
            </a:br>
            <a:r>
              <a:rPr lang="en-US" sz="4400" dirty="0" smtClean="0">
                <a:latin typeface="NikoshBAN" pitchFamily="2" charset="0"/>
                <a:cs typeface="NikoshBAN" pitchFamily="2" charset="0"/>
              </a:rPr>
              <a:t>২। </a:t>
            </a:r>
            <a:r>
              <a:rPr lang="en-US" sz="4400" dirty="0" err="1" smtClean="0">
                <a:latin typeface="NikoshBAN" pitchFamily="2" charset="0"/>
                <a:cs typeface="NikoshBAN" pitchFamily="2" charset="0"/>
              </a:rPr>
              <a:t>বিদ্যুত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উৎপাদন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সম্পর্কে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বলতে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পারবে</a:t>
            </a:r>
            <a:r>
              <a:rPr lang="en-US" sz="4400" dirty="0" smtClean="0">
                <a:latin typeface="NikoshBAN" pitchFamily="2" charset="0"/>
                <a:cs typeface="NikoshBAN" pitchFamily="2" charset="0"/>
              </a:rPr>
              <a:t/>
            </a:r>
            <a:br>
              <a:rPr lang="en-US" sz="4400" dirty="0" smtClean="0">
                <a:latin typeface="NikoshBAN" pitchFamily="2" charset="0"/>
                <a:cs typeface="NikoshBAN" pitchFamily="2" charset="0"/>
              </a:rPr>
            </a:br>
            <a:r>
              <a:rPr lang="en-US" sz="4400" dirty="0" smtClean="0">
                <a:latin typeface="NikoshBAN" pitchFamily="2" charset="0"/>
                <a:cs typeface="NikoshBAN" pitchFamily="2" charset="0"/>
              </a:rPr>
              <a:t>৩। </a:t>
            </a:r>
            <a:r>
              <a:rPr lang="en-US" sz="4400" dirty="0" err="1" smtClean="0">
                <a:latin typeface="NikoshBAN" pitchFamily="2" charset="0"/>
                <a:cs typeface="NikoshBAN" pitchFamily="2" charset="0"/>
              </a:rPr>
              <a:t>উৎপাদন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কেন্দ্রের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অবস্থান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সম্পর্কে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বলতে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পারবে</a:t>
            </a:r>
            <a:endParaRPr lang="en-US" sz="4400" dirty="0">
              <a:latin typeface="NikoshBAN" pitchFamily="2" charset="0"/>
              <a:cs typeface="NikoshBAN" pitchFamily="2"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তাপ-বিদ্যুত-কেন্দ্র.jpg"/>
          <p:cNvPicPr>
            <a:picLocks noChangeAspect="1"/>
          </p:cNvPicPr>
          <p:nvPr/>
        </p:nvPicPr>
        <p:blipFill>
          <a:blip r:embed="rId3" cstate="print"/>
          <a:stretch>
            <a:fillRect/>
          </a:stretch>
        </p:blipFill>
        <p:spPr>
          <a:xfrm>
            <a:off x="0" y="1219200"/>
            <a:ext cx="9144000" cy="5638800"/>
          </a:xfrm>
          <a:prstGeom prst="rect">
            <a:avLst/>
          </a:prstGeom>
        </p:spPr>
      </p:pic>
      <p:sp>
        <p:nvSpPr>
          <p:cNvPr id="3" name="Rectangle 2"/>
          <p:cNvSpPr/>
          <p:nvPr/>
        </p:nvSpPr>
        <p:spPr>
          <a:xfrm>
            <a:off x="2286000" y="685800"/>
            <a:ext cx="3505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NikoshBAN" pitchFamily="2" charset="0"/>
                <a:cs typeface="NikoshBAN" pitchFamily="2" charset="0"/>
              </a:rPr>
              <a:t>বিদ্যুত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উৎপাদন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কেন্দ্র</a:t>
            </a:r>
            <a:endParaRPr lang="en-US" sz="3200" dirty="0">
              <a:latin typeface="NikoshBAN" pitchFamily="2" charset="0"/>
              <a:cs typeface="NikoshBAN" pitchFamily="2" charset="0"/>
            </a:endParaRPr>
          </a:p>
        </p:txBody>
      </p:sp>
    </p:spTree>
  </p:cSld>
  <p:clrMapOvr>
    <a:masterClrMapping/>
  </p:clrMapOvr>
  <p:transition>
    <p:sndAc>
      <p:stSnd>
        <p:snd r:embed="rId2" name="co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553200"/>
          </a:xfrm>
        </p:spPr>
        <p:txBody>
          <a:bodyPr>
            <a:normAutofit fontScale="90000"/>
          </a:bodyPr>
          <a:lstStyle/>
          <a:p>
            <a:r>
              <a:rPr lang="en-US" sz="4000" dirty="0" err="1" smtClean="0">
                <a:solidFill>
                  <a:srgbClr val="FF0000"/>
                </a:solidFill>
                <a:latin typeface="NikoshBAN" pitchFamily="2" charset="0"/>
                <a:cs typeface="NikoshBAN" pitchFamily="2" charset="0"/>
              </a:rPr>
              <a:t>শক্তি</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সম্পদঃ</a:t>
            </a:r>
            <a:r>
              <a:rPr lang="en-US" sz="4000" dirty="0" smtClean="0">
                <a:solidFill>
                  <a:srgbClr val="FF0000"/>
                </a:solidFill>
                <a:latin typeface="NikoshBAN" pitchFamily="2" charset="0"/>
                <a:cs typeface="NikoshBAN" pitchFamily="2" charset="0"/>
              </a:rPr>
              <a:t> </a:t>
            </a:r>
            <a:r>
              <a:rPr lang="en-US" sz="3200" dirty="0" err="1" smtClean="0">
                <a:latin typeface="NikoshBAN" pitchFamily="2" charset="0"/>
                <a:cs typeface="NikoshBAN" pitchFamily="2" charset="0"/>
              </a:rPr>
              <a:t>কলকারখানা</a:t>
            </a:r>
            <a:r>
              <a:rPr lang="en-US" sz="3200" dirty="0" smtClean="0">
                <a:latin typeface="NikoshBAN" pitchFamily="2" charset="0"/>
                <a:cs typeface="NikoshBAN" pitchFamily="2" charset="0"/>
              </a:rPr>
              <a:t> , </a:t>
            </a:r>
            <a:r>
              <a:rPr lang="en-US" sz="3200" dirty="0" err="1" smtClean="0">
                <a:latin typeface="NikoshBAN" pitchFamily="2" charset="0"/>
                <a:cs typeface="NikoshBAN" pitchFamily="2" charset="0"/>
              </a:rPr>
              <a:t>যানবাহন</a:t>
            </a:r>
            <a:r>
              <a:rPr lang="en-US" sz="3200" dirty="0" smtClean="0">
                <a:latin typeface="NikoshBAN" pitchFamily="2" charset="0"/>
                <a:cs typeface="NikoshBAN" pitchFamily="2" charset="0"/>
              </a:rPr>
              <a:t>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ও </a:t>
            </a:r>
            <a:r>
              <a:rPr lang="en-US" sz="3200" dirty="0" err="1" smtClean="0">
                <a:latin typeface="NikoshBAN" pitchFamily="2" charset="0"/>
                <a:cs typeface="NikoshBAN" pitchFamily="2" charset="0"/>
              </a:rPr>
              <a:t>যোগাযোগ</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যান্ত্রিক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চাষাবাদ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গৃহকর্ম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প্রভৃতি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ক্ষেত্রে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ব্যবহার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ব্যাপক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বাংলাদেশে</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কয়েকটি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উৎস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পাওয়া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যায়</a:t>
            </a:r>
            <a:r>
              <a:rPr lang="en-US" sz="3200" dirty="0" smtClean="0">
                <a:latin typeface="NikoshBAN" pitchFamily="2" charset="0"/>
                <a:cs typeface="NikoshBAN" pitchFamily="2" charset="0"/>
              </a:rPr>
              <a:t>।</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ক) </a:t>
            </a:r>
            <a:r>
              <a:rPr lang="en-US" sz="3200" dirty="0" err="1" smtClean="0">
                <a:latin typeface="NikoshBAN" pitchFamily="2" charset="0"/>
                <a:cs typeface="NikoshBAN" pitchFamily="2" charset="0"/>
              </a:rPr>
              <a:t>কয়লাঃ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বড়পুকুরিয়ায়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কয়লার</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err="1" smtClean="0">
                <a:latin typeface="NikoshBAN" pitchFamily="2" charset="0"/>
                <a:cs typeface="NikoshBAN" pitchFamily="2" charset="0"/>
              </a:rPr>
              <a:t>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a:t>
            </a:r>
            <a:br>
              <a:rPr lang="en-US" sz="3200" dirty="0" smtClean="0">
                <a:latin typeface="NikoshBAN" pitchFamily="2" charset="0"/>
                <a:cs typeface="NikoshBAN" pitchFamily="2" charset="0"/>
              </a:rPr>
            </a:br>
            <a:r>
              <a:rPr lang="en-US" sz="3200" dirty="0" err="1" smtClean="0">
                <a:latin typeface="NikoshBAN" pitchFamily="2" charset="0"/>
                <a:cs typeface="NikoshBAN" pitchFamily="2" charset="0"/>
              </a:rPr>
              <a:t>কয়লা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উত্তোলন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endParaRPr lang="en-US" sz="3200" dirty="0">
              <a:latin typeface="NikoshBAN" pitchFamily="2" charset="0"/>
              <a:cs typeface="NikoshBAN" pitchFamily="2" charset="0"/>
            </a:endParaRPr>
          </a:p>
        </p:txBody>
      </p:sp>
      <p:pic>
        <p:nvPicPr>
          <p:cNvPr id="3" name="Picture 2" descr="imagesCAWR8SE5.jpg"/>
          <p:cNvPicPr>
            <a:picLocks noChangeAspect="1"/>
          </p:cNvPicPr>
          <p:nvPr/>
        </p:nvPicPr>
        <p:blipFill>
          <a:blip r:embed="rId3" cstate="print"/>
          <a:stretch>
            <a:fillRect/>
          </a:stretch>
        </p:blipFill>
        <p:spPr>
          <a:xfrm>
            <a:off x="5105400" y="1600200"/>
            <a:ext cx="3810000" cy="3505200"/>
          </a:xfrm>
          <a:prstGeom prst="rect">
            <a:avLst/>
          </a:prstGeom>
        </p:spPr>
      </p:pic>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544312"/>
          </a:xfrm>
        </p:spPr>
        <p:txBody>
          <a:bodyPr>
            <a:normAutofit fontScale="90000"/>
          </a:bodyPr>
          <a:lstStyle/>
          <a:p>
            <a:r>
              <a:rPr lang="en-US" sz="4000" dirty="0" smtClean="0">
                <a:solidFill>
                  <a:srgbClr val="FF0000"/>
                </a:solidFill>
                <a:latin typeface="NikoshBAN" pitchFamily="2" charset="0"/>
                <a:cs typeface="NikoshBAN" pitchFamily="2" charset="0"/>
              </a:rPr>
              <a:t>খ) </a:t>
            </a:r>
            <a:r>
              <a:rPr lang="en-US" sz="4000" dirty="0" err="1" smtClean="0">
                <a:solidFill>
                  <a:srgbClr val="FF0000"/>
                </a:solidFill>
                <a:latin typeface="NikoshBAN" pitchFamily="2" charset="0"/>
                <a:cs typeface="NikoshBAN" pitchFamily="2" charset="0"/>
              </a:rPr>
              <a:t>খনিজ</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তেলঃ</a:t>
            </a:r>
            <a:r>
              <a:rPr lang="en-US" sz="4000" dirty="0" smtClean="0">
                <a:solidFill>
                  <a:srgbClr val="FF0000"/>
                </a:solidFill>
                <a:latin typeface="NikoshBAN" pitchFamily="2" charset="0"/>
                <a:cs typeface="NikoshBAN" pitchFamily="2" charset="0"/>
              </a:rPr>
              <a:t> </a:t>
            </a:r>
            <a:r>
              <a:rPr lang="en-US" sz="3200" dirty="0" err="1" smtClean="0">
                <a:latin typeface="NikoshBAN" pitchFamily="2" charset="0"/>
                <a:cs typeface="NikoshBAN" pitchFamily="2" charset="0"/>
              </a:rPr>
              <a:t>সিলেটের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হরিপুরে</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err="1" smtClean="0">
                <a:latin typeface="NikoshBAN" pitchFamily="2" charset="0"/>
                <a:cs typeface="NikoshBAN" pitchFamily="2" charset="0"/>
              </a:rPr>
              <a:t>খনিজ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সন্ধান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পাওয়া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গাছে</a:t>
            </a:r>
            <a:r>
              <a:rPr lang="en-US" sz="3200" dirty="0" smtClean="0">
                <a:latin typeface="NikoshBAN" pitchFamily="2" charset="0"/>
                <a:cs typeface="NikoshBAN" pitchFamily="2" charset="0"/>
              </a:rPr>
              <a:t>।</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600" dirty="0" smtClean="0">
                <a:solidFill>
                  <a:srgbClr val="FF0000"/>
                </a:solidFill>
                <a:latin typeface="NikoshBAN" pitchFamily="2" charset="0"/>
                <a:cs typeface="NikoshBAN" pitchFamily="2" charset="0"/>
              </a:rPr>
              <a:t/>
            </a:r>
            <a:br>
              <a:rPr lang="en-US" sz="3600" dirty="0" smtClean="0">
                <a:solidFill>
                  <a:srgbClr val="FF0000"/>
                </a:solidFill>
                <a:latin typeface="NikoshBAN" pitchFamily="2" charset="0"/>
                <a:cs typeface="NikoshBAN" pitchFamily="2" charset="0"/>
              </a:rPr>
            </a:br>
            <a:r>
              <a:rPr lang="en-US" sz="3600" dirty="0" smtClean="0">
                <a:solidFill>
                  <a:srgbClr val="FF0000"/>
                </a:solidFill>
                <a:latin typeface="NikoshBAN" pitchFamily="2" charset="0"/>
                <a:cs typeface="NikoshBAN" pitchFamily="2" charset="0"/>
              </a:rPr>
              <a:t>গ)</a:t>
            </a:r>
            <a:r>
              <a:rPr lang="en-US" sz="3600" dirty="0" err="1" smtClean="0">
                <a:solidFill>
                  <a:srgbClr val="FF0000"/>
                </a:solidFill>
                <a:latin typeface="NikoshBAN" pitchFamily="2" charset="0"/>
                <a:cs typeface="NikoshBAN" pitchFamily="2" charset="0"/>
              </a:rPr>
              <a:t>প্রাকৃতিক</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গ্যাসঃ</a:t>
            </a:r>
            <a:r>
              <a:rPr lang="en-US" sz="3600" dirty="0" smtClean="0">
                <a:solidFill>
                  <a:srgbClr val="FF0000"/>
                </a:solidFill>
                <a:latin typeface="NikoshBAN" pitchFamily="2" charset="0"/>
                <a:cs typeface="NikoshBAN" pitchFamily="2" charset="0"/>
              </a:rPr>
              <a:t> </a:t>
            </a:r>
            <a:r>
              <a:rPr lang="en-US" sz="3200" dirty="0" err="1" smtClean="0">
                <a:latin typeface="NikoshBAN" pitchFamily="2" charset="0"/>
                <a:cs typeface="NikoshBAN" pitchFamily="2" charset="0"/>
              </a:rPr>
              <a:t>বিদ্যুত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উৎপাদন</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ও </a:t>
            </a:r>
            <a:r>
              <a:rPr lang="en-US" sz="3200" dirty="0" err="1" smtClean="0">
                <a:latin typeface="NikoshBAN" pitchFamily="2" charset="0"/>
                <a:cs typeface="NikoshBAN" pitchFamily="2" charset="0"/>
              </a:rPr>
              <a:t>গৃহ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ব্যবহৃত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br>
              <a:rPr lang="en-US" sz="3200" dirty="0" smtClean="0">
                <a:latin typeface="NikoshBAN" pitchFamily="2" charset="0"/>
                <a:cs typeface="NikoshBAN" pitchFamily="2" charset="0"/>
              </a:rPr>
            </a:br>
            <a:endParaRPr lang="en-US" sz="3200" dirty="0">
              <a:latin typeface="NikoshBAN" pitchFamily="2" charset="0"/>
              <a:cs typeface="NikoshBAN" pitchFamily="2" charset="0"/>
            </a:endParaRPr>
          </a:p>
        </p:txBody>
      </p:sp>
      <p:pic>
        <p:nvPicPr>
          <p:cNvPr id="3" name="Picture 2" descr="20.jpg"/>
          <p:cNvPicPr>
            <a:picLocks noChangeAspect="1"/>
          </p:cNvPicPr>
          <p:nvPr/>
        </p:nvPicPr>
        <p:blipFill>
          <a:blip r:embed="rId3" cstate="print"/>
          <a:stretch>
            <a:fillRect/>
          </a:stretch>
        </p:blipFill>
        <p:spPr>
          <a:xfrm>
            <a:off x="4876800" y="914400"/>
            <a:ext cx="3352800" cy="2514600"/>
          </a:xfrm>
          <a:prstGeom prst="rect">
            <a:avLst/>
          </a:prstGeom>
        </p:spPr>
      </p:pic>
      <p:pic>
        <p:nvPicPr>
          <p:cNvPr id="4" name="Picture 3" descr="imagesCAPHGABD.jpg"/>
          <p:cNvPicPr>
            <a:picLocks noChangeAspect="1"/>
          </p:cNvPicPr>
          <p:nvPr/>
        </p:nvPicPr>
        <p:blipFill>
          <a:blip r:embed="rId4" cstate="print"/>
          <a:stretch>
            <a:fillRect/>
          </a:stretch>
        </p:blipFill>
        <p:spPr>
          <a:xfrm>
            <a:off x="4724400" y="4267200"/>
            <a:ext cx="3676650" cy="2133600"/>
          </a:xfrm>
          <a:prstGeom prst="rect">
            <a:avLst/>
          </a:prstGeom>
        </p:spPr>
      </p:pic>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fontScale="90000"/>
          </a:bodyPr>
          <a:lstStyle/>
          <a:p>
            <a:r>
              <a:rPr lang="en-US" sz="4000" dirty="0" smtClean="0">
                <a:solidFill>
                  <a:srgbClr val="FF0000"/>
                </a:solidFill>
                <a:latin typeface="NikoshBAN" pitchFamily="2" charset="0"/>
                <a:cs typeface="NikoshBAN" pitchFamily="2" charset="0"/>
              </a:rPr>
              <a:t>গ) </a:t>
            </a:r>
            <a:r>
              <a:rPr lang="en-US" sz="4000" dirty="0" err="1" smtClean="0">
                <a:solidFill>
                  <a:srgbClr val="FF0000"/>
                </a:solidFill>
                <a:latin typeface="NikoshBAN" pitchFamily="2" charset="0"/>
                <a:cs typeface="NikoshBAN" pitchFamily="2" charset="0"/>
              </a:rPr>
              <a:t>পানিঃ</a:t>
            </a:r>
            <a:r>
              <a:rPr lang="en-US" sz="4000" dirty="0" smtClean="0">
                <a:solidFill>
                  <a:srgbClr val="FF0000"/>
                </a:solidFill>
                <a:latin typeface="NikoshBAN" pitchFamily="2" charset="0"/>
                <a:cs typeface="NikoshBAN" pitchFamily="2" charset="0"/>
              </a:rPr>
              <a:t> </a:t>
            </a:r>
            <a:r>
              <a:rPr lang="en-US" sz="3200" dirty="0" err="1" smtClean="0">
                <a:latin typeface="NikoshBAN" pitchFamily="2" charset="0"/>
                <a:cs typeface="NikoshBAN" pitchFamily="2" charset="0"/>
              </a:rPr>
              <a:t>পার্বত্য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চট্টগ্রামের</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err="1" smtClean="0">
                <a:latin typeface="NikoshBAN" pitchFamily="2" charset="0"/>
                <a:cs typeface="NikoshBAN" pitchFamily="2" charset="0"/>
              </a:rPr>
              <a:t>কাপ্তাই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কর্ণফুলী</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err="1" smtClean="0">
                <a:latin typeface="NikoshBAN" pitchFamily="2" charset="0"/>
                <a:cs typeface="NikoshBAN" pitchFamily="2" charset="0"/>
              </a:rPr>
              <a:t>নদীর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দেশের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একমাত্র</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err="1" smtClean="0">
                <a:latin typeface="NikoshBAN" pitchFamily="2" charset="0"/>
                <a:cs typeface="NikoshBAN" pitchFamily="2" charset="0"/>
              </a:rPr>
              <a:t>পানি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কেন্দ্রটি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অবস্থিত</a:t>
            </a:r>
            <a:r>
              <a:rPr lang="en-US" sz="3200" dirty="0" smtClean="0">
                <a:latin typeface="NikoshBAN" pitchFamily="2" charset="0"/>
                <a:cs typeface="NikoshBAN" pitchFamily="2" charset="0"/>
              </a:rPr>
              <a:t>।</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4000" dirty="0" smtClean="0">
                <a:solidFill>
                  <a:srgbClr val="FF0000"/>
                </a:solidFill>
                <a:latin typeface="NikoshBAN" pitchFamily="2" charset="0"/>
                <a:cs typeface="NikoshBAN" pitchFamily="2" charset="0"/>
              </a:rPr>
              <a:t>ঘ) </a:t>
            </a:r>
            <a:r>
              <a:rPr lang="en-US" sz="4000" dirty="0" err="1" smtClean="0">
                <a:solidFill>
                  <a:srgbClr val="FF0000"/>
                </a:solidFill>
                <a:latin typeface="NikoshBAN" pitchFamily="2" charset="0"/>
                <a:cs typeface="NikoshBAN" pitchFamily="2" charset="0"/>
              </a:rPr>
              <a:t>সৌর</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শক্তিঃ</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endParaRPr lang="en-US" sz="3200" dirty="0">
              <a:latin typeface="NikoshBAN" pitchFamily="2" charset="0"/>
              <a:cs typeface="NikoshBAN" pitchFamily="2" charset="0"/>
            </a:endParaRPr>
          </a:p>
        </p:txBody>
      </p:sp>
      <p:pic>
        <p:nvPicPr>
          <p:cNvPr id="4" name="Picture 3" descr="image.jpg"/>
          <p:cNvPicPr>
            <a:picLocks noChangeAspect="1"/>
          </p:cNvPicPr>
          <p:nvPr/>
        </p:nvPicPr>
        <p:blipFill>
          <a:blip r:embed="rId4" cstate="print"/>
          <a:stretch>
            <a:fillRect/>
          </a:stretch>
        </p:blipFill>
        <p:spPr>
          <a:xfrm>
            <a:off x="3886200" y="3733800"/>
            <a:ext cx="5029200" cy="2895600"/>
          </a:xfrm>
          <a:prstGeom prst="rect">
            <a:avLst/>
          </a:prstGeom>
        </p:spPr>
      </p:pic>
      <p:pic>
        <p:nvPicPr>
          <p:cNvPr id="5" name="Picture 4" descr="kaptai.jpg"/>
          <p:cNvPicPr>
            <a:picLocks noChangeAspect="1"/>
          </p:cNvPicPr>
          <p:nvPr/>
        </p:nvPicPr>
        <p:blipFill>
          <a:blip r:embed="rId5" cstate="print"/>
          <a:stretch>
            <a:fillRect/>
          </a:stretch>
        </p:blipFill>
        <p:spPr>
          <a:xfrm>
            <a:off x="3886200" y="762000"/>
            <a:ext cx="4953000" cy="2743200"/>
          </a:xfrm>
          <a:prstGeom prst="rect">
            <a:avLst/>
          </a:prstGeom>
        </p:spPr>
      </p:pic>
      <p:sp>
        <p:nvSpPr>
          <p:cNvPr id="6" name="Rectangle 5"/>
          <p:cNvSpPr/>
          <p:nvPr/>
        </p:nvSpPr>
        <p:spPr>
          <a:xfrm>
            <a:off x="5181600" y="838200"/>
            <a:ext cx="2438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FF00"/>
                </a:solidFill>
              </a:rPr>
              <a:t>কাপ্তাই</a:t>
            </a:r>
            <a:endParaRPr lang="en-US" sz="2800" dirty="0">
              <a:solidFill>
                <a:srgbClr val="FFFF00"/>
              </a:solidFill>
            </a:endParaRPr>
          </a:p>
        </p:txBody>
      </p:sp>
      <p:graphicFrame>
        <p:nvGraphicFramePr>
          <p:cNvPr id="7" name="Object 6"/>
          <p:cNvGraphicFramePr>
            <a:graphicFrameLocks noChangeAspect="1"/>
          </p:cNvGraphicFramePr>
          <p:nvPr/>
        </p:nvGraphicFramePr>
        <p:xfrm>
          <a:off x="1524000" y="2667000"/>
          <a:ext cx="914400" cy="771525"/>
        </p:xfrm>
        <a:graphic>
          <a:graphicData uri="http://schemas.openxmlformats.org/presentationml/2006/ole">
            <p:oleObj spid="_x0000_s1026" name="Packager Shell Object" showAsIcon="1" r:id="rId6" imgW="914400" imgH="771480" progId="Package">
              <p:embed/>
            </p:oleObj>
          </a:graphicData>
        </a:graphic>
      </p:graphicFrame>
    </p:spTree>
  </p:cSld>
  <p:clrMapOvr>
    <a:masterClrMapping/>
  </p:clrMapOvr>
  <p:transition>
    <p:sndAc>
      <p:stSnd>
        <p:snd r:embed="rId3"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001512"/>
          </a:xfrm>
        </p:spPr>
        <p:txBody>
          <a:bodyPr>
            <a:normAutofit/>
          </a:bodyPr>
          <a:lstStyle/>
          <a:p>
            <a:r>
              <a:rPr lang="en-US" sz="4000" dirty="0" smtClean="0">
                <a:latin typeface="NikoshBAN" pitchFamily="2" charset="0"/>
                <a:cs typeface="NikoshBAN" pitchFamily="2" charset="0"/>
              </a:rPr>
              <a:t>ঙ) </a:t>
            </a:r>
            <a:r>
              <a:rPr lang="en-US" sz="4000" dirty="0" err="1" smtClean="0">
                <a:latin typeface="NikoshBAN" pitchFamily="2" charset="0"/>
                <a:cs typeface="NikoshBAN" pitchFamily="2" charset="0"/>
              </a:rPr>
              <a:t>বাংলাদেশে</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কয়েকটি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তাপ</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বিদ্যুত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কেন্দ্র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আছেঃ</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smtClean="0">
                <a:latin typeface="NikoshBAN" pitchFamily="2" charset="0"/>
                <a:cs typeface="NikoshBAN" pitchFamily="2" charset="0"/>
              </a:rPr>
              <a:t>১)</a:t>
            </a:r>
            <a:r>
              <a:rPr lang="en-US" sz="3200" dirty="0" err="1" smtClean="0">
                <a:latin typeface="NikoshBAN" pitchFamily="2" charset="0"/>
                <a:cs typeface="NikoshBAN" pitchFamily="2" charset="0"/>
              </a:rPr>
              <a:t>গোয়ালপাড়া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কেন্দ্র,খুলনা</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২) </a:t>
            </a:r>
            <a:r>
              <a:rPr lang="en-US" sz="3200" dirty="0" err="1" smtClean="0">
                <a:latin typeface="NikoshBAN" pitchFamily="2" charset="0"/>
                <a:cs typeface="NikoshBAN" pitchFamily="2" charset="0"/>
              </a:rPr>
              <a:t>ভেড়ামারা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কেন্দ্র,কুষ্টিয়া</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৩) </a:t>
            </a:r>
            <a:r>
              <a:rPr lang="en-US" sz="3200" dirty="0" err="1" smtClean="0">
                <a:latin typeface="NikoshBAN" pitchFamily="2" charset="0"/>
                <a:cs typeface="NikoshBAN" pitchFamily="2" charset="0"/>
              </a:rPr>
              <a:t>সিদ্ধিরগঞ্জ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কেন্দ্র,নারায়ন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গঞ্জ</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৪)</a:t>
            </a:r>
            <a:r>
              <a:rPr lang="en-US" sz="3200" dirty="0" err="1" smtClean="0">
                <a:latin typeface="NikoshBAN" pitchFamily="2" charset="0"/>
                <a:cs typeface="NikoshBAN" pitchFamily="2" charset="0"/>
              </a:rPr>
              <a:t>আশুগঞ্জ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ব্রাহ্মনবাড়িয়া</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৫) </a:t>
            </a:r>
            <a:r>
              <a:rPr lang="en-US" sz="3200" dirty="0" err="1" smtClean="0">
                <a:latin typeface="NikoshBAN" pitchFamily="2" charset="0"/>
                <a:cs typeface="NikoshBAN" pitchFamily="2" charset="0"/>
              </a:rPr>
              <a:t>ঠাকুরগাঁও</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কেন্দ্র</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৬) </a:t>
            </a:r>
            <a:r>
              <a:rPr lang="en-US" sz="3200" dirty="0" err="1" smtClean="0">
                <a:latin typeface="NikoshBAN" pitchFamily="2" charset="0"/>
                <a:cs typeface="NikoshBAN" pitchFamily="2" charset="0"/>
              </a:rPr>
              <a:t>সৈয়দপুর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কেন্দ্র</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৭) </a:t>
            </a:r>
            <a:r>
              <a:rPr lang="en-US" sz="3200" dirty="0" err="1" smtClean="0">
                <a:latin typeface="NikoshBAN" pitchFamily="2" charset="0"/>
                <a:cs typeface="NikoshBAN" pitchFamily="2" charset="0"/>
              </a:rPr>
              <a:t>ঘোড়াশাল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নরসিংদি</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৮) </a:t>
            </a:r>
            <a:r>
              <a:rPr lang="en-US" sz="3200" dirty="0" err="1" smtClean="0">
                <a:latin typeface="NikoshBAN" pitchFamily="2" charset="0"/>
                <a:cs typeface="NikoshBAN" pitchFamily="2" charset="0"/>
              </a:rPr>
              <a:t>চট্টগ্রাম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কেন্দ্র</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endParaRPr lang="en-US" dirty="0">
              <a:latin typeface="NikoshBAN" pitchFamily="2" charset="0"/>
              <a:cs typeface="NikoshBAN" pitchFamily="2"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1" nodeType="clickEffect">
                                  <p:stCondLst>
                                    <p:cond delay="0"/>
                                  </p:stCondLst>
                                  <p:childTnLst>
                                    <p:animRot by="21600000">
                                      <p:cBhvr>
                                        <p:cTn id="1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146</TotalTime>
  <Words>77</Words>
  <Application>Microsoft Office PowerPoint</Application>
  <PresentationFormat>On-screen Show (4:3)</PresentationFormat>
  <Paragraphs>13</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Flow</vt:lpstr>
      <vt:lpstr>Packager Shell Object</vt:lpstr>
      <vt:lpstr>Slide 1</vt:lpstr>
      <vt:lpstr>          শিক্ষক পরিচিত       এ,কে,এম, শরিফুল আলম প্রধান শিক্ষক, মুক্তারপুর আম-জামতলা মাধ্যমিক বিদ্যালয়, চৌগাছা, যশোর। Email:sharifulalam251605@gmail.com Moba: 01717251605 </vt:lpstr>
      <vt:lpstr>       পাঠ পরিচিতি বিষয়ঃ অর্থনীতি শ্রেণীঃ নবম ও দশম আলোচ্য বিষয়ঃ বাংলাদেশের শক্তি সম্পদ সময়ঃ ৪০ মিনিট </vt:lpstr>
      <vt:lpstr>         শিখন ফল ১। বাংদেশের শক্তি সম্পদ সম্পর্কে বলতে পারবে ২। বিদ্যুত উৎপাদন সম্পর্কে বলতে পারবে ৩। উৎপাদন কেন্দ্রের অবস্থান সম্পর্কে বলতে পারবে</vt:lpstr>
      <vt:lpstr>Slide 5</vt:lpstr>
      <vt:lpstr>শক্তি সম্পদঃ কলকারখানা , যানবাহন  ও যোগাযোগ, যান্ত্রিক চাষাবাদ, গৃহকর্ম প্রভৃতি  ক্ষেত্রে শক্তি সম্পদের ব্যবহার ব্যাপক। বাংলাদেশে কয়েকটি  উৎস থেকে শক্তি পাওয়া যায়।  ক) কয়লাঃ বড়পুকুরিয়ায় কয়লার খনি আছে এবং সেখান থেকে  কয়লা উত্তোলন করা হয়।         </vt:lpstr>
      <vt:lpstr>খ) খনিজ তেলঃ সিলেটের হরিপুরে খনিজ তেলের সন্ধান পাওয়া গাছে।        গ)প্রাকৃতিক গ্যাসঃ বিদ্যুত উৎপাদন ও গৃহ কাজে ব্যবহৃত হয়।    </vt:lpstr>
      <vt:lpstr>গ) পানিঃ পার্বত্য চট্টগ্রামের কাপ্তাই নামক স্থানে কর্ণফুলী নদীর তীরে দেশের একমাত্র পানি বিদ্যুত কেন্দ্রটি অবস্থিত।      ঘ) সৌর শক্তিঃ  </vt:lpstr>
      <vt:lpstr>ঙ) বাংলাদেশে কয়েকটি তাপ বিদ্যুত কেন্দ্র আছেঃ ১)গোয়ালপাড়া তাপ বিদ্যুত কেন্দ্র,খুলনা ২) ভেড়ামারা তাপ বিদ্যুত কেন্দ্র,কুষ্টিয়া ৩) সিদ্ধিরগঞ্জ তাপ বিদ্যুত কেন্দ্র,নারায়ন গঞ্জ ৪)আশুগঞ্জ তাপ বিদ্যুত কেন্দ্র, ব্রাহ্মনবাড়িয়া ৫) ঠাকুরগাঁও তাপ বিদ্যুত কেন্দ্র ৬) সৈয়দপুর তাপ বিদ্যুত কেন্দ্র ৭) ঘোড়াশাল তাপ বিদ্যুত কেন্দ্র, নরসিংদি ৮) চট্টগ্রাম তাপ বিদ্যুত কেন্দ্র </vt:lpstr>
      <vt:lpstr>চ) অন্যান্য উৎসঃ এ দেশে বিভিন্ন প্রকার প্রচলিত জ্বালানী যেমন, কাঠ, খড়, গোবর, পাঠখড়ি, তুষ, পাতা ইত্যাদি থেকেও তাপ শক্তি সৃষ্টি হয়। </vt:lpstr>
      <vt:lpstr>            বাড়ীর কাজ  ১) বাংদেশের পানি বিদ্যুতের বিবরণ দাও। ২)  আণবিক শক্তি সম্ভাবনা আলোচনা কর। ৩) বায়ু শক্তি সম্পর্ক যাহা জান লেখ।</vt:lpstr>
      <vt:lpstr>সকলকে ধন্যবাদ</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SHARIFUL</dc:creator>
  <cp:lastModifiedBy>SHARIFUL</cp:lastModifiedBy>
  <cp:revision>29</cp:revision>
  <dcterms:created xsi:type="dcterms:W3CDTF">2006-08-16T00:00:00Z</dcterms:created>
  <dcterms:modified xsi:type="dcterms:W3CDTF">2020-03-22T02:32:37Z</dcterms:modified>
</cp:coreProperties>
</file>