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56" r:id="rId2"/>
    <p:sldId id="257" r:id="rId3"/>
    <p:sldId id="262" r:id="rId4"/>
    <p:sldId id="263" r:id="rId5"/>
    <p:sldId id="259" r:id="rId6"/>
    <p:sldId id="260" r:id="rId7"/>
    <p:sldId id="264" r:id="rId8"/>
    <p:sldId id="265" r:id="rId9"/>
    <p:sldId id="266" r:id="rId10"/>
    <p:sldId id="267" r:id="rId11"/>
    <p:sldId id="268"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79" autoAdjust="0"/>
  </p:normalViewPr>
  <p:slideViewPr>
    <p:cSldViewPr>
      <p:cViewPr varScale="1">
        <p:scale>
          <a:sx n="82" d="100"/>
          <a:sy n="82" d="100"/>
        </p:scale>
        <p:origin x="-102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710FA4-B19E-4538-BBFC-A8BB2343CD38}" type="datetimeFigureOut">
              <a:rPr lang="en-US" smtClean="0"/>
              <a:pPr/>
              <a:t>21-Mar-20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DD580E-8F64-41AA-BF0C-24BC7306C21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DD580E-8F64-41AA-BF0C-24BC7306C216}"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21-Mar-20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21-Mar-20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21-Mar-20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21-Mar-20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7.xml"/><Relationship Id="rId4" Type="http://schemas.openxmlformats.org/officeDocument/2006/relationships/image" Target="../media/image13.wmf"/></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1143000"/>
          </a:xfrm>
        </p:spPr>
        <p:txBody>
          <a:bodyPr>
            <a:noAutofit/>
          </a:bodyPr>
          <a:lstStyle/>
          <a:p>
            <a:r>
              <a:rPr lang="en-US" sz="7200" dirty="0" smtClean="0">
                <a:solidFill>
                  <a:srgbClr val="FF0000"/>
                </a:solidFill>
                <a:latin typeface="NikoshBAN" pitchFamily="2" charset="0"/>
                <a:cs typeface="NikoshBAN" pitchFamily="2" charset="0"/>
              </a:rPr>
              <a:t>       </a:t>
            </a:r>
            <a:r>
              <a:rPr lang="en-US" sz="7200" dirty="0" err="1" smtClean="0">
                <a:solidFill>
                  <a:srgbClr val="FF0000"/>
                </a:solidFill>
                <a:latin typeface="NikoshBAN" pitchFamily="2" charset="0"/>
                <a:cs typeface="NikoshBAN" pitchFamily="2" charset="0"/>
              </a:rPr>
              <a:t>শুভেচ্ছা</a:t>
            </a:r>
            <a:r>
              <a:rPr lang="en-US" sz="7200" dirty="0" smtClean="0">
                <a:solidFill>
                  <a:srgbClr val="FF0000"/>
                </a:solidFill>
                <a:latin typeface="NikoshBAN" pitchFamily="2" charset="0"/>
                <a:cs typeface="NikoshBAN" pitchFamily="2" charset="0"/>
              </a:rPr>
              <a:t> ও </a:t>
            </a:r>
            <a:r>
              <a:rPr lang="en-US" sz="7200" dirty="0" err="1" smtClean="0">
                <a:solidFill>
                  <a:srgbClr val="FF0000"/>
                </a:solidFill>
                <a:latin typeface="NikoshBAN" pitchFamily="2" charset="0"/>
                <a:cs typeface="NikoshBAN" pitchFamily="2" charset="0"/>
              </a:rPr>
              <a:t>স্বাগতম</a:t>
            </a:r>
            <a:r>
              <a:rPr lang="en-US" sz="7200" dirty="0" smtClean="0">
                <a:solidFill>
                  <a:srgbClr val="FF0000"/>
                </a:solidFill>
                <a:latin typeface="NikoshBAN" pitchFamily="2" charset="0"/>
                <a:cs typeface="NikoshBAN" pitchFamily="2" charset="0"/>
              </a:rPr>
              <a:t> </a:t>
            </a:r>
            <a:endParaRPr lang="en-US" sz="7200" dirty="0">
              <a:solidFill>
                <a:srgbClr val="FF0000"/>
              </a:solidFill>
              <a:latin typeface="NikoshBAN" pitchFamily="2" charset="0"/>
              <a:cs typeface="NikoshBAN" pitchFamily="2" charset="0"/>
            </a:endParaRPr>
          </a:p>
        </p:txBody>
      </p:sp>
      <p:pic>
        <p:nvPicPr>
          <p:cNvPr id="3" name="Picture 2" descr="images.jpg"/>
          <p:cNvPicPr>
            <a:picLocks noChangeAspect="1"/>
          </p:cNvPicPr>
          <p:nvPr/>
        </p:nvPicPr>
        <p:blipFill>
          <a:blip r:embed="rId2" cstate="print"/>
          <a:stretch>
            <a:fillRect/>
          </a:stretch>
        </p:blipFill>
        <p:spPr>
          <a:xfrm>
            <a:off x="762000" y="1371600"/>
            <a:ext cx="7620000" cy="5486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3763962"/>
          </a:xfrm>
        </p:spPr>
        <p:txBody>
          <a:bodyPr>
            <a:noAutofit/>
          </a:bodyPr>
          <a:lstStyle/>
          <a:p>
            <a:pPr algn="l"/>
            <a:r>
              <a:rPr lang="en-US" sz="3200" dirty="0" smtClean="0">
                <a:latin typeface="NikoshBAN" pitchFamily="2" charset="0"/>
                <a:cs typeface="NikoshBAN" pitchFamily="2" charset="0"/>
              </a:rPr>
              <a:t>      </a:t>
            </a:r>
            <a:r>
              <a:rPr lang="en-US" sz="4800" dirty="0" err="1" smtClean="0">
                <a:solidFill>
                  <a:srgbClr val="FF0000"/>
                </a:solidFill>
                <a:latin typeface="NikoshBAN" pitchFamily="2" charset="0"/>
                <a:cs typeface="NikoshBAN" pitchFamily="2" charset="0"/>
              </a:rPr>
              <a:t>চাহিদা</a:t>
            </a:r>
            <a:r>
              <a:rPr lang="en-US" sz="4800" dirty="0" smtClean="0">
                <a:solidFill>
                  <a:srgbClr val="FF0000"/>
                </a:solidFill>
                <a:latin typeface="NikoshBAN" pitchFamily="2" charset="0"/>
                <a:cs typeface="NikoshBAN" pitchFamily="2" charset="0"/>
              </a:rPr>
              <a:t> </a:t>
            </a:r>
            <a:r>
              <a:rPr lang="en-US" sz="4800" dirty="0" err="1" smtClean="0">
                <a:solidFill>
                  <a:srgbClr val="FF0000"/>
                </a:solidFill>
                <a:latin typeface="NikoshBAN" pitchFamily="2" charset="0"/>
                <a:cs typeface="NikoshBAN" pitchFamily="2" charset="0"/>
              </a:rPr>
              <a:t>সূচি</a:t>
            </a:r>
            <a:r>
              <a:rPr lang="en-US" sz="4800" dirty="0" smtClean="0">
                <a:solidFill>
                  <a:srgbClr val="FF0000"/>
                </a:solidFill>
                <a:latin typeface="NikoshBAN" pitchFamily="2" charset="0"/>
                <a:cs typeface="NikoshBAN" pitchFamily="2" charset="0"/>
              </a:rPr>
              <a:t> </a:t>
            </a:r>
            <a:r>
              <a:rPr lang="en-US" sz="4800" dirty="0" err="1" smtClean="0">
                <a:solidFill>
                  <a:srgbClr val="FF0000"/>
                </a:solidFill>
                <a:latin typeface="NikoshBAN" pitchFamily="2" charset="0"/>
                <a:cs typeface="NikoshBAN" pitchFamily="2" charset="0"/>
              </a:rPr>
              <a:t>থেকে</a:t>
            </a:r>
            <a:r>
              <a:rPr lang="en-US" sz="4800" dirty="0" smtClean="0">
                <a:solidFill>
                  <a:srgbClr val="FF0000"/>
                </a:solidFill>
                <a:latin typeface="NikoshBAN" pitchFamily="2" charset="0"/>
                <a:cs typeface="NikoshBAN" pitchFamily="2" charset="0"/>
              </a:rPr>
              <a:t> </a:t>
            </a:r>
            <a:r>
              <a:rPr lang="en-US" sz="4800" dirty="0" err="1" smtClean="0">
                <a:solidFill>
                  <a:srgbClr val="FF0000"/>
                </a:solidFill>
                <a:latin typeface="NikoshBAN" pitchFamily="2" charset="0"/>
                <a:cs typeface="NikoshBAN" pitchFamily="2" charset="0"/>
              </a:rPr>
              <a:t>চাহিদা</a:t>
            </a:r>
            <a:r>
              <a:rPr lang="en-US" sz="4800" dirty="0" smtClean="0">
                <a:solidFill>
                  <a:srgbClr val="FF0000"/>
                </a:solidFill>
                <a:latin typeface="NikoshBAN" pitchFamily="2" charset="0"/>
                <a:cs typeface="NikoshBAN" pitchFamily="2" charset="0"/>
              </a:rPr>
              <a:t> </a:t>
            </a:r>
            <a:r>
              <a:rPr lang="en-US" sz="4800" dirty="0" err="1" smtClean="0">
                <a:solidFill>
                  <a:srgbClr val="FF0000"/>
                </a:solidFill>
                <a:latin typeface="NikoshBAN" pitchFamily="2" charset="0"/>
                <a:cs typeface="NikoshBAN" pitchFamily="2" charset="0"/>
              </a:rPr>
              <a:t>রেখা</a:t>
            </a:r>
            <a:r>
              <a:rPr lang="en-US" sz="4800" dirty="0" smtClean="0">
                <a:solidFill>
                  <a:srgbClr val="FF0000"/>
                </a:solidFill>
                <a:latin typeface="NikoshBAN" pitchFamily="2" charset="0"/>
                <a:cs typeface="NikoshBAN" pitchFamily="2" charset="0"/>
              </a:rPr>
              <a:t> </a:t>
            </a:r>
            <a:r>
              <a:rPr lang="en-US" sz="4800" dirty="0" err="1" smtClean="0">
                <a:solidFill>
                  <a:srgbClr val="FF0000"/>
                </a:solidFill>
                <a:latin typeface="NikoshBAN" pitchFamily="2" charset="0"/>
                <a:cs typeface="NikoshBAN" pitchFamily="2" charset="0"/>
              </a:rPr>
              <a:t>অংকনঃ</a:t>
            </a:r>
            <a:r>
              <a:rPr lang="en-US" sz="4800" dirty="0" smtClean="0">
                <a:solidFill>
                  <a:srgbClr val="FF0000"/>
                </a:solidFill>
                <a:latin typeface="NikoshBAN" pitchFamily="2" charset="0"/>
                <a:cs typeface="NikoshBAN" pitchFamily="2" charset="0"/>
              </a:rPr>
              <a:t> </a:t>
            </a:r>
            <a:r>
              <a:rPr lang="en-US" sz="3200" dirty="0" smtClean="0">
                <a:latin typeface="NikoshBAN" pitchFamily="2" charset="0"/>
                <a:cs typeface="NikoshBAN" pitchFamily="2" charset="0"/>
              </a:rPr>
              <a:t/>
            </a:r>
            <a:br>
              <a:rPr lang="en-US" sz="3200" dirty="0" smtClean="0">
                <a:latin typeface="NikoshBAN" pitchFamily="2" charset="0"/>
                <a:cs typeface="NikoshBAN" pitchFamily="2" charset="0"/>
              </a:rPr>
            </a:br>
            <a:r>
              <a:rPr lang="en-US" sz="4000" dirty="0" err="1" smtClean="0">
                <a:latin typeface="NikoshBAN" pitchFamily="2" charset="0"/>
                <a:cs typeface="NikoshBAN" pitchFamily="2" charset="0"/>
              </a:rPr>
              <a:t>একটি</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নির্দিষ্ট</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সময়ে</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বিভিন্ন</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দামে</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কোন</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দ্রব্যের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যে</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বিভিন্ন</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পরিমান</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চাহিদা</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হয়</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তা</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যে</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তালিকার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মাধ্যমে</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প্রকাশ</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করা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হয়</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তাকে</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চাহিদা</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সূচি</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বা</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চাহিদা</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তালিকা</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বলে</a:t>
            </a:r>
            <a:r>
              <a:rPr lang="en-US" sz="4000" dirty="0" smtClean="0">
                <a:latin typeface="NikoshBAN" pitchFamily="2" charset="0"/>
                <a:cs typeface="NikoshBAN" pitchFamily="2" charset="0"/>
              </a:rPr>
              <a:t>।</a:t>
            </a:r>
            <a:endParaRPr lang="en-US" sz="4000" dirty="0">
              <a:latin typeface="NikoshBAN" pitchFamily="2" charset="0"/>
              <a:cs typeface="NikoshBAN" pitchFamily="2" charset="0"/>
            </a:endParaRPr>
          </a:p>
        </p:txBody>
      </p:sp>
      <p:graphicFrame>
        <p:nvGraphicFramePr>
          <p:cNvPr id="3" name="Table 2"/>
          <p:cNvGraphicFramePr>
            <a:graphicFrameLocks noGrp="1"/>
          </p:cNvGraphicFramePr>
          <p:nvPr/>
        </p:nvGraphicFramePr>
        <p:xfrm>
          <a:off x="1524000" y="3276598"/>
          <a:ext cx="6934200" cy="3319510"/>
        </p:xfrm>
        <a:graphic>
          <a:graphicData uri="http://schemas.openxmlformats.org/drawingml/2006/table">
            <a:tbl>
              <a:tblPr firstRow="1" bandRow="1">
                <a:tableStyleId>{5C22544A-7EE6-4342-B048-85BDC9FD1C3A}</a:tableStyleId>
              </a:tblPr>
              <a:tblGrid>
                <a:gridCol w="3467100"/>
                <a:gridCol w="3467100"/>
              </a:tblGrid>
              <a:tr h="505551">
                <a:tc>
                  <a:txBody>
                    <a:bodyPr/>
                    <a:lstStyle/>
                    <a:p>
                      <a:pPr algn="ctr"/>
                      <a:r>
                        <a:rPr lang="en-US" sz="2400" dirty="0" err="1" smtClean="0">
                          <a:latin typeface="NikoshBAN" pitchFamily="2" charset="0"/>
                          <a:cs typeface="NikoshBAN" pitchFamily="2" charset="0"/>
                        </a:rPr>
                        <a:t>প্রতি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একক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দ্রব্যের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দাম</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টাকাই</a:t>
                      </a:r>
                      <a:r>
                        <a:rPr lang="en-US" sz="2400" dirty="0" smtClean="0">
                          <a:latin typeface="NikoshBAN" pitchFamily="2" charset="0"/>
                          <a:cs typeface="NikoshBAN" pitchFamily="2" charset="0"/>
                        </a:rPr>
                        <a:t>)</a:t>
                      </a:r>
                      <a:endParaRPr lang="en-US" sz="2400" dirty="0">
                        <a:latin typeface="NikoshBAN" pitchFamily="2" charset="0"/>
                        <a:cs typeface="NikoshBAN" pitchFamily="2" charset="0"/>
                      </a:endParaRPr>
                    </a:p>
                  </a:txBody>
                  <a:tcPr/>
                </a:tc>
                <a:tc>
                  <a:txBody>
                    <a:bodyPr/>
                    <a:lstStyle/>
                    <a:p>
                      <a:pPr algn="ctr"/>
                      <a:r>
                        <a:rPr lang="en-US" sz="2800" dirty="0" err="1" smtClean="0">
                          <a:latin typeface="NikoshBAN" pitchFamily="2" charset="0"/>
                          <a:cs typeface="NikoshBAN" pitchFamily="2" charset="0"/>
                        </a:rPr>
                        <a:t>চাহিদার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পরিমান</a:t>
                      </a:r>
                      <a:r>
                        <a:rPr lang="en-US" sz="2800" baseline="0" dirty="0" smtClean="0">
                          <a:latin typeface="NikoshBAN" pitchFamily="2" charset="0"/>
                          <a:cs typeface="NikoshBAN" pitchFamily="2" charset="0"/>
                        </a:rPr>
                        <a:t> (</a:t>
                      </a:r>
                      <a:r>
                        <a:rPr lang="en-US" sz="2800" baseline="0" dirty="0" err="1" smtClean="0">
                          <a:latin typeface="NikoshBAN" pitchFamily="2" charset="0"/>
                          <a:cs typeface="NikoshBAN" pitchFamily="2" charset="0"/>
                        </a:rPr>
                        <a:t>একক</a:t>
                      </a:r>
                      <a:r>
                        <a:rPr lang="en-US" sz="2800" baseline="0" dirty="0" smtClean="0">
                          <a:latin typeface="NikoshBAN" pitchFamily="2" charset="0"/>
                          <a:cs typeface="NikoshBAN" pitchFamily="2" charset="0"/>
                        </a:rPr>
                        <a:t>)</a:t>
                      </a:r>
                      <a:endParaRPr lang="en-US" sz="2800" dirty="0">
                        <a:latin typeface="NikoshBAN" pitchFamily="2" charset="0"/>
                        <a:cs typeface="NikoshBAN" pitchFamily="2" charset="0"/>
                      </a:endParaRPr>
                    </a:p>
                  </a:txBody>
                  <a:tcPr/>
                </a:tc>
              </a:tr>
              <a:tr h="560270">
                <a:tc>
                  <a:txBody>
                    <a:bodyPr/>
                    <a:lstStyle/>
                    <a:p>
                      <a:r>
                        <a:rPr lang="en-US" dirty="0" smtClean="0"/>
                        <a:t>৮/=</a:t>
                      </a:r>
                      <a:endParaRPr lang="en-US" dirty="0"/>
                    </a:p>
                  </a:txBody>
                  <a:tcPr/>
                </a:tc>
                <a:tc>
                  <a:txBody>
                    <a:bodyPr/>
                    <a:lstStyle/>
                    <a:p>
                      <a:r>
                        <a:rPr lang="en-US" dirty="0" smtClean="0"/>
                        <a:t>৪</a:t>
                      </a:r>
                      <a:endParaRPr lang="en-US" dirty="0"/>
                    </a:p>
                  </a:txBody>
                  <a:tcPr/>
                </a:tc>
              </a:tr>
              <a:tr h="560270">
                <a:tc>
                  <a:txBody>
                    <a:bodyPr/>
                    <a:lstStyle/>
                    <a:p>
                      <a:r>
                        <a:rPr lang="en-US" dirty="0" smtClean="0"/>
                        <a:t>৬/=</a:t>
                      </a:r>
                      <a:endParaRPr lang="en-US" dirty="0"/>
                    </a:p>
                  </a:txBody>
                  <a:tcPr/>
                </a:tc>
                <a:tc>
                  <a:txBody>
                    <a:bodyPr/>
                    <a:lstStyle/>
                    <a:p>
                      <a:r>
                        <a:rPr lang="en-US" dirty="0" smtClean="0"/>
                        <a:t>৮</a:t>
                      </a:r>
                      <a:endParaRPr lang="en-US" dirty="0"/>
                    </a:p>
                  </a:txBody>
                  <a:tcPr/>
                </a:tc>
              </a:tr>
              <a:tr h="560270">
                <a:tc>
                  <a:txBody>
                    <a:bodyPr/>
                    <a:lstStyle/>
                    <a:p>
                      <a:r>
                        <a:rPr lang="en-US" dirty="0" smtClean="0"/>
                        <a:t>৪/=</a:t>
                      </a:r>
                      <a:endParaRPr lang="en-US" dirty="0"/>
                    </a:p>
                  </a:txBody>
                  <a:tcPr/>
                </a:tc>
                <a:tc>
                  <a:txBody>
                    <a:bodyPr/>
                    <a:lstStyle/>
                    <a:p>
                      <a:r>
                        <a:rPr lang="en-US" dirty="0" smtClean="0"/>
                        <a:t>১২</a:t>
                      </a:r>
                      <a:endParaRPr lang="en-US" dirty="0"/>
                    </a:p>
                  </a:txBody>
                  <a:tcPr/>
                </a:tc>
              </a:tr>
              <a:tr h="560270">
                <a:tc>
                  <a:txBody>
                    <a:bodyPr/>
                    <a:lstStyle/>
                    <a:p>
                      <a:r>
                        <a:rPr lang="en-US" dirty="0" smtClean="0"/>
                        <a:t>২/=</a:t>
                      </a:r>
                      <a:endParaRPr lang="en-US" dirty="0"/>
                    </a:p>
                  </a:txBody>
                  <a:tcPr/>
                </a:tc>
                <a:tc>
                  <a:txBody>
                    <a:bodyPr/>
                    <a:lstStyle/>
                    <a:p>
                      <a:r>
                        <a:rPr lang="en-US" dirty="0" smtClean="0"/>
                        <a:t>১৬</a:t>
                      </a:r>
                      <a:endParaRPr lang="en-US" dirty="0"/>
                    </a:p>
                  </a:txBody>
                  <a:tcPr/>
                </a:tc>
              </a:tr>
              <a:tr h="560270">
                <a:tc>
                  <a:txBody>
                    <a:bodyPr/>
                    <a:lstStyle/>
                    <a:p>
                      <a:endParaRPr lang="en-US" dirty="0"/>
                    </a:p>
                  </a:txBody>
                  <a:tcPr/>
                </a:tc>
                <a:tc>
                  <a:txBody>
                    <a:bodyPr/>
                    <a:lstStyle/>
                    <a:p>
                      <a:endParaRPr lang="en-US" dirty="0"/>
                    </a:p>
                  </a:txBody>
                  <a:tcPr/>
                </a:tc>
              </a:tr>
            </a:tbl>
          </a:graphicData>
        </a:graphic>
      </p:graphicFrame>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5211762"/>
          </a:xfrm>
        </p:spPr>
        <p:txBody>
          <a:bodyPr>
            <a:noAutofit/>
          </a:bodyPr>
          <a:lstStyle/>
          <a:p>
            <a:pPr algn="l"/>
            <a:r>
              <a:rPr lang="en-US" dirty="0" err="1" smtClean="0">
                <a:latin typeface="NikoshBAN" pitchFamily="2" charset="0"/>
                <a:cs typeface="NikoshBAN" pitchFamily="2" charset="0"/>
              </a:rPr>
              <a:t>সূচিতে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দেখা</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যায়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দ্রব্যের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এককের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দাম</a:t>
            </a:r>
            <a:r>
              <a:rPr lang="en-US" dirty="0" smtClean="0">
                <a:latin typeface="NikoshBAN" pitchFamily="2" charset="0"/>
                <a:cs typeface="NikoshBAN" pitchFamily="2" charset="0"/>
              </a:rPr>
              <a:t> </a:t>
            </a:r>
            <a:r>
              <a:rPr lang="en-US" dirty="0" smtClean="0">
                <a:solidFill>
                  <a:srgbClr val="FF0000"/>
                </a:solidFill>
                <a:latin typeface="NikoshBAN" pitchFamily="2" charset="0"/>
                <a:cs typeface="NikoshBAN" pitchFamily="2" charset="0"/>
              </a:rPr>
              <a:t>৮টাকা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হলে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একজন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ভোক্তা</a:t>
            </a:r>
            <a:r>
              <a:rPr lang="en-US" dirty="0" smtClean="0">
                <a:solidFill>
                  <a:srgbClr val="FF0000"/>
                </a:solidFill>
                <a:latin typeface="NikoshBAN" pitchFamily="2" charset="0"/>
                <a:cs typeface="NikoshBAN" pitchFamily="2" charset="0"/>
              </a:rPr>
              <a:t> ৪একক </a:t>
            </a:r>
            <a:r>
              <a:rPr lang="en-US" dirty="0" err="1" smtClean="0">
                <a:latin typeface="NikoshBAN" pitchFamily="2" charset="0"/>
                <a:cs typeface="NikoshBAN" pitchFamily="2" charset="0"/>
              </a:rPr>
              <a:t>দ্রব্য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দাম</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কমে</a:t>
            </a:r>
            <a:r>
              <a:rPr lang="en-US" dirty="0" smtClean="0">
                <a:latin typeface="NikoshBAN" pitchFamily="2" charset="0"/>
                <a:cs typeface="NikoshBAN" pitchFamily="2" charset="0"/>
              </a:rPr>
              <a:t> ৬ </a:t>
            </a:r>
            <a:r>
              <a:rPr lang="en-US" dirty="0" err="1" smtClean="0">
                <a:latin typeface="NikoshBAN" pitchFamily="2" charset="0"/>
                <a:cs typeface="NikoshBAN" pitchFamily="2" charset="0"/>
              </a:rPr>
              <a:t>টাকা</a:t>
            </a:r>
            <a:r>
              <a:rPr lang="en-US" dirty="0" smtClean="0">
                <a:latin typeface="NikoshBAN" pitchFamily="2" charset="0"/>
                <a:cs typeface="NikoshBAN" pitchFamily="2" charset="0"/>
              </a:rPr>
              <a:t> ৪ </a:t>
            </a:r>
            <a:r>
              <a:rPr lang="en-US" dirty="0" err="1" smtClean="0">
                <a:latin typeface="NikoshBAN" pitchFamily="2" charset="0"/>
                <a:cs typeface="NikoshBAN" pitchFamily="2" charset="0"/>
              </a:rPr>
              <a:t>টাকা</a:t>
            </a:r>
            <a:r>
              <a:rPr lang="en-US" dirty="0" smtClean="0">
                <a:latin typeface="NikoshBAN" pitchFamily="2" charset="0"/>
                <a:cs typeface="NikoshBAN" pitchFamily="2" charset="0"/>
              </a:rPr>
              <a:t> ও ২ </a:t>
            </a:r>
            <a:r>
              <a:rPr lang="en-US" dirty="0" err="1" smtClean="0">
                <a:latin typeface="NikoshBAN" pitchFamily="2" charset="0"/>
                <a:cs typeface="NikoshBAN" pitchFamily="2" charset="0"/>
              </a:rPr>
              <a:t>টাকা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হলে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চাহিদা</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বেড়ে</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যথাক্রমে</a:t>
            </a:r>
            <a:r>
              <a:rPr lang="en-US" dirty="0" smtClean="0">
                <a:latin typeface="NikoshBAN" pitchFamily="2" charset="0"/>
                <a:cs typeface="NikoshBAN" pitchFamily="2" charset="0"/>
              </a:rPr>
              <a:t> ৮ </a:t>
            </a:r>
            <a:r>
              <a:rPr lang="en-US" dirty="0" err="1" smtClean="0">
                <a:latin typeface="NikoshBAN" pitchFamily="2" charset="0"/>
                <a:cs typeface="NikoshBAN" pitchFamily="2" charset="0"/>
              </a:rPr>
              <a:t>একক</a:t>
            </a:r>
            <a:r>
              <a:rPr lang="en-US" dirty="0" smtClean="0">
                <a:latin typeface="NikoshBAN" pitchFamily="2" charset="0"/>
                <a:cs typeface="NikoshBAN" pitchFamily="2" charset="0"/>
              </a:rPr>
              <a:t>, ১২ </a:t>
            </a:r>
            <a:r>
              <a:rPr lang="en-US" dirty="0" err="1" smtClean="0">
                <a:latin typeface="NikoshBAN" pitchFamily="2" charset="0"/>
                <a:cs typeface="NikoshBAN" pitchFamily="2" charset="0"/>
              </a:rPr>
              <a:t>একক</a:t>
            </a:r>
            <a:r>
              <a:rPr lang="en-US" dirty="0" smtClean="0">
                <a:latin typeface="NikoshBAN" pitchFamily="2" charset="0"/>
                <a:cs typeface="NikoshBAN" pitchFamily="2" charset="0"/>
              </a:rPr>
              <a:t>, ও ১৬ </a:t>
            </a:r>
            <a:r>
              <a:rPr lang="en-US" dirty="0" err="1" smtClean="0">
                <a:latin typeface="NikoshBAN" pitchFamily="2" charset="0"/>
                <a:cs typeface="NikoshBAN" pitchFamily="2" charset="0"/>
              </a:rPr>
              <a:t>একক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হয়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চাহিদা</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সূচির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মাধ্যমে</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দাম</a:t>
            </a:r>
            <a:r>
              <a:rPr lang="en-US" dirty="0" smtClean="0">
                <a:latin typeface="NikoshBAN" pitchFamily="2" charset="0"/>
                <a:cs typeface="NikoshBAN" pitchFamily="2" charset="0"/>
              </a:rPr>
              <a:t> ও </a:t>
            </a:r>
            <a:r>
              <a:rPr lang="en-US" dirty="0" err="1" smtClean="0">
                <a:latin typeface="NikoshBAN" pitchFamily="2" charset="0"/>
                <a:cs typeface="NikoshBAN" pitchFamily="2" charset="0"/>
              </a:rPr>
              <a:t>চাহিদার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মধ্যে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বিপরীত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সম্পর্ক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দেখানো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হয়েছে</a:t>
            </a:r>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spTree>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5400000">
            <a:off x="305594" y="1904206"/>
            <a:ext cx="2895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52600" y="3276600"/>
            <a:ext cx="3581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981200" y="762000"/>
            <a:ext cx="3200400" cy="2362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752600" y="1219200"/>
            <a:ext cx="914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600200" y="2286000"/>
            <a:ext cx="2133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76400" y="1676400"/>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2362200" y="25146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752600" y="2209800"/>
            <a:ext cx="2209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390900" y="2781300"/>
            <a:ext cx="114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752600" y="2667000"/>
            <a:ext cx="2819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4229100" y="3009900"/>
            <a:ext cx="685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524000" y="381000"/>
            <a:ext cx="228600" cy="369332"/>
          </a:xfrm>
          <a:prstGeom prst="rect">
            <a:avLst/>
          </a:prstGeom>
          <a:noFill/>
        </p:spPr>
        <p:txBody>
          <a:bodyPr wrap="square" rtlCol="0">
            <a:spAutoFit/>
          </a:bodyPr>
          <a:lstStyle/>
          <a:p>
            <a:r>
              <a:rPr lang="en-US" dirty="0" smtClean="0"/>
              <a:t>Y</a:t>
            </a:r>
            <a:endParaRPr lang="en-US" dirty="0"/>
          </a:p>
        </p:txBody>
      </p:sp>
      <p:sp>
        <p:nvSpPr>
          <p:cNvPr id="28" name="TextBox 27"/>
          <p:cNvSpPr txBox="1"/>
          <p:nvPr/>
        </p:nvSpPr>
        <p:spPr>
          <a:xfrm>
            <a:off x="1524000" y="3276600"/>
            <a:ext cx="457200" cy="369332"/>
          </a:xfrm>
          <a:prstGeom prst="rect">
            <a:avLst/>
          </a:prstGeom>
          <a:noFill/>
        </p:spPr>
        <p:txBody>
          <a:bodyPr wrap="square" rtlCol="0">
            <a:spAutoFit/>
          </a:bodyPr>
          <a:lstStyle/>
          <a:p>
            <a:r>
              <a:rPr lang="en-US" dirty="0" smtClean="0"/>
              <a:t>O</a:t>
            </a:r>
            <a:endParaRPr lang="en-US" dirty="0"/>
          </a:p>
        </p:txBody>
      </p:sp>
      <p:sp>
        <p:nvSpPr>
          <p:cNvPr id="29" name="TextBox 28"/>
          <p:cNvSpPr txBox="1"/>
          <p:nvPr/>
        </p:nvSpPr>
        <p:spPr>
          <a:xfrm>
            <a:off x="5334000" y="3276600"/>
            <a:ext cx="533400" cy="369332"/>
          </a:xfrm>
          <a:prstGeom prst="rect">
            <a:avLst/>
          </a:prstGeom>
          <a:noFill/>
        </p:spPr>
        <p:txBody>
          <a:bodyPr wrap="square" rtlCol="0">
            <a:spAutoFit/>
          </a:bodyPr>
          <a:lstStyle/>
          <a:p>
            <a:r>
              <a:rPr lang="en-US" dirty="0" smtClean="0"/>
              <a:t>X</a:t>
            </a:r>
            <a:endParaRPr lang="en-US" dirty="0"/>
          </a:p>
        </p:txBody>
      </p:sp>
      <p:sp>
        <p:nvSpPr>
          <p:cNvPr id="30" name="TextBox 29"/>
          <p:cNvSpPr txBox="1"/>
          <p:nvPr/>
        </p:nvSpPr>
        <p:spPr>
          <a:xfrm>
            <a:off x="1905000" y="533400"/>
            <a:ext cx="685800" cy="369332"/>
          </a:xfrm>
          <a:prstGeom prst="rect">
            <a:avLst/>
          </a:prstGeom>
          <a:noFill/>
        </p:spPr>
        <p:txBody>
          <a:bodyPr wrap="square" rtlCol="0">
            <a:spAutoFit/>
          </a:bodyPr>
          <a:lstStyle/>
          <a:p>
            <a:r>
              <a:rPr lang="en-US" dirty="0" smtClean="0"/>
              <a:t>D</a:t>
            </a:r>
            <a:endParaRPr lang="en-US" dirty="0"/>
          </a:p>
        </p:txBody>
      </p:sp>
      <p:sp>
        <p:nvSpPr>
          <p:cNvPr id="31" name="TextBox 30"/>
          <p:cNvSpPr txBox="1"/>
          <p:nvPr/>
        </p:nvSpPr>
        <p:spPr>
          <a:xfrm>
            <a:off x="5181600" y="2895600"/>
            <a:ext cx="457200" cy="369332"/>
          </a:xfrm>
          <a:prstGeom prst="rect">
            <a:avLst/>
          </a:prstGeom>
          <a:noFill/>
        </p:spPr>
        <p:txBody>
          <a:bodyPr wrap="square" rtlCol="0">
            <a:spAutoFit/>
          </a:bodyPr>
          <a:lstStyle/>
          <a:p>
            <a:r>
              <a:rPr lang="en-US" dirty="0" smtClean="0"/>
              <a:t>D</a:t>
            </a:r>
            <a:endParaRPr lang="en-US" dirty="0"/>
          </a:p>
        </p:txBody>
      </p:sp>
      <p:sp>
        <p:nvSpPr>
          <p:cNvPr id="32" name="TextBox 31"/>
          <p:cNvSpPr txBox="1"/>
          <p:nvPr/>
        </p:nvSpPr>
        <p:spPr>
          <a:xfrm>
            <a:off x="2590800" y="1066800"/>
            <a:ext cx="533400" cy="369332"/>
          </a:xfrm>
          <a:prstGeom prst="rect">
            <a:avLst/>
          </a:prstGeom>
          <a:noFill/>
        </p:spPr>
        <p:txBody>
          <a:bodyPr wrap="square" rtlCol="0">
            <a:spAutoFit/>
          </a:bodyPr>
          <a:lstStyle/>
          <a:p>
            <a:r>
              <a:rPr lang="en-US" dirty="0" smtClean="0"/>
              <a:t>Q</a:t>
            </a:r>
            <a:endParaRPr lang="en-US" dirty="0"/>
          </a:p>
        </p:txBody>
      </p:sp>
      <p:sp>
        <p:nvSpPr>
          <p:cNvPr id="33" name="TextBox 32"/>
          <p:cNvSpPr txBox="1"/>
          <p:nvPr/>
        </p:nvSpPr>
        <p:spPr>
          <a:xfrm>
            <a:off x="3124200" y="1447800"/>
            <a:ext cx="457200" cy="369332"/>
          </a:xfrm>
          <a:prstGeom prst="rect">
            <a:avLst/>
          </a:prstGeom>
          <a:noFill/>
        </p:spPr>
        <p:txBody>
          <a:bodyPr wrap="square" rtlCol="0">
            <a:spAutoFit/>
          </a:bodyPr>
          <a:lstStyle/>
          <a:p>
            <a:r>
              <a:rPr lang="en-US" dirty="0" smtClean="0"/>
              <a:t>R</a:t>
            </a:r>
            <a:endParaRPr lang="en-US" dirty="0"/>
          </a:p>
        </p:txBody>
      </p:sp>
      <p:sp>
        <p:nvSpPr>
          <p:cNvPr id="34" name="TextBox 33"/>
          <p:cNvSpPr txBox="1"/>
          <p:nvPr/>
        </p:nvSpPr>
        <p:spPr>
          <a:xfrm>
            <a:off x="3962400" y="1981200"/>
            <a:ext cx="457200" cy="369332"/>
          </a:xfrm>
          <a:prstGeom prst="rect">
            <a:avLst/>
          </a:prstGeom>
          <a:noFill/>
        </p:spPr>
        <p:txBody>
          <a:bodyPr wrap="square" rtlCol="0">
            <a:spAutoFit/>
          </a:bodyPr>
          <a:lstStyle/>
          <a:p>
            <a:r>
              <a:rPr lang="en-US" dirty="0" smtClean="0"/>
              <a:t>S</a:t>
            </a:r>
            <a:endParaRPr lang="en-US" dirty="0"/>
          </a:p>
        </p:txBody>
      </p:sp>
      <p:sp>
        <p:nvSpPr>
          <p:cNvPr id="35" name="TextBox 34"/>
          <p:cNvSpPr txBox="1"/>
          <p:nvPr/>
        </p:nvSpPr>
        <p:spPr>
          <a:xfrm>
            <a:off x="4495800" y="2438400"/>
            <a:ext cx="762000" cy="369332"/>
          </a:xfrm>
          <a:prstGeom prst="rect">
            <a:avLst/>
          </a:prstGeom>
          <a:noFill/>
        </p:spPr>
        <p:txBody>
          <a:bodyPr wrap="square" rtlCol="0">
            <a:spAutoFit/>
          </a:bodyPr>
          <a:lstStyle/>
          <a:p>
            <a:r>
              <a:rPr lang="en-US" dirty="0" smtClean="0"/>
              <a:t>T</a:t>
            </a:r>
            <a:endParaRPr lang="en-US" dirty="0"/>
          </a:p>
        </p:txBody>
      </p:sp>
      <p:sp>
        <p:nvSpPr>
          <p:cNvPr id="36" name="TextBox 35"/>
          <p:cNvSpPr txBox="1"/>
          <p:nvPr/>
        </p:nvSpPr>
        <p:spPr>
          <a:xfrm>
            <a:off x="1371600" y="990599"/>
            <a:ext cx="442686" cy="369332"/>
          </a:xfrm>
          <a:prstGeom prst="rect">
            <a:avLst/>
          </a:prstGeom>
          <a:noFill/>
        </p:spPr>
        <p:txBody>
          <a:bodyPr wrap="square" rtlCol="0">
            <a:spAutoFit/>
          </a:bodyPr>
          <a:lstStyle/>
          <a:p>
            <a:r>
              <a:rPr lang="en-US" dirty="0" smtClean="0"/>
              <a:t>৮</a:t>
            </a:r>
            <a:endParaRPr lang="en-US" dirty="0"/>
          </a:p>
        </p:txBody>
      </p:sp>
      <p:sp>
        <p:nvSpPr>
          <p:cNvPr id="37" name="TextBox 36"/>
          <p:cNvSpPr txBox="1"/>
          <p:nvPr/>
        </p:nvSpPr>
        <p:spPr>
          <a:xfrm>
            <a:off x="1371600" y="1524000"/>
            <a:ext cx="381000" cy="369332"/>
          </a:xfrm>
          <a:prstGeom prst="rect">
            <a:avLst/>
          </a:prstGeom>
          <a:noFill/>
        </p:spPr>
        <p:txBody>
          <a:bodyPr wrap="square" rtlCol="0">
            <a:spAutoFit/>
          </a:bodyPr>
          <a:lstStyle/>
          <a:p>
            <a:r>
              <a:rPr lang="en-US" dirty="0" smtClean="0"/>
              <a:t>৬</a:t>
            </a:r>
            <a:endParaRPr lang="en-US" dirty="0"/>
          </a:p>
        </p:txBody>
      </p:sp>
      <p:sp>
        <p:nvSpPr>
          <p:cNvPr id="38" name="TextBox 37"/>
          <p:cNvSpPr txBox="1"/>
          <p:nvPr/>
        </p:nvSpPr>
        <p:spPr>
          <a:xfrm>
            <a:off x="1371600" y="1981200"/>
            <a:ext cx="533400" cy="369332"/>
          </a:xfrm>
          <a:prstGeom prst="rect">
            <a:avLst/>
          </a:prstGeom>
          <a:noFill/>
        </p:spPr>
        <p:txBody>
          <a:bodyPr wrap="square" rtlCol="0">
            <a:spAutoFit/>
          </a:bodyPr>
          <a:lstStyle/>
          <a:p>
            <a:r>
              <a:rPr lang="en-US" dirty="0" smtClean="0"/>
              <a:t>৪</a:t>
            </a:r>
            <a:endParaRPr lang="en-US" dirty="0"/>
          </a:p>
        </p:txBody>
      </p:sp>
      <p:sp>
        <p:nvSpPr>
          <p:cNvPr id="39" name="TextBox 38"/>
          <p:cNvSpPr txBox="1"/>
          <p:nvPr/>
        </p:nvSpPr>
        <p:spPr>
          <a:xfrm>
            <a:off x="1371600" y="2514600"/>
            <a:ext cx="533400" cy="369332"/>
          </a:xfrm>
          <a:prstGeom prst="rect">
            <a:avLst/>
          </a:prstGeom>
          <a:noFill/>
        </p:spPr>
        <p:txBody>
          <a:bodyPr wrap="square" rtlCol="0">
            <a:spAutoFit/>
          </a:bodyPr>
          <a:lstStyle/>
          <a:p>
            <a:r>
              <a:rPr lang="en-US" dirty="0" smtClean="0"/>
              <a:t>২</a:t>
            </a:r>
            <a:endParaRPr lang="en-US" dirty="0"/>
          </a:p>
        </p:txBody>
      </p:sp>
      <p:sp>
        <p:nvSpPr>
          <p:cNvPr id="40" name="TextBox 39"/>
          <p:cNvSpPr txBox="1"/>
          <p:nvPr/>
        </p:nvSpPr>
        <p:spPr>
          <a:xfrm>
            <a:off x="2514600" y="3352800"/>
            <a:ext cx="457200" cy="369332"/>
          </a:xfrm>
          <a:prstGeom prst="rect">
            <a:avLst/>
          </a:prstGeom>
          <a:noFill/>
        </p:spPr>
        <p:txBody>
          <a:bodyPr wrap="square" rtlCol="0">
            <a:spAutoFit/>
          </a:bodyPr>
          <a:lstStyle/>
          <a:p>
            <a:r>
              <a:rPr lang="en-US" dirty="0" smtClean="0"/>
              <a:t>৪</a:t>
            </a:r>
            <a:endParaRPr lang="en-US" dirty="0"/>
          </a:p>
        </p:txBody>
      </p:sp>
      <p:sp>
        <p:nvSpPr>
          <p:cNvPr id="41" name="TextBox 40"/>
          <p:cNvSpPr txBox="1"/>
          <p:nvPr/>
        </p:nvSpPr>
        <p:spPr>
          <a:xfrm>
            <a:off x="3048000" y="3276600"/>
            <a:ext cx="381000" cy="369332"/>
          </a:xfrm>
          <a:prstGeom prst="rect">
            <a:avLst/>
          </a:prstGeom>
          <a:noFill/>
        </p:spPr>
        <p:txBody>
          <a:bodyPr wrap="square" rtlCol="0">
            <a:spAutoFit/>
          </a:bodyPr>
          <a:lstStyle/>
          <a:p>
            <a:r>
              <a:rPr lang="en-US" dirty="0" smtClean="0"/>
              <a:t>৮</a:t>
            </a:r>
            <a:endParaRPr lang="en-US" dirty="0"/>
          </a:p>
        </p:txBody>
      </p:sp>
      <p:sp>
        <p:nvSpPr>
          <p:cNvPr id="42" name="TextBox 41"/>
          <p:cNvSpPr txBox="1"/>
          <p:nvPr/>
        </p:nvSpPr>
        <p:spPr>
          <a:xfrm>
            <a:off x="3733800" y="3429000"/>
            <a:ext cx="533400" cy="369332"/>
          </a:xfrm>
          <a:prstGeom prst="rect">
            <a:avLst/>
          </a:prstGeom>
          <a:noFill/>
        </p:spPr>
        <p:txBody>
          <a:bodyPr wrap="square" rtlCol="0">
            <a:spAutoFit/>
          </a:bodyPr>
          <a:lstStyle/>
          <a:p>
            <a:r>
              <a:rPr lang="en-US" dirty="0" smtClean="0"/>
              <a:t>১২</a:t>
            </a:r>
            <a:endParaRPr lang="en-US" dirty="0"/>
          </a:p>
        </p:txBody>
      </p:sp>
      <p:sp>
        <p:nvSpPr>
          <p:cNvPr id="43" name="TextBox 42"/>
          <p:cNvSpPr txBox="1"/>
          <p:nvPr/>
        </p:nvSpPr>
        <p:spPr>
          <a:xfrm>
            <a:off x="4267200" y="3429000"/>
            <a:ext cx="685800" cy="369332"/>
          </a:xfrm>
          <a:prstGeom prst="rect">
            <a:avLst/>
          </a:prstGeom>
          <a:noFill/>
        </p:spPr>
        <p:txBody>
          <a:bodyPr wrap="square" rtlCol="0">
            <a:spAutoFit/>
          </a:bodyPr>
          <a:lstStyle/>
          <a:p>
            <a:r>
              <a:rPr lang="en-US" dirty="0" smtClean="0"/>
              <a:t>১৬</a:t>
            </a:r>
            <a:endParaRPr lang="en-US" dirty="0"/>
          </a:p>
        </p:txBody>
      </p:sp>
      <p:sp>
        <p:nvSpPr>
          <p:cNvPr id="44" name="TextBox 43"/>
          <p:cNvSpPr txBox="1"/>
          <p:nvPr/>
        </p:nvSpPr>
        <p:spPr>
          <a:xfrm>
            <a:off x="228600" y="990600"/>
            <a:ext cx="1066800" cy="923330"/>
          </a:xfrm>
          <a:prstGeom prst="rect">
            <a:avLst/>
          </a:prstGeom>
          <a:noFill/>
        </p:spPr>
        <p:txBody>
          <a:bodyPr wrap="square" rtlCol="0">
            <a:spAutoFit/>
          </a:bodyPr>
          <a:lstStyle/>
          <a:p>
            <a:r>
              <a:rPr lang="en-US" dirty="0" err="1" smtClean="0"/>
              <a:t>দ্রব্যের</a:t>
            </a:r>
            <a:endParaRPr lang="en-US" dirty="0" smtClean="0"/>
          </a:p>
          <a:p>
            <a:r>
              <a:rPr lang="en-US" dirty="0" err="1" smtClean="0"/>
              <a:t>দাম</a:t>
            </a:r>
            <a:endParaRPr lang="en-US" dirty="0" smtClean="0"/>
          </a:p>
          <a:p>
            <a:r>
              <a:rPr lang="en-US" dirty="0" smtClean="0"/>
              <a:t>(</a:t>
            </a:r>
            <a:r>
              <a:rPr lang="en-US" dirty="0" err="1" smtClean="0"/>
              <a:t>টাকায়</a:t>
            </a:r>
            <a:r>
              <a:rPr lang="en-US" dirty="0" smtClean="0"/>
              <a:t>)</a:t>
            </a:r>
            <a:endParaRPr lang="en-US" dirty="0"/>
          </a:p>
        </p:txBody>
      </p:sp>
      <p:sp>
        <p:nvSpPr>
          <p:cNvPr id="45" name="TextBox 44"/>
          <p:cNvSpPr txBox="1"/>
          <p:nvPr/>
        </p:nvSpPr>
        <p:spPr>
          <a:xfrm flipH="1">
            <a:off x="1676399" y="3810000"/>
            <a:ext cx="3244269" cy="369332"/>
          </a:xfrm>
          <a:prstGeom prst="rect">
            <a:avLst/>
          </a:prstGeom>
          <a:noFill/>
        </p:spPr>
        <p:txBody>
          <a:bodyPr wrap="square" rtlCol="0">
            <a:spAutoFit/>
          </a:bodyPr>
          <a:lstStyle/>
          <a:p>
            <a:r>
              <a:rPr lang="en-US" dirty="0" err="1" smtClean="0"/>
              <a:t>চাহিদার</a:t>
            </a:r>
            <a:r>
              <a:rPr lang="en-US" dirty="0" smtClean="0"/>
              <a:t> </a:t>
            </a:r>
            <a:r>
              <a:rPr lang="en-US" dirty="0" err="1" smtClean="0"/>
              <a:t>পরিমান</a:t>
            </a:r>
            <a:r>
              <a:rPr lang="en-US" dirty="0" smtClean="0"/>
              <a:t> (</a:t>
            </a:r>
            <a:r>
              <a:rPr lang="en-US" dirty="0" err="1" smtClean="0"/>
              <a:t>একক</a:t>
            </a:r>
            <a:r>
              <a:rPr lang="en-US" dirty="0" smtClean="0"/>
              <a:t>) </a:t>
            </a:r>
            <a:endParaRPr lang="en-US" dirty="0"/>
          </a:p>
        </p:txBody>
      </p:sp>
      <p:sp>
        <p:nvSpPr>
          <p:cNvPr id="48" name="TextBox 47"/>
          <p:cNvSpPr txBox="1"/>
          <p:nvPr/>
        </p:nvSpPr>
        <p:spPr>
          <a:xfrm>
            <a:off x="3733800" y="-762000"/>
            <a:ext cx="5410200" cy="2308324"/>
          </a:xfrm>
          <a:prstGeom prst="rect">
            <a:avLst/>
          </a:prstGeom>
          <a:noFill/>
        </p:spPr>
        <p:txBody>
          <a:bodyPr wrap="square" rtlCol="0">
            <a:spAutoFit/>
          </a:bodyPr>
          <a:lstStyle/>
          <a:p>
            <a:r>
              <a:rPr lang="en-US" sz="5400" dirty="0" smtClean="0">
                <a:solidFill>
                  <a:srgbClr val="FF0000"/>
                </a:solidFill>
              </a:rPr>
              <a:t>                                </a:t>
            </a:r>
            <a:r>
              <a:rPr lang="en-US" sz="5400" dirty="0" err="1" smtClean="0">
                <a:solidFill>
                  <a:srgbClr val="FF0000"/>
                </a:solidFill>
                <a:latin typeface="NikoshBAN" pitchFamily="2" charset="0"/>
                <a:cs typeface="NikoshBAN" pitchFamily="2" charset="0"/>
              </a:rPr>
              <a:t>চাহিদা</a:t>
            </a:r>
            <a:r>
              <a:rPr lang="en-US" sz="5400" dirty="0" smtClean="0">
                <a:solidFill>
                  <a:srgbClr val="FF0000"/>
                </a:solidFill>
                <a:latin typeface="NikoshBAN" pitchFamily="2" charset="0"/>
                <a:cs typeface="NikoshBAN" pitchFamily="2" charset="0"/>
              </a:rPr>
              <a:t> </a:t>
            </a:r>
            <a:r>
              <a:rPr lang="en-US" sz="5400" dirty="0" err="1" smtClean="0">
                <a:solidFill>
                  <a:srgbClr val="FF0000"/>
                </a:solidFill>
                <a:latin typeface="NikoshBAN" pitchFamily="2" charset="0"/>
                <a:cs typeface="NikoshBAN" pitchFamily="2" charset="0"/>
              </a:rPr>
              <a:t>রেখা</a:t>
            </a:r>
            <a:endParaRPr lang="en-US" sz="5400" dirty="0" smtClean="0">
              <a:solidFill>
                <a:srgbClr val="FF0000"/>
              </a:solidFill>
              <a:latin typeface="NikoshBAN" pitchFamily="2" charset="0"/>
              <a:cs typeface="NikoshBAN" pitchFamily="2" charset="0"/>
            </a:endParaRPr>
          </a:p>
          <a:p>
            <a:endParaRPr lang="en-US" dirty="0" smtClean="0"/>
          </a:p>
          <a:p>
            <a:endParaRPr lang="en-US" dirty="0"/>
          </a:p>
        </p:txBody>
      </p:sp>
      <p:sp>
        <p:nvSpPr>
          <p:cNvPr id="47" name="TextBox 46"/>
          <p:cNvSpPr txBox="1"/>
          <p:nvPr/>
        </p:nvSpPr>
        <p:spPr>
          <a:xfrm>
            <a:off x="762000" y="4267200"/>
            <a:ext cx="7543800" cy="1938992"/>
          </a:xfrm>
          <a:prstGeom prst="rect">
            <a:avLst/>
          </a:prstGeom>
          <a:noFill/>
        </p:spPr>
        <p:txBody>
          <a:bodyPr wrap="square" rtlCol="0">
            <a:spAutoFit/>
          </a:bodyPr>
          <a:lstStyle/>
          <a:p>
            <a:r>
              <a:rPr lang="en-US" sz="2000" dirty="0" err="1" smtClean="0">
                <a:latin typeface="NikoshBAN" pitchFamily="2" charset="0"/>
                <a:cs typeface="NikoshBAN" pitchFamily="2" charset="0"/>
              </a:rPr>
              <a:t>উপরের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রেখাচিত্রে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ভূমি</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অক্ষে</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বা</a:t>
            </a:r>
            <a:r>
              <a:rPr lang="en-US" sz="2000" dirty="0" smtClean="0">
                <a:latin typeface="NikoshBAN" pitchFamily="2" charset="0"/>
                <a:cs typeface="NikoshBAN" pitchFamily="2" charset="0"/>
              </a:rPr>
              <a:t> OX </a:t>
            </a:r>
            <a:r>
              <a:rPr lang="en-US" sz="2000" dirty="0" err="1" smtClean="0">
                <a:latin typeface="NikoshBAN" pitchFamily="2" charset="0"/>
                <a:cs typeface="NikoshBAN" pitchFamily="2" charset="0"/>
              </a:rPr>
              <a:t>ওক্ষে</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চাহিদার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পরিমাণ</a:t>
            </a:r>
            <a:r>
              <a:rPr lang="en-US" sz="2000" dirty="0" smtClean="0">
                <a:latin typeface="NikoshBAN" pitchFamily="2" charset="0"/>
                <a:cs typeface="NikoshBAN" pitchFamily="2" charset="0"/>
              </a:rPr>
              <a:t> ও </a:t>
            </a:r>
            <a:r>
              <a:rPr lang="en-US" sz="2000" dirty="0" err="1" smtClean="0">
                <a:latin typeface="NikoshBAN" pitchFamily="2" charset="0"/>
                <a:cs typeface="NikoshBAN" pitchFamily="2" charset="0"/>
              </a:rPr>
              <a:t>লম্ব</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অক্ষে</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বা</a:t>
            </a:r>
            <a:r>
              <a:rPr lang="en-US" sz="2000" dirty="0" smtClean="0">
                <a:latin typeface="NikoshBAN" pitchFamily="2" charset="0"/>
                <a:cs typeface="NikoshBAN" pitchFamily="2" charset="0"/>
              </a:rPr>
              <a:t> OY </a:t>
            </a:r>
            <a:r>
              <a:rPr lang="en-US" sz="2000" dirty="0" err="1" smtClean="0">
                <a:latin typeface="NikoshBAN" pitchFamily="2" charset="0"/>
                <a:cs typeface="NikoshBAN" pitchFamily="2" charset="0"/>
              </a:rPr>
              <a:t>অক্ষে</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দ্রব্যের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দাম</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দেখানো</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হয়েছে</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দ্রব্যের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দাম</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যখন</a:t>
            </a:r>
            <a:r>
              <a:rPr lang="en-US" sz="2000" dirty="0" smtClean="0">
                <a:latin typeface="NikoshBAN" pitchFamily="2" charset="0"/>
                <a:cs typeface="NikoshBAN" pitchFamily="2" charset="0"/>
              </a:rPr>
              <a:t> ৮ </a:t>
            </a:r>
            <a:r>
              <a:rPr lang="en-US" sz="2000" dirty="0" err="1" smtClean="0">
                <a:latin typeface="NikoshBAN" pitchFamily="2" charset="0"/>
                <a:cs typeface="NikoshBAN" pitchFamily="2" charset="0"/>
              </a:rPr>
              <a:t>টাকা</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তখন</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চাহিদার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পরিমাণ</a:t>
            </a:r>
            <a:r>
              <a:rPr lang="en-US" sz="2000" dirty="0" smtClean="0">
                <a:latin typeface="NikoshBAN" pitchFamily="2" charset="0"/>
                <a:cs typeface="NikoshBAN" pitchFamily="2" charset="0"/>
              </a:rPr>
              <a:t> ৪ </a:t>
            </a:r>
            <a:r>
              <a:rPr lang="en-US" sz="2000" dirty="0" err="1" smtClean="0">
                <a:latin typeface="NikoshBAN" pitchFamily="2" charset="0"/>
                <a:cs typeface="NikoshBAN" pitchFamily="2" charset="0"/>
              </a:rPr>
              <a:t>একক</a:t>
            </a:r>
            <a:r>
              <a:rPr lang="en-US" sz="2000" dirty="0" smtClean="0">
                <a:latin typeface="NikoshBAN" pitchFamily="2" charset="0"/>
                <a:cs typeface="NikoshBAN" pitchFamily="2" charset="0"/>
              </a:rPr>
              <a:t>। ৮ </a:t>
            </a:r>
            <a:r>
              <a:rPr lang="en-US" sz="2000" dirty="0" err="1" smtClean="0">
                <a:latin typeface="NikoshBAN" pitchFamily="2" charset="0"/>
                <a:cs typeface="NikoshBAN" pitchFamily="2" charset="0"/>
              </a:rPr>
              <a:t>টাকা</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দাম</a:t>
            </a:r>
            <a:r>
              <a:rPr lang="en-US" sz="2000" dirty="0" smtClean="0">
                <a:latin typeface="NikoshBAN" pitchFamily="2" charset="0"/>
                <a:cs typeface="NikoshBAN" pitchFamily="2" charset="0"/>
              </a:rPr>
              <a:t> ও ৪ </a:t>
            </a:r>
            <a:r>
              <a:rPr lang="en-US" sz="2000" dirty="0" err="1" smtClean="0">
                <a:latin typeface="NikoshBAN" pitchFamily="2" charset="0"/>
                <a:cs typeface="NikoshBAN" pitchFamily="2" charset="0"/>
              </a:rPr>
              <a:t>একক</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পরিমাণ</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দুটি</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লম্ব</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অংকন</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করলে</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তারা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পরস্পর</a:t>
            </a:r>
            <a:r>
              <a:rPr lang="en-US" sz="2000" dirty="0" smtClean="0">
                <a:latin typeface="NikoshBAN" pitchFamily="2" charset="0"/>
                <a:cs typeface="NikoshBAN" pitchFamily="2" charset="0"/>
              </a:rPr>
              <a:t> ক </a:t>
            </a:r>
            <a:r>
              <a:rPr lang="en-US" sz="2000" dirty="0" err="1" smtClean="0">
                <a:latin typeface="NikoshBAN" pitchFamily="2" charset="0"/>
                <a:cs typeface="NikoshBAN" pitchFamily="2" charset="0"/>
              </a:rPr>
              <a:t>বিন্দুতে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মিলিত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হয়</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এভাবে</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R,SওT</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যথাক্রমে</a:t>
            </a:r>
            <a:r>
              <a:rPr lang="en-US" sz="2000" dirty="0" smtClean="0">
                <a:latin typeface="NikoshBAN" pitchFamily="2" charset="0"/>
                <a:cs typeface="NikoshBAN" pitchFamily="2" charset="0"/>
              </a:rPr>
              <a:t> ৬ </a:t>
            </a:r>
            <a:r>
              <a:rPr lang="en-US" sz="2000" dirty="0" err="1" smtClean="0">
                <a:latin typeface="NikoshBAN" pitchFamily="2" charset="0"/>
                <a:cs typeface="NikoshBAN" pitchFamily="2" charset="0"/>
              </a:rPr>
              <a:t>টাকায়</a:t>
            </a:r>
            <a:r>
              <a:rPr lang="en-US" sz="2000" dirty="0" smtClean="0">
                <a:latin typeface="NikoshBAN" pitchFamily="2" charset="0"/>
                <a:cs typeface="NikoshBAN" pitchFamily="2" charset="0"/>
              </a:rPr>
              <a:t> ৮ </a:t>
            </a:r>
            <a:r>
              <a:rPr lang="en-US" sz="2000" dirty="0" err="1" smtClean="0">
                <a:latin typeface="NikoshBAN" pitchFamily="2" charset="0"/>
                <a:cs typeface="NikoshBAN" pitchFamily="2" charset="0"/>
              </a:rPr>
              <a:t>একক</a:t>
            </a:r>
            <a:r>
              <a:rPr lang="en-US" sz="2000" dirty="0" smtClean="0">
                <a:latin typeface="NikoshBAN" pitchFamily="2" charset="0"/>
                <a:cs typeface="NikoshBAN" pitchFamily="2" charset="0"/>
              </a:rPr>
              <a:t>, ৪টাকায় ১২ </a:t>
            </a:r>
            <a:r>
              <a:rPr lang="en-US" sz="2000" dirty="0" err="1" smtClean="0">
                <a:latin typeface="NikoshBAN" pitchFamily="2" charset="0"/>
                <a:cs typeface="NikoshBAN" pitchFamily="2" charset="0"/>
              </a:rPr>
              <a:t>একক</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এবং</a:t>
            </a:r>
            <a:r>
              <a:rPr lang="en-US" sz="2000" dirty="0" smtClean="0">
                <a:latin typeface="NikoshBAN" pitchFamily="2" charset="0"/>
                <a:cs typeface="NikoshBAN" pitchFamily="2" charset="0"/>
              </a:rPr>
              <a:t> ২টাকায় ১৬ </a:t>
            </a:r>
            <a:r>
              <a:rPr lang="en-US" sz="2000" dirty="0" err="1" smtClean="0">
                <a:latin typeface="NikoshBAN" pitchFamily="2" charset="0"/>
                <a:cs typeface="NikoshBAN" pitchFamily="2" charset="0"/>
              </a:rPr>
              <a:t>একক</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দ্রব্যের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পরিমাণ</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নির্দেশ</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হয়েছে</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এবার</a:t>
            </a:r>
            <a:r>
              <a:rPr lang="en-US" sz="2000" dirty="0" smtClean="0">
                <a:latin typeface="NikoshBAN" pitchFamily="2" charset="0"/>
                <a:cs typeface="NikoshBAN" pitchFamily="2" charset="0"/>
              </a:rPr>
              <a:t> Q , R, S ও T </a:t>
            </a:r>
            <a:r>
              <a:rPr lang="en-US" sz="2000" dirty="0" err="1" smtClean="0">
                <a:latin typeface="NikoshBAN" pitchFamily="2" charset="0"/>
                <a:cs typeface="NikoshBAN" pitchFamily="2" charset="0"/>
              </a:rPr>
              <a:t>বিন্দুগুলোকে</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যোগ</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করলে</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আমরা</a:t>
            </a:r>
            <a:r>
              <a:rPr lang="en-US" sz="2000" dirty="0" smtClean="0">
                <a:latin typeface="NikoshBAN" pitchFamily="2" charset="0"/>
                <a:cs typeface="NikoshBAN" pitchFamily="2" charset="0"/>
              </a:rPr>
              <a:t> DD </a:t>
            </a:r>
            <a:r>
              <a:rPr lang="en-US" sz="2000" dirty="0" err="1" smtClean="0">
                <a:latin typeface="NikoshBAN" pitchFamily="2" charset="0"/>
                <a:cs typeface="NikoshBAN" pitchFamily="2" charset="0"/>
              </a:rPr>
              <a:t>রেখা</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পাই</a:t>
            </a:r>
            <a:r>
              <a:rPr lang="en-US" sz="2000" dirty="0" smtClean="0">
                <a:latin typeface="NikoshBAN" pitchFamily="2" charset="0"/>
                <a:cs typeface="NikoshBAN" pitchFamily="2" charset="0"/>
              </a:rPr>
              <a:t>।  DD </a:t>
            </a:r>
            <a:r>
              <a:rPr lang="en-US" sz="2000" dirty="0" err="1" smtClean="0">
                <a:latin typeface="NikoshBAN" pitchFamily="2" charset="0"/>
                <a:cs typeface="NikoshBAN" pitchFamily="2" charset="0"/>
              </a:rPr>
              <a:t>চাহিদা</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রেখার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বিন্দুগুলো</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দ্রব্যের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বিভিন্ন</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দামে</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চাহিদার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বিভিন্ন</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পরিমাণ</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নির্দেশ</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করছে</a:t>
            </a:r>
            <a:r>
              <a:rPr lang="en-US" sz="2000" dirty="0" smtClean="0"/>
              <a:t>।</a:t>
            </a: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l"/>
            <a:r>
              <a:rPr lang="en-US" sz="6600" i="1" dirty="0" smtClean="0">
                <a:solidFill>
                  <a:srgbClr val="00B050"/>
                </a:solidFill>
                <a:latin typeface="NikoshBAN" pitchFamily="2" charset="0"/>
                <a:cs typeface="NikoshBAN" pitchFamily="2" charset="0"/>
              </a:rPr>
              <a:t>         </a:t>
            </a:r>
            <a:r>
              <a:rPr lang="en-US" sz="6600" i="1" u="sng" dirty="0" err="1" smtClean="0">
                <a:solidFill>
                  <a:srgbClr val="FF0000"/>
                </a:solidFill>
                <a:latin typeface="NikoshBAN" pitchFamily="2" charset="0"/>
                <a:cs typeface="NikoshBAN" pitchFamily="2" charset="0"/>
              </a:rPr>
              <a:t>বাড়ীর</a:t>
            </a:r>
            <a:r>
              <a:rPr lang="en-US" sz="6600" i="1" u="sng" dirty="0" smtClean="0">
                <a:solidFill>
                  <a:srgbClr val="FF0000"/>
                </a:solidFill>
                <a:latin typeface="NikoshBAN" pitchFamily="2" charset="0"/>
                <a:cs typeface="NikoshBAN" pitchFamily="2" charset="0"/>
              </a:rPr>
              <a:t> </a:t>
            </a:r>
            <a:r>
              <a:rPr lang="en-US" sz="6600" i="1" u="sng" dirty="0" err="1" smtClean="0">
                <a:solidFill>
                  <a:srgbClr val="FF0000"/>
                </a:solidFill>
                <a:latin typeface="NikoshBAN" pitchFamily="2" charset="0"/>
                <a:cs typeface="NikoshBAN" pitchFamily="2" charset="0"/>
              </a:rPr>
              <a:t>কাজ</a:t>
            </a:r>
            <a:r>
              <a:rPr lang="en-US" sz="6600" i="1" u="sng" dirty="0" smtClean="0">
                <a:solidFill>
                  <a:srgbClr val="00B050"/>
                </a:solidFill>
                <a:latin typeface="NikoshBAN" pitchFamily="2" charset="0"/>
                <a:cs typeface="NikoshBAN" pitchFamily="2" charset="0"/>
              </a:rPr>
              <a:t/>
            </a:r>
            <a:br>
              <a:rPr lang="en-US" sz="6600" i="1" u="sng" dirty="0" smtClean="0">
                <a:solidFill>
                  <a:srgbClr val="00B050"/>
                </a:solidFill>
                <a:latin typeface="NikoshBAN" pitchFamily="2" charset="0"/>
                <a:cs typeface="NikoshBAN" pitchFamily="2" charset="0"/>
              </a:rPr>
            </a:br>
            <a:r>
              <a:rPr lang="en-US" dirty="0" smtClean="0">
                <a:solidFill>
                  <a:srgbClr val="00B050"/>
                </a:solidFill>
                <a:latin typeface="NikoshBAN" pitchFamily="2" charset="0"/>
                <a:cs typeface="NikoshBAN" pitchFamily="2" charset="0"/>
              </a:rPr>
              <a:t>১। </a:t>
            </a:r>
            <a:r>
              <a:rPr lang="en-US" dirty="0" err="1" smtClean="0">
                <a:solidFill>
                  <a:srgbClr val="00B050"/>
                </a:solidFill>
                <a:latin typeface="NikoshBAN" pitchFamily="2" charset="0"/>
                <a:cs typeface="NikoshBAN" pitchFamily="2" charset="0"/>
              </a:rPr>
              <a:t>একটি</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বাজার</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চাহিদা</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সূচি</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তৈরী</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কর</a:t>
            </a:r>
            <a:r>
              <a:rPr lang="en-US" dirty="0" smtClean="0">
                <a:solidFill>
                  <a:srgbClr val="00B050"/>
                </a:solidFill>
                <a:latin typeface="NikoshBAN" pitchFamily="2" charset="0"/>
                <a:cs typeface="NikoshBAN" pitchFamily="2" charset="0"/>
              </a:rPr>
              <a:t/>
            </a:r>
            <a:br>
              <a:rPr lang="en-US" dirty="0" smtClean="0">
                <a:solidFill>
                  <a:srgbClr val="00B050"/>
                </a:solidFill>
                <a:latin typeface="NikoshBAN" pitchFamily="2" charset="0"/>
                <a:cs typeface="NikoshBAN" pitchFamily="2" charset="0"/>
              </a:rPr>
            </a:br>
            <a:r>
              <a:rPr lang="en-US" dirty="0" smtClean="0">
                <a:solidFill>
                  <a:srgbClr val="00B050"/>
                </a:solidFill>
                <a:latin typeface="NikoshBAN" pitchFamily="2" charset="0"/>
                <a:cs typeface="NikoshBAN" pitchFamily="2" charset="0"/>
              </a:rPr>
              <a:t>২। </a:t>
            </a:r>
            <a:r>
              <a:rPr lang="en-US" dirty="0" err="1" smtClean="0">
                <a:solidFill>
                  <a:srgbClr val="00B050"/>
                </a:solidFill>
                <a:latin typeface="NikoshBAN" pitchFamily="2" charset="0"/>
                <a:cs typeface="NikoshBAN" pitchFamily="2" charset="0"/>
              </a:rPr>
              <a:t>বাজার</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চাহিদা</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সূচি</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থেকে</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বাজার</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চাহিদা</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রেখা</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অংকন</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কর</a:t>
            </a:r>
            <a:r>
              <a:rPr lang="en-US" sz="6600" i="1" u="sng" dirty="0" smtClean="0">
                <a:solidFill>
                  <a:srgbClr val="00B050"/>
                </a:solidFill>
                <a:latin typeface="NikoshBAN" pitchFamily="2" charset="0"/>
                <a:cs typeface="NikoshBAN" pitchFamily="2" charset="0"/>
              </a:rPr>
              <a:t/>
            </a:r>
            <a:br>
              <a:rPr lang="en-US" sz="6600" i="1" u="sng" dirty="0" smtClean="0">
                <a:solidFill>
                  <a:srgbClr val="00B050"/>
                </a:solidFill>
                <a:latin typeface="NikoshBAN" pitchFamily="2" charset="0"/>
                <a:cs typeface="NikoshBAN" pitchFamily="2" charset="0"/>
              </a:rPr>
            </a:br>
            <a:endParaRPr lang="en-US" sz="6600" i="1" u="sng" dirty="0">
              <a:solidFill>
                <a:srgbClr val="00B050"/>
              </a:solidFill>
              <a:latin typeface="NikoshBAN" pitchFamily="2" charset="0"/>
              <a:cs typeface="NikoshBAN" pitchFamily="2" charset="0"/>
            </a:endParaRPr>
          </a:p>
        </p:txBody>
      </p:sp>
    </p:spTree>
  </p:cSld>
  <p:clrMapOvr>
    <a:masterClrMapping/>
  </p:clrMapOvr>
  <p:transition spd="med">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normAutofit/>
          </a:bodyPr>
          <a:lstStyle/>
          <a:p>
            <a:r>
              <a:rPr lang="en-US" sz="6000" dirty="0" err="1" smtClean="0">
                <a:solidFill>
                  <a:srgbClr val="FF0000"/>
                </a:solidFill>
                <a:latin typeface="NikoshBAN" pitchFamily="2" charset="0"/>
                <a:cs typeface="NikoshBAN" pitchFamily="2" charset="0"/>
              </a:rPr>
              <a:t>সকলকে</a:t>
            </a:r>
            <a:r>
              <a:rPr lang="en-US" sz="6000" dirty="0" smtClean="0">
                <a:solidFill>
                  <a:srgbClr val="FF0000"/>
                </a:solidFill>
                <a:latin typeface="NikoshBAN" pitchFamily="2" charset="0"/>
                <a:cs typeface="NikoshBAN" pitchFamily="2" charset="0"/>
              </a:rPr>
              <a:t> </a:t>
            </a:r>
            <a:r>
              <a:rPr lang="en-US" sz="6000" dirty="0" err="1" smtClean="0">
                <a:solidFill>
                  <a:srgbClr val="FF0000"/>
                </a:solidFill>
                <a:latin typeface="NikoshBAN" pitchFamily="2" charset="0"/>
                <a:cs typeface="NikoshBAN" pitchFamily="2" charset="0"/>
              </a:rPr>
              <a:t>ধন্যবাদ</a:t>
            </a:r>
            <a:endParaRPr lang="en-US" sz="6000" dirty="0">
              <a:solidFill>
                <a:srgbClr val="FF0000"/>
              </a:solidFill>
              <a:latin typeface="NikoshBAN" pitchFamily="2" charset="0"/>
              <a:cs typeface="NikoshBAN" pitchFamily="2" charset="0"/>
            </a:endParaRPr>
          </a:p>
        </p:txBody>
      </p:sp>
      <p:pic>
        <p:nvPicPr>
          <p:cNvPr id="3" name="Picture 2" descr="01.jpg"/>
          <p:cNvPicPr>
            <a:picLocks noChangeAspect="1"/>
          </p:cNvPicPr>
          <p:nvPr/>
        </p:nvPicPr>
        <p:blipFill>
          <a:blip r:embed="rId2" cstate="print"/>
          <a:stretch>
            <a:fillRect/>
          </a:stretch>
        </p:blipFill>
        <p:spPr>
          <a:xfrm>
            <a:off x="0" y="1066800"/>
            <a:ext cx="9144000" cy="6019800"/>
          </a:xfrm>
          <a:prstGeom prst="rect">
            <a:avLst/>
          </a:prstGeom>
        </p:spPr>
      </p:pic>
    </p:spTree>
  </p:cSld>
  <p:clrMapOvr>
    <a:masterClrMapping/>
  </p:clrMapOvr>
  <p:transition spd="med">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a:bodyPr>
          <a:lstStyle/>
          <a:p>
            <a:r>
              <a:rPr lang="en-US" sz="6000" u="sng" dirty="0" err="1" smtClean="0">
                <a:solidFill>
                  <a:srgbClr val="FF0000"/>
                </a:solidFill>
                <a:latin typeface="NikoshBAN" pitchFamily="2" charset="0"/>
                <a:cs typeface="NikoshBAN" pitchFamily="2" charset="0"/>
              </a:rPr>
              <a:t>শিক্ষক</a:t>
            </a:r>
            <a:r>
              <a:rPr lang="en-US" sz="6000" u="sng" dirty="0" smtClean="0">
                <a:solidFill>
                  <a:srgbClr val="FF0000"/>
                </a:solidFill>
                <a:latin typeface="NikoshBAN" pitchFamily="2" charset="0"/>
                <a:cs typeface="NikoshBAN" pitchFamily="2" charset="0"/>
              </a:rPr>
              <a:t> </a:t>
            </a:r>
            <a:r>
              <a:rPr lang="en-US" sz="6000" u="sng" dirty="0" err="1" smtClean="0">
                <a:solidFill>
                  <a:srgbClr val="FF0000"/>
                </a:solidFill>
                <a:latin typeface="NikoshBAN" pitchFamily="2" charset="0"/>
                <a:cs typeface="NikoshBAN" pitchFamily="2" charset="0"/>
              </a:rPr>
              <a:t>পরিচিতি</a:t>
            </a:r>
            <a:r>
              <a:rPr lang="en-US" dirty="0" smtClean="0">
                <a:latin typeface="NikoshBAN" pitchFamily="2" charset="0"/>
                <a:cs typeface="NikoshBAN" pitchFamily="2" charset="0"/>
              </a:rPr>
              <a:t/>
            </a:r>
            <a:br>
              <a:rPr lang="en-US" dirty="0" smtClean="0">
                <a:latin typeface="NikoshBAN" pitchFamily="2" charset="0"/>
                <a:cs typeface="NikoshBAN" pitchFamily="2" charset="0"/>
              </a:rPr>
            </a:br>
            <a:r>
              <a:rPr lang="en-US" dirty="0" err="1" smtClean="0">
                <a:latin typeface="NikoshBAN" pitchFamily="2" charset="0"/>
                <a:cs typeface="NikoshBAN" pitchFamily="2" charset="0"/>
              </a:rPr>
              <a:t>এ,কে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এম</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শরিফুল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আলম</a:t>
            </a:r>
            <a:r>
              <a:rPr lang="en-US" dirty="0" smtClean="0">
                <a:latin typeface="NikoshBAN" pitchFamily="2" charset="0"/>
                <a:cs typeface="NikoshBAN" pitchFamily="2" charset="0"/>
              </a:rPr>
              <a:t/>
            </a:r>
            <a:br>
              <a:rPr lang="en-US" dirty="0" smtClean="0">
                <a:latin typeface="NikoshBAN" pitchFamily="2" charset="0"/>
                <a:cs typeface="NikoshBAN" pitchFamily="2" charset="0"/>
              </a:rPr>
            </a:br>
            <a:r>
              <a:rPr lang="en-US" dirty="0" err="1" smtClean="0">
                <a:latin typeface="NikoshBAN" pitchFamily="2" charset="0"/>
                <a:cs typeface="NikoshBAN" pitchFamily="2" charset="0"/>
              </a:rPr>
              <a:t>বি,এস,এস</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সম্মান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এম,এস,এস</a:t>
            </a:r>
            <a:r>
              <a:rPr lang="en-US" dirty="0" smtClean="0">
                <a:latin typeface="NikoshBAN" pitchFamily="2" charset="0"/>
                <a:cs typeface="NikoshBAN" pitchFamily="2" charset="0"/>
              </a:rPr>
              <a:t>(</a:t>
            </a:r>
            <a:r>
              <a:rPr lang="en-US" dirty="0" err="1" smtClean="0">
                <a:latin typeface="NikoshBAN" pitchFamily="2" charset="0"/>
                <a:cs typeface="NikoshBAN" pitchFamily="2" charset="0"/>
              </a:rPr>
              <a:t>অর্থনীতি</a:t>
            </a:r>
            <a:r>
              <a:rPr lang="en-US" dirty="0" smtClean="0">
                <a:latin typeface="NikoshBAN" pitchFamily="2" charset="0"/>
                <a:cs typeface="NikoshBAN" pitchFamily="2" charset="0"/>
              </a:rPr>
              <a:t>)</a:t>
            </a:r>
            <a:br>
              <a:rPr lang="en-US" dirty="0" smtClean="0">
                <a:latin typeface="NikoshBAN" pitchFamily="2" charset="0"/>
                <a:cs typeface="NikoshBAN" pitchFamily="2" charset="0"/>
              </a:rPr>
            </a:br>
            <a:r>
              <a:rPr lang="en-US" dirty="0" err="1" smtClean="0">
                <a:latin typeface="NikoshBAN" pitchFamily="2" charset="0"/>
                <a:cs typeface="NikoshBAN" pitchFamily="2" charset="0"/>
              </a:rPr>
              <a:t>প্রধান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শিক্ষক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মুক্তারপুর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আম-জাতলা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মাধ্যমিক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বিদ্যালয়</a:t>
            </a:r>
            <a:r>
              <a:rPr lang="en-US" dirty="0" smtClean="0">
                <a:latin typeface="NikoshBAN" pitchFamily="2" charset="0"/>
                <a:cs typeface="NikoshBAN" pitchFamily="2" charset="0"/>
              </a:rPr>
              <a:t/>
            </a:r>
            <a:br>
              <a:rPr lang="en-US" dirty="0" smtClean="0">
                <a:latin typeface="NikoshBAN" pitchFamily="2" charset="0"/>
                <a:cs typeface="NikoshBAN" pitchFamily="2" charset="0"/>
              </a:rPr>
            </a:br>
            <a:r>
              <a:rPr lang="en-US" dirty="0" err="1" smtClean="0">
                <a:latin typeface="NikoshBAN" pitchFamily="2" charset="0"/>
                <a:cs typeface="NikoshBAN" pitchFamily="2" charset="0"/>
              </a:rPr>
              <a:t>চৌগাছা</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যশোর</a:t>
            </a:r>
            <a:r>
              <a:rPr lang="en-US" dirty="0" smtClean="0">
                <a:latin typeface="NikoshBAN" pitchFamily="2" charset="0"/>
                <a:cs typeface="NikoshBAN" pitchFamily="2" charset="0"/>
              </a:rPr>
              <a:t>।</a:t>
            </a:r>
            <a:br>
              <a:rPr lang="en-US" dirty="0" smtClean="0">
                <a:latin typeface="NikoshBAN" pitchFamily="2" charset="0"/>
                <a:cs typeface="NikoshBAN" pitchFamily="2" charset="0"/>
              </a:rPr>
            </a:br>
            <a:r>
              <a:rPr lang="en-US" dirty="0" err="1" smtClean="0">
                <a:latin typeface="NikoshBAN" pitchFamily="2" charset="0"/>
                <a:cs typeface="NikoshBAN" pitchFamily="2" charset="0"/>
              </a:rPr>
              <a:t>সেল</a:t>
            </a:r>
            <a:r>
              <a:rPr lang="en-US" dirty="0" smtClean="0">
                <a:latin typeface="NikoshBAN" pitchFamily="2" charset="0"/>
                <a:cs typeface="NikoshBAN" pitchFamily="2" charset="0"/>
              </a:rPr>
              <a:t> ফোন-০১৭১৭২৫১৬০৫ </a:t>
            </a:r>
            <a:r>
              <a:rPr lang="en-US" dirty="0" smtClean="0"/>
              <a:t/>
            </a:r>
            <a:br>
              <a:rPr lang="en-US" dirty="0" smtClean="0"/>
            </a:br>
            <a:endParaRPr lang="en-US" dirty="0"/>
          </a:p>
        </p:txBody>
      </p:sp>
      <p:pic>
        <p:nvPicPr>
          <p:cNvPr id="3" name="Picture 2" descr="sha.jpg"/>
          <p:cNvPicPr>
            <a:picLocks noChangeAspect="1"/>
          </p:cNvPicPr>
          <p:nvPr/>
        </p:nvPicPr>
        <p:blipFill>
          <a:blip r:embed="rId2" cstate="print"/>
          <a:stretch>
            <a:fillRect/>
          </a:stretch>
        </p:blipFill>
        <p:spPr>
          <a:xfrm>
            <a:off x="7086600" y="0"/>
            <a:ext cx="1920240" cy="21336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35562"/>
          </a:xfrm>
        </p:spPr>
        <p:txBody>
          <a:bodyPr>
            <a:normAutofit/>
          </a:bodyPr>
          <a:lstStyle/>
          <a:p>
            <a:r>
              <a:rPr lang="en-US" sz="8000" u="sng" dirty="0" err="1" smtClean="0">
                <a:solidFill>
                  <a:srgbClr val="FF0000"/>
                </a:solidFill>
                <a:latin typeface="NikoshBAN" pitchFamily="2" charset="0"/>
                <a:cs typeface="NikoshBAN" pitchFamily="2" charset="0"/>
              </a:rPr>
              <a:t>পাঠ</a:t>
            </a:r>
            <a:r>
              <a:rPr lang="en-US" sz="8000" u="sng" dirty="0" smtClean="0">
                <a:solidFill>
                  <a:srgbClr val="FF0000"/>
                </a:solidFill>
                <a:latin typeface="NikoshBAN" pitchFamily="2" charset="0"/>
                <a:cs typeface="NikoshBAN" pitchFamily="2" charset="0"/>
              </a:rPr>
              <a:t> </a:t>
            </a:r>
            <a:r>
              <a:rPr lang="en-US" sz="8000" u="sng" dirty="0" err="1" smtClean="0">
                <a:solidFill>
                  <a:srgbClr val="FF0000"/>
                </a:solidFill>
                <a:latin typeface="NikoshBAN" pitchFamily="2" charset="0"/>
                <a:cs typeface="NikoshBAN" pitchFamily="2" charset="0"/>
              </a:rPr>
              <a:t>পরিচিতি</a:t>
            </a:r>
            <a:r>
              <a:rPr lang="en-US" sz="4800" dirty="0" smtClean="0">
                <a:latin typeface="NikoshBAN" pitchFamily="2" charset="0"/>
                <a:cs typeface="NikoshBAN" pitchFamily="2" charset="0"/>
              </a:rPr>
              <a:t/>
            </a:r>
            <a:br>
              <a:rPr lang="en-US" sz="4800" dirty="0" smtClean="0">
                <a:latin typeface="NikoshBAN" pitchFamily="2" charset="0"/>
                <a:cs typeface="NikoshBAN" pitchFamily="2" charset="0"/>
              </a:rPr>
            </a:br>
            <a:r>
              <a:rPr lang="en-US" sz="4800" dirty="0" err="1" smtClean="0">
                <a:solidFill>
                  <a:srgbClr val="00B050"/>
                </a:solidFill>
                <a:latin typeface="NikoshBAN" pitchFamily="2" charset="0"/>
                <a:cs typeface="NikoshBAN" pitchFamily="2" charset="0"/>
              </a:rPr>
              <a:t>বিষয়ঃ</a:t>
            </a:r>
            <a:r>
              <a:rPr lang="en-US" sz="4800" dirty="0" smtClean="0">
                <a:solidFill>
                  <a:srgbClr val="00B050"/>
                </a:solidFill>
                <a:latin typeface="NikoshBAN" pitchFamily="2" charset="0"/>
                <a:cs typeface="NikoshBAN" pitchFamily="2" charset="0"/>
              </a:rPr>
              <a:t> </a:t>
            </a:r>
            <a:r>
              <a:rPr lang="en-US" sz="4800" dirty="0" err="1" smtClean="0">
                <a:solidFill>
                  <a:srgbClr val="00B050"/>
                </a:solidFill>
                <a:latin typeface="NikoshBAN" pitchFamily="2" charset="0"/>
                <a:cs typeface="NikoshBAN" pitchFamily="2" charset="0"/>
              </a:rPr>
              <a:t>অর্থনীতি</a:t>
            </a:r>
            <a:r>
              <a:rPr lang="en-US" sz="4800" dirty="0" smtClean="0">
                <a:latin typeface="NikoshBAN" pitchFamily="2" charset="0"/>
                <a:cs typeface="NikoshBAN" pitchFamily="2" charset="0"/>
              </a:rPr>
              <a:t/>
            </a:r>
            <a:br>
              <a:rPr lang="en-US" sz="4800" dirty="0" smtClean="0">
                <a:latin typeface="NikoshBAN" pitchFamily="2" charset="0"/>
                <a:cs typeface="NikoshBAN" pitchFamily="2" charset="0"/>
              </a:rPr>
            </a:br>
            <a:r>
              <a:rPr lang="en-US" sz="4800" dirty="0" err="1" smtClean="0">
                <a:solidFill>
                  <a:srgbClr val="0070C0"/>
                </a:solidFill>
                <a:latin typeface="NikoshBAN" pitchFamily="2" charset="0"/>
                <a:cs typeface="NikoshBAN" pitchFamily="2" charset="0"/>
              </a:rPr>
              <a:t>অধ্যায়ঃ</a:t>
            </a:r>
            <a:r>
              <a:rPr lang="en-US" sz="4800" dirty="0" smtClean="0">
                <a:solidFill>
                  <a:srgbClr val="0070C0"/>
                </a:solidFill>
                <a:latin typeface="NikoshBAN" pitchFamily="2" charset="0"/>
                <a:cs typeface="NikoshBAN" pitchFamily="2" charset="0"/>
              </a:rPr>
              <a:t> </a:t>
            </a:r>
            <a:r>
              <a:rPr lang="en-US" sz="4800" dirty="0" err="1" smtClean="0">
                <a:solidFill>
                  <a:srgbClr val="0070C0"/>
                </a:solidFill>
                <a:latin typeface="NikoshBAN" pitchFamily="2" charset="0"/>
                <a:cs typeface="NikoshBAN" pitchFamily="2" charset="0"/>
              </a:rPr>
              <a:t>তৃতীয়</a:t>
            </a:r>
            <a:r>
              <a:rPr lang="en-US" sz="4800" dirty="0" smtClean="0">
                <a:latin typeface="NikoshBAN" pitchFamily="2" charset="0"/>
                <a:cs typeface="NikoshBAN" pitchFamily="2" charset="0"/>
              </a:rPr>
              <a:t/>
            </a:r>
            <a:br>
              <a:rPr lang="en-US" sz="4800" dirty="0" smtClean="0">
                <a:latin typeface="NikoshBAN" pitchFamily="2" charset="0"/>
                <a:cs typeface="NikoshBAN" pitchFamily="2" charset="0"/>
              </a:rPr>
            </a:br>
            <a:r>
              <a:rPr lang="en-US" sz="4800" dirty="0" err="1" smtClean="0">
                <a:solidFill>
                  <a:srgbClr val="002060"/>
                </a:solidFill>
                <a:latin typeface="NikoshBAN" pitchFamily="2" charset="0"/>
                <a:cs typeface="NikoshBAN" pitchFamily="2" charset="0"/>
              </a:rPr>
              <a:t>আজকের</a:t>
            </a:r>
            <a:r>
              <a:rPr lang="en-US" sz="4800" dirty="0" smtClean="0">
                <a:solidFill>
                  <a:srgbClr val="002060"/>
                </a:solidFill>
                <a:latin typeface="NikoshBAN" pitchFamily="2" charset="0"/>
                <a:cs typeface="NikoshBAN" pitchFamily="2" charset="0"/>
              </a:rPr>
              <a:t> </a:t>
            </a:r>
            <a:r>
              <a:rPr lang="en-US" sz="4800" dirty="0" err="1" smtClean="0">
                <a:solidFill>
                  <a:srgbClr val="002060"/>
                </a:solidFill>
                <a:latin typeface="NikoshBAN" pitchFamily="2" charset="0"/>
                <a:cs typeface="NikoshBAN" pitchFamily="2" charset="0"/>
              </a:rPr>
              <a:t>পাঠঃ</a:t>
            </a:r>
            <a:r>
              <a:rPr lang="en-US" sz="4800" dirty="0" smtClean="0">
                <a:solidFill>
                  <a:srgbClr val="002060"/>
                </a:solidFill>
                <a:latin typeface="NikoshBAN" pitchFamily="2" charset="0"/>
                <a:cs typeface="NikoshBAN" pitchFamily="2" charset="0"/>
              </a:rPr>
              <a:t> </a:t>
            </a:r>
            <a:r>
              <a:rPr lang="en-US" sz="4800" dirty="0" err="1" smtClean="0">
                <a:solidFill>
                  <a:srgbClr val="002060"/>
                </a:solidFill>
                <a:latin typeface="NikoshBAN" pitchFamily="2" charset="0"/>
                <a:cs typeface="NikoshBAN" pitchFamily="2" charset="0"/>
              </a:rPr>
              <a:t>চাহিদা</a:t>
            </a:r>
            <a:r>
              <a:rPr lang="en-US" sz="4800" dirty="0" smtClean="0">
                <a:latin typeface="NikoshBAN" pitchFamily="2" charset="0"/>
                <a:cs typeface="NikoshBAN" pitchFamily="2" charset="0"/>
              </a:rPr>
              <a:t/>
            </a:r>
            <a:br>
              <a:rPr lang="en-US" sz="4800" dirty="0" smtClean="0">
                <a:latin typeface="NikoshBAN" pitchFamily="2" charset="0"/>
                <a:cs typeface="NikoshBAN" pitchFamily="2" charset="0"/>
              </a:rPr>
            </a:br>
            <a:r>
              <a:rPr lang="en-US" sz="4800" dirty="0" err="1" smtClean="0">
                <a:solidFill>
                  <a:srgbClr val="00B050"/>
                </a:solidFill>
                <a:latin typeface="NikoshBAN" pitchFamily="2" charset="0"/>
                <a:cs typeface="NikoshBAN" pitchFamily="2" charset="0"/>
              </a:rPr>
              <a:t>সময়ঃ</a:t>
            </a:r>
            <a:r>
              <a:rPr lang="en-US" sz="4800" dirty="0" smtClean="0">
                <a:solidFill>
                  <a:srgbClr val="00B050"/>
                </a:solidFill>
                <a:latin typeface="NikoshBAN" pitchFamily="2" charset="0"/>
                <a:cs typeface="NikoshBAN" pitchFamily="2" charset="0"/>
              </a:rPr>
              <a:t> ৪৫ </a:t>
            </a:r>
            <a:r>
              <a:rPr lang="en-US" sz="4800" dirty="0" err="1" smtClean="0">
                <a:solidFill>
                  <a:srgbClr val="00B050"/>
                </a:solidFill>
                <a:latin typeface="NikoshBAN" pitchFamily="2" charset="0"/>
                <a:cs typeface="NikoshBAN" pitchFamily="2" charset="0"/>
              </a:rPr>
              <a:t>মিনিট</a:t>
            </a:r>
            <a:r>
              <a:rPr lang="en-US" sz="4800" dirty="0" smtClean="0">
                <a:solidFill>
                  <a:srgbClr val="00B050"/>
                </a:solidFill>
                <a:latin typeface="NikoshBAN" pitchFamily="2" charset="0"/>
                <a:cs typeface="NikoshBAN" pitchFamily="2" charset="0"/>
              </a:rPr>
              <a:t> </a:t>
            </a:r>
            <a:br>
              <a:rPr lang="en-US" sz="4800" dirty="0" smtClean="0">
                <a:solidFill>
                  <a:srgbClr val="00B050"/>
                </a:solidFill>
                <a:latin typeface="NikoshBAN" pitchFamily="2" charset="0"/>
                <a:cs typeface="NikoshBAN" pitchFamily="2" charset="0"/>
              </a:rPr>
            </a:br>
            <a:endParaRPr lang="en-US" sz="4800" dirty="0">
              <a:solidFill>
                <a:srgbClr val="00B05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516562"/>
          </a:xfrm>
        </p:spPr>
        <p:txBody>
          <a:bodyPr>
            <a:normAutofit/>
          </a:bodyPr>
          <a:lstStyle/>
          <a:p>
            <a:pPr algn="l"/>
            <a:r>
              <a:rPr lang="en-US" sz="6600" dirty="0" smtClean="0">
                <a:solidFill>
                  <a:srgbClr val="C00000"/>
                </a:solidFill>
                <a:latin typeface="NikoshBAN" pitchFamily="2" charset="0"/>
                <a:cs typeface="NikoshBAN" pitchFamily="2" charset="0"/>
              </a:rPr>
              <a:t>          </a:t>
            </a:r>
            <a:r>
              <a:rPr lang="en-US" sz="6600" u="sng" dirty="0" smtClean="0">
                <a:solidFill>
                  <a:srgbClr val="C00000"/>
                </a:solidFill>
                <a:latin typeface="NikoshBAN" pitchFamily="2" charset="0"/>
                <a:cs typeface="NikoshBAN" pitchFamily="2" charset="0"/>
              </a:rPr>
              <a:t> </a:t>
            </a:r>
            <a:r>
              <a:rPr lang="en-US" sz="6600" u="sng" dirty="0" err="1" smtClean="0">
                <a:solidFill>
                  <a:srgbClr val="C00000"/>
                </a:solidFill>
                <a:latin typeface="NikoshBAN" pitchFamily="2" charset="0"/>
                <a:cs typeface="NikoshBAN" pitchFamily="2" charset="0"/>
              </a:rPr>
              <a:t>শিখন</a:t>
            </a:r>
            <a:r>
              <a:rPr lang="en-US" sz="6600" u="sng" dirty="0" smtClean="0">
                <a:solidFill>
                  <a:srgbClr val="C00000"/>
                </a:solidFill>
                <a:latin typeface="NikoshBAN" pitchFamily="2" charset="0"/>
                <a:cs typeface="NikoshBAN" pitchFamily="2" charset="0"/>
              </a:rPr>
              <a:t> </a:t>
            </a:r>
            <a:r>
              <a:rPr lang="en-US" sz="6600" u="sng" dirty="0" err="1" smtClean="0">
                <a:solidFill>
                  <a:srgbClr val="C00000"/>
                </a:solidFill>
                <a:latin typeface="NikoshBAN" pitchFamily="2" charset="0"/>
                <a:cs typeface="NikoshBAN" pitchFamily="2" charset="0"/>
              </a:rPr>
              <a:t>ফল</a:t>
            </a:r>
            <a:r>
              <a:rPr lang="en-US" sz="6600" u="sng" dirty="0" smtClean="0">
                <a:solidFill>
                  <a:srgbClr val="C00000"/>
                </a:solidFill>
                <a:latin typeface="NikoshBAN" pitchFamily="2" charset="0"/>
                <a:cs typeface="NikoshBAN" pitchFamily="2" charset="0"/>
              </a:rPr>
              <a:t>  </a:t>
            </a:r>
            <a:r>
              <a:rPr lang="en-US" sz="3200" dirty="0" smtClean="0">
                <a:latin typeface="NikoshBAN" pitchFamily="2" charset="0"/>
                <a:cs typeface="NikoshBAN" pitchFamily="2" charset="0"/>
              </a:rPr>
              <a:t/>
            </a:r>
            <a:br>
              <a:rPr lang="en-US" sz="3200" dirty="0" smtClean="0">
                <a:latin typeface="NikoshBAN" pitchFamily="2" charset="0"/>
                <a:cs typeface="NikoshBAN" pitchFamily="2" charset="0"/>
              </a:rPr>
            </a:br>
            <a:r>
              <a:rPr lang="en-US" sz="4900" dirty="0" smtClean="0">
                <a:latin typeface="NikoshBAN" pitchFamily="2" charset="0"/>
                <a:cs typeface="NikoshBAN" pitchFamily="2" charset="0"/>
              </a:rPr>
              <a:t>১। </a:t>
            </a:r>
            <a:r>
              <a:rPr lang="en-US" sz="4900" dirty="0" err="1" smtClean="0">
                <a:latin typeface="NikoshBAN" pitchFamily="2" charset="0"/>
                <a:cs typeface="NikoshBAN" pitchFamily="2" charset="0"/>
              </a:rPr>
              <a:t>চাহিদা</a:t>
            </a:r>
            <a:r>
              <a:rPr lang="en-US" sz="4900" dirty="0" smtClean="0">
                <a:latin typeface="NikoshBAN" pitchFamily="2" charset="0"/>
                <a:cs typeface="NikoshBAN" pitchFamily="2" charset="0"/>
              </a:rPr>
              <a:t> </a:t>
            </a:r>
            <a:r>
              <a:rPr lang="en-US" sz="4900" dirty="0" err="1" smtClean="0">
                <a:latin typeface="NikoshBAN" pitchFamily="2" charset="0"/>
                <a:cs typeface="NikoshBAN" pitchFamily="2" charset="0"/>
              </a:rPr>
              <a:t>কি</a:t>
            </a:r>
            <a:r>
              <a:rPr lang="en-US" sz="4900" dirty="0" smtClean="0">
                <a:latin typeface="NikoshBAN" pitchFamily="2" charset="0"/>
                <a:cs typeface="NikoshBAN" pitchFamily="2" charset="0"/>
              </a:rPr>
              <a:t> </a:t>
            </a:r>
            <a:r>
              <a:rPr lang="en-US" sz="4900" dirty="0" err="1" smtClean="0">
                <a:latin typeface="NikoshBAN" pitchFamily="2" charset="0"/>
                <a:cs typeface="NikoshBAN" pitchFamily="2" charset="0"/>
              </a:rPr>
              <a:t>তা</a:t>
            </a:r>
            <a:r>
              <a:rPr lang="en-US" sz="4900" dirty="0" smtClean="0">
                <a:latin typeface="NikoshBAN" pitchFamily="2" charset="0"/>
                <a:cs typeface="NikoshBAN" pitchFamily="2" charset="0"/>
              </a:rPr>
              <a:t> </a:t>
            </a:r>
            <a:r>
              <a:rPr lang="en-US" sz="4900" dirty="0" err="1" smtClean="0">
                <a:latin typeface="NikoshBAN" pitchFamily="2" charset="0"/>
                <a:cs typeface="NikoshBAN" pitchFamily="2" charset="0"/>
              </a:rPr>
              <a:t>বল</a:t>
            </a:r>
            <a:r>
              <a:rPr lang="en-US" sz="4900" dirty="0" err="1" smtClean="0">
                <a:latin typeface="NikoshBAN" pitchFamily="2" charset="0"/>
                <a:cs typeface="NikoshBAN" pitchFamily="2" charset="0"/>
              </a:rPr>
              <a:t>তে</a:t>
            </a:r>
            <a:r>
              <a:rPr lang="en-US" sz="4900" dirty="0" smtClean="0">
                <a:latin typeface="NikoshBAN" pitchFamily="2" charset="0"/>
                <a:cs typeface="NikoshBAN" pitchFamily="2" charset="0"/>
              </a:rPr>
              <a:t> </a:t>
            </a:r>
            <a:r>
              <a:rPr lang="en-US" sz="4900" dirty="0" err="1" smtClean="0">
                <a:latin typeface="NikoshBAN" pitchFamily="2" charset="0"/>
                <a:cs typeface="NikoshBAN" pitchFamily="2" charset="0"/>
              </a:rPr>
              <a:t>পারবে</a:t>
            </a:r>
            <a:r>
              <a:rPr lang="en-US" sz="4900" dirty="0" smtClean="0">
                <a:latin typeface="NikoshBAN" pitchFamily="2" charset="0"/>
                <a:cs typeface="NikoshBAN" pitchFamily="2" charset="0"/>
              </a:rPr>
              <a:t>-</a:t>
            </a:r>
            <a:r>
              <a:rPr lang="en-US" sz="4900" dirty="0" smtClean="0">
                <a:latin typeface="NikoshBAN" pitchFamily="2" charset="0"/>
                <a:cs typeface="NikoshBAN" pitchFamily="2" charset="0"/>
              </a:rPr>
              <a:t/>
            </a:r>
            <a:br>
              <a:rPr lang="en-US" sz="4900" dirty="0" smtClean="0">
                <a:latin typeface="NikoshBAN" pitchFamily="2" charset="0"/>
                <a:cs typeface="NikoshBAN" pitchFamily="2" charset="0"/>
              </a:rPr>
            </a:br>
            <a:r>
              <a:rPr lang="en-US" sz="4900" dirty="0" smtClean="0">
                <a:latin typeface="NikoshBAN" pitchFamily="2" charset="0"/>
                <a:cs typeface="NikoshBAN" pitchFamily="2" charset="0"/>
              </a:rPr>
              <a:t>২। </a:t>
            </a:r>
            <a:r>
              <a:rPr lang="en-US" sz="4900" dirty="0" err="1" smtClean="0">
                <a:latin typeface="NikoshBAN" pitchFamily="2" charset="0"/>
                <a:cs typeface="NikoshBAN" pitchFamily="2" charset="0"/>
              </a:rPr>
              <a:t>চাহিদা</a:t>
            </a:r>
            <a:r>
              <a:rPr lang="en-US" sz="4900" dirty="0" smtClean="0">
                <a:latin typeface="NikoshBAN" pitchFamily="2" charset="0"/>
                <a:cs typeface="NikoshBAN" pitchFamily="2" charset="0"/>
              </a:rPr>
              <a:t> </a:t>
            </a:r>
            <a:r>
              <a:rPr lang="en-US" sz="4900" dirty="0" err="1" smtClean="0">
                <a:latin typeface="NikoshBAN" pitchFamily="2" charset="0"/>
                <a:cs typeface="NikoshBAN" pitchFamily="2" charset="0"/>
              </a:rPr>
              <a:t>বিধি</a:t>
            </a:r>
            <a:r>
              <a:rPr lang="en-US" sz="4900" dirty="0" smtClean="0">
                <a:latin typeface="NikoshBAN" pitchFamily="2" charset="0"/>
                <a:cs typeface="NikoshBAN" pitchFamily="2" charset="0"/>
              </a:rPr>
              <a:t> </a:t>
            </a:r>
            <a:r>
              <a:rPr lang="en-US" sz="4900" dirty="0" err="1" smtClean="0">
                <a:latin typeface="NikoshBAN" pitchFamily="2" charset="0"/>
                <a:cs typeface="NikoshBAN" pitchFamily="2" charset="0"/>
              </a:rPr>
              <a:t>বর্ণনা</a:t>
            </a:r>
            <a:r>
              <a:rPr lang="en-US" sz="4900" dirty="0" smtClean="0">
                <a:latin typeface="NikoshBAN" pitchFamily="2" charset="0"/>
                <a:cs typeface="NikoshBAN" pitchFamily="2" charset="0"/>
              </a:rPr>
              <a:t> </a:t>
            </a:r>
            <a:r>
              <a:rPr lang="en-US" sz="4900" dirty="0" err="1" smtClean="0">
                <a:latin typeface="NikoshBAN" pitchFamily="2" charset="0"/>
                <a:cs typeface="NikoshBAN" pitchFamily="2" charset="0"/>
              </a:rPr>
              <a:t>কর</a:t>
            </a:r>
            <a:r>
              <a:rPr lang="en-US" sz="4900" dirty="0" err="1" smtClean="0">
                <a:latin typeface="NikoshBAN" pitchFamily="2" charset="0"/>
                <a:cs typeface="NikoshBAN" pitchFamily="2" charset="0"/>
              </a:rPr>
              <a:t>তে</a:t>
            </a:r>
            <a:r>
              <a:rPr lang="en-US" sz="4900" dirty="0" smtClean="0">
                <a:latin typeface="NikoshBAN" pitchFamily="2" charset="0"/>
                <a:cs typeface="NikoshBAN" pitchFamily="2" charset="0"/>
              </a:rPr>
              <a:t> </a:t>
            </a:r>
            <a:r>
              <a:rPr lang="en-US" sz="4900" dirty="0" err="1" smtClean="0">
                <a:latin typeface="NikoshBAN" pitchFamily="2" charset="0"/>
                <a:cs typeface="NikoshBAN" pitchFamily="2" charset="0"/>
              </a:rPr>
              <a:t>পারবে</a:t>
            </a:r>
            <a:r>
              <a:rPr lang="en-US" sz="4900" dirty="0" smtClean="0">
                <a:latin typeface="NikoshBAN" pitchFamily="2" charset="0"/>
                <a:cs typeface="NikoshBAN" pitchFamily="2" charset="0"/>
              </a:rPr>
              <a:t>-</a:t>
            </a:r>
            <a:r>
              <a:rPr lang="en-US" sz="4900" dirty="0" smtClean="0">
                <a:latin typeface="NikoshBAN" pitchFamily="2" charset="0"/>
                <a:cs typeface="NikoshBAN" pitchFamily="2" charset="0"/>
              </a:rPr>
              <a:t/>
            </a:r>
            <a:br>
              <a:rPr lang="en-US" sz="4900" dirty="0" smtClean="0">
                <a:latin typeface="NikoshBAN" pitchFamily="2" charset="0"/>
                <a:cs typeface="NikoshBAN" pitchFamily="2" charset="0"/>
              </a:rPr>
            </a:br>
            <a:r>
              <a:rPr lang="en-US" sz="4900" dirty="0" smtClean="0">
                <a:latin typeface="NikoshBAN" pitchFamily="2" charset="0"/>
                <a:cs typeface="NikoshBAN" pitchFamily="2" charset="0"/>
              </a:rPr>
              <a:t>৩। </a:t>
            </a:r>
            <a:r>
              <a:rPr lang="en-US" sz="4900" dirty="0" err="1" smtClean="0">
                <a:latin typeface="NikoshBAN" pitchFamily="2" charset="0"/>
                <a:cs typeface="NikoshBAN" pitchFamily="2" charset="0"/>
              </a:rPr>
              <a:t>চিত্রের</a:t>
            </a:r>
            <a:r>
              <a:rPr lang="en-US" sz="4900" dirty="0" smtClean="0">
                <a:latin typeface="NikoshBAN" pitchFamily="2" charset="0"/>
                <a:cs typeface="NikoshBAN" pitchFamily="2" charset="0"/>
              </a:rPr>
              <a:t> </a:t>
            </a:r>
            <a:r>
              <a:rPr lang="en-US" sz="4900" dirty="0" err="1" smtClean="0">
                <a:latin typeface="NikoshBAN" pitchFamily="2" charset="0"/>
                <a:cs typeface="NikoshBAN" pitchFamily="2" charset="0"/>
              </a:rPr>
              <a:t>সাহায্যে</a:t>
            </a:r>
            <a:r>
              <a:rPr lang="en-US" sz="4900" dirty="0" smtClean="0">
                <a:latin typeface="NikoshBAN" pitchFamily="2" charset="0"/>
                <a:cs typeface="NikoshBAN" pitchFamily="2" charset="0"/>
              </a:rPr>
              <a:t> </a:t>
            </a:r>
            <a:r>
              <a:rPr lang="en-US" sz="4900" dirty="0" err="1" smtClean="0">
                <a:latin typeface="NikoshBAN" pitchFamily="2" charset="0"/>
                <a:cs typeface="NikoshBAN" pitchFamily="2" charset="0"/>
              </a:rPr>
              <a:t>চাহিদা</a:t>
            </a:r>
            <a:r>
              <a:rPr lang="en-US" sz="4900" dirty="0" smtClean="0">
                <a:latin typeface="NikoshBAN" pitchFamily="2" charset="0"/>
                <a:cs typeface="NikoshBAN" pitchFamily="2" charset="0"/>
              </a:rPr>
              <a:t> </a:t>
            </a:r>
            <a:r>
              <a:rPr lang="en-US" sz="4900" dirty="0" err="1" smtClean="0">
                <a:latin typeface="NikoshBAN" pitchFamily="2" charset="0"/>
                <a:cs typeface="NikoshBAN" pitchFamily="2" charset="0"/>
              </a:rPr>
              <a:t>ব্যাখ্যা</a:t>
            </a:r>
            <a:r>
              <a:rPr lang="en-US" sz="4900" dirty="0" smtClean="0">
                <a:latin typeface="NikoshBAN" pitchFamily="2" charset="0"/>
                <a:cs typeface="NikoshBAN" pitchFamily="2" charset="0"/>
              </a:rPr>
              <a:t> </a:t>
            </a:r>
            <a:r>
              <a:rPr lang="en-US" sz="4900" dirty="0" err="1" smtClean="0">
                <a:latin typeface="NikoshBAN" pitchFamily="2" charset="0"/>
                <a:cs typeface="NikoshBAN" pitchFamily="2" charset="0"/>
              </a:rPr>
              <a:t>করতে</a:t>
            </a:r>
            <a:r>
              <a:rPr lang="en-US" sz="4900" dirty="0" smtClean="0">
                <a:latin typeface="NikoshBAN" pitchFamily="2" charset="0"/>
                <a:cs typeface="NikoshBAN" pitchFamily="2" charset="0"/>
              </a:rPr>
              <a:t> </a:t>
            </a:r>
            <a:r>
              <a:rPr lang="en-US" sz="4900" dirty="0" err="1" smtClean="0">
                <a:latin typeface="NikoshBAN" pitchFamily="2" charset="0"/>
                <a:cs typeface="NikoshBAN" pitchFamily="2" charset="0"/>
              </a:rPr>
              <a:t>পারবে</a:t>
            </a:r>
            <a:r>
              <a:rPr lang="en-US" sz="4900" dirty="0" smtClean="0">
                <a:latin typeface="NikoshBAN" pitchFamily="2" charset="0"/>
                <a:cs typeface="NikoshBAN" pitchFamily="2" charset="0"/>
              </a:rPr>
              <a:t>। </a:t>
            </a:r>
            <a:r>
              <a:rPr lang="en-US" sz="4900" dirty="0" smtClean="0">
                <a:latin typeface="NikoshBAN" pitchFamily="2" charset="0"/>
                <a:cs typeface="NikoshBAN" pitchFamily="2" charset="0"/>
              </a:rPr>
              <a:t/>
            </a:r>
            <a:br>
              <a:rPr lang="en-US" sz="4900" dirty="0" smtClean="0">
                <a:latin typeface="NikoshBAN" pitchFamily="2" charset="0"/>
                <a:cs typeface="NikoshBAN" pitchFamily="2" charset="0"/>
              </a:rPr>
            </a:br>
            <a:endParaRPr lang="en-US" sz="49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30.jpg"/>
          <p:cNvPicPr>
            <a:picLocks noChangeAspect="1"/>
          </p:cNvPicPr>
          <p:nvPr/>
        </p:nvPicPr>
        <p:blipFill>
          <a:blip r:embed="rId2" cstate="print"/>
          <a:stretch>
            <a:fillRect/>
          </a:stretch>
        </p:blipFill>
        <p:spPr>
          <a:xfrm>
            <a:off x="228599" y="152400"/>
            <a:ext cx="4267201" cy="31242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4" name="Picture 13" descr="how_to_grow_your_own_pumpkins_1347668307.jpg"/>
          <p:cNvPicPr>
            <a:picLocks noChangeAspect="1"/>
          </p:cNvPicPr>
          <p:nvPr/>
        </p:nvPicPr>
        <p:blipFill>
          <a:blip r:embed="rId3" cstate="print"/>
          <a:stretch>
            <a:fillRect/>
          </a:stretch>
        </p:blipFill>
        <p:spPr>
          <a:xfrm>
            <a:off x="4419600" y="228600"/>
            <a:ext cx="4505325" cy="3100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descr="Ceramic.jpg"/>
          <p:cNvPicPr>
            <a:picLocks noChangeAspect="1"/>
          </p:cNvPicPr>
          <p:nvPr/>
        </p:nvPicPr>
        <p:blipFill>
          <a:blip r:embed="rId4" cstate="print"/>
          <a:stretch>
            <a:fillRect/>
          </a:stretch>
        </p:blipFill>
        <p:spPr>
          <a:xfrm>
            <a:off x="0" y="3352800"/>
            <a:ext cx="4213216" cy="304799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descr="220px-Hausziege_04.jpg"/>
          <p:cNvPicPr>
            <a:picLocks noChangeAspect="1"/>
          </p:cNvPicPr>
          <p:nvPr/>
        </p:nvPicPr>
        <p:blipFill>
          <a:blip r:embed="rId5" cstate="print"/>
          <a:stretch>
            <a:fillRect/>
          </a:stretch>
        </p:blipFill>
        <p:spPr>
          <a:xfrm>
            <a:off x="4267200" y="3454400"/>
            <a:ext cx="4343400" cy="3403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1"/>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1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8" presetClass="emph" presetSubtype="0" fill="hold" nodeType="clickEffect">
                                  <p:stCondLst>
                                    <p:cond delay="0"/>
                                  </p:stCondLst>
                                  <p:childTnLst>
                                    <p:animRot by="21600000">
                                      <p:cBhvr>
                                        <p:cTn id="20"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32.jpg"/>
          <p:cNvPicPr>
            <a:picLocks noChangeAspect="1"/>
          </p:cNvPicPr>
          <p:nvPr/>
        </p:nvPicPr>
        <p:blipFill>
          <a:blip r:embed="rId2" cstate="print"/>
          <a:stretch>
            <a:fillRect/>
          </a:stretch>
        </p:blipFill>
        <p:spPr>
          <a:xfrm>
            <a:off x="4572000" y="0"/>
            <a:ext cx="4008801" cy="3352800"/>
          </a:xfrm>
          <a:prstGeom prst="rect">
            <a:avLst/>
          </a:prstGeom>
        </p:spPr>
      </p:pic>
      <p:pic>
        <p:nvPicPr>
          <p:cNvPr id="7" name="Picture 6" descr="imagesCA7M3EV3.jpg"/>
          <p:cNvPicPr>
            <a:picLocks noChangeAspect="1"/>
          </p:cNvPicPr>
          <p:nvPr/>
        </p:nvPicPr>
        <p:blipFill>
          <a:blip r:embed="rId3" cstate="print"/>
          <a:stretch>
            <a:fillRect/>
          </a:stretch>
        </p:blipFill>
        <p:spPr>
          <a:xfrm flipH="1">
            <a:off x="110685" y="381000"/>
            <a:ext cx="4385114" cy="2895600"/>
          </a:xfrm>
          <a:prstGeom prst="rect">
            <a:avLst/>
          </a:prstGeom>
        </p:spPr>
      </p:pic>
      <p:pic>
        <p:nvPicPr>
          <p:cNvPr id="8" name="Picture 7" descr="36.jpg"/>
          <p:cNvPicPr>
            <a:picLocks noChangeAspect="1"/>
          </p:cNvPicPr>
          <p:nvPr/>
        </p:nvPicPr>
        <p:blipFill>
          <a:blip r:embed="rId4" cstate="print"/>
          <a:stretch>
            <a:fillRect/>
          </a:stretch>
        </p:blipFill>
        <p:spPr>
          <a:xfrm>
            <a:off x="4114800" y="3505200"/>
            <a:ext cx="4654446" cy="309732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descr="Ceramic.jpg"/>
          <p:cNvPicPr>
            <a:picLocks noChangeAspect="1"/>
          </p:cNvPicPr>
          <p:nvPr/>
        </p:nvPicPr>
        <p:blipFill>
          <a:blip r:embed="rId5" cstate="print"/>
          <a:stretch>
            <a:fillRect/>
          </a:stretch>
        </p:blipFill>
        <p:spPr>
          <a:xfrm>
            <a:off x="-228600" y="3505200"/>
            <a:ext cx="4213216" cy="304799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edg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edg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 (x86)\Microsoft Office\MEDIA\CAGCAT10\j0240719.wmf"/>
          <p:cNvPicPr>
            <a:picLocks noChangeAspect="1" noChangeArrowheads="1"/>
          </p:cNvPicPr>
          <p:nvPr/>
        </p:nvPicPr>
        <p:blipFill>
          <a:blip r:embed="rId2" cstate="print"/>
          <a:srcRect/>
          <a:stretch>
            <a:fillRect/>
          </a:stretch>
        </p:blipFill>
        <p:spPr bwMode="auto">
          <a:xfrm>
            <a:off x="5791200" y="0"/>
            <a:ext cx="2743200" cy="3352800"/>
          </a:xfrm>
          <a:prstGeom prst="rect">
            <a:avLst/>
          </a:prstGeom>
          <a:noFill/>
        </p:spPr>
      </p:pic>
      <p:pic>
        <p:nvPicPr>
          <p:cNvPr id="1027" name="Picture 3" descr="C:\Program Files (x86)\Microsoft Office\MEDIA\CAGCAT10\j0235319.wmf"/>
          <p:cNvPicPr>
            <a:picLocks noChangeAspect="1" noChangeArrowheads="1"/>
          </p:cNvPicPr>
          <p:nvPr/>
        </p:nvPicPr>
        <p:blipFill>
          <a:blip r:embed="rId3" cstate="print"/>
          <a:srcRect/>
          <a:stretch>
            <a:fillRect/>
          </a:stretch>
        </p:blipFill>
        <p:spPr bwMode="auto">
          <a:xfrm>
            <a:off x="287375" y="3048000"/>
            <a:ext cx="5316438" cy="3276600"/>
          </a:xfrm>
          <a:prstGeom prst="rect">
            <a:avLst/>
          </a:prstGeom>
          <a:noFill/>
        </p:spPr>
      </p:pic>
      <p:sp>
        <p:nvSpPr>
          <p:cNvPr id="4" name="Rectangle 3"/>
          <p:cNvSpPr/>
          <p:nvPr/>
        </p:nvSpPr>
        <p:spPr>
          <a:xfrm>
            <a:off x="1219200" y="6248400"/>
            <a:ext cx="3124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err="1" smtClean="0">
                <a:latin typeface="NikoshBAN" pitchFamily="2" charset="0"/>
                <a:cs typeface="NikoshBAN" pitchFamily="2" charset="0"/>
              </a:rPr>
              <a:t>হাসপাতাল</a:t>
            </a:r>
            <a:endParaRPr lang="en-US" sz="6000" dirty="0">
              <a:latin typeface="NikoshBAN" pitchFamily="2" charset="0"/>
              <a:cs typeface="NikoshBAN" pitchFamily="2" charset="0"/>
            </a:endParaRPr>
          </a:p>
        </p:txBody>
      </p:sp>
      <p:sp>
        <p:nvSpPr>
          <p:cNvPr id="5" name="Rectangle 4"/>
          <p:cNvSpPr/>
          <p:nvPr/>
        </p:nvSpPr>
        <p:spPr>
          <a:xfrm>
            <a:off x="6553200" y="3429000"/>
            <a:ext cx="1981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smtClean="0">
                <a:latin typeface="NikoshBAN" pitchFamily="2" charset="0"/>
                <a:cs typeface="NikoshBAN" pitchFamily="2" charset="0"/>
              </a:rPr>
              <a:t>ডাক্তার</a:t>
            </a:r>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pic>
        <p:nvPicPr>
          <p:cNvPr id="1028" name="Picture 4" descr="C:\Program Files (x86)\Microsoft Office\MEDIA\CAGCAT10\j0301252.wmf"/>
          <p:cNvPicPr>
            <a:picLocks noChangeAspect="1" noChangeArrowheads="1"/>
          </p:cNvPicPr>
          <p:nvPr/>
        </p:nvPicPr>
        <p:blipFill>
          <a:blip r:embed="rId4" cstate="print"/>
          <a:srcRect/>
          <a:stretch>
            <a:fillRect/>
          </a:stretch>
        </p:blipFill>
        <p:spPr bwMode="auto">
          <a:xfrm>
            <a:off x="457200" y="533400"/>
            <a:ext cx="2743200" cy="2743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amond(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diamond(in)">
                                      <p:cBhvr>
                                        <p:cTn id="12" dur="20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diamond(in)">
                                      <p:cBhvr>
                                        <p:cTn id="17"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973762"/>
          </a:xfrm>
        </p:spPr>
        <p:txBody>
          <a:bodyPr>
            <a:normAutofit/>
          </a:bodyPr>
          <a:lstStyle/>
          <a:p>
            <a:pPr algn="l"/>
            <a:r>
              <a:rPr lang="en-US" sz="4800" dirty="0" smtClean="0">
                <a:solidFill>
                  <a:srgbClr val="C00000"/>
                </a:solidFill>
                <a:latin typeface="NikoshBAN" pitchFamily="2" charset="0"/>
                <a:cs typeface="NikoshBAN" pitchFamily="2" charset="0"/>
              </a:rPr>
              <a:t>   </a:t>
            </a:r>
            <a:r>
              <a:rPr lang="en-US" sz="4800" dirty="0" err="1" smtClean="0">
                <a:solidFill>
                  <a:srgbClr val="C00000"/>
                </a:solidFill>
                <a:latin typeface="NikoshBAN" pitchFamily="2" charset="0"/>
                <a:cs typeface="NikoshBAN" pitchFamily="2" charset="0"/>
              </a:rPr>
              <a:t>চাহিদাঃ</a:t>
            </a:r>
            <a:r>
              <a:rPr lang="en-US" sz="3600" dirty="0" err="1" smtClean="0">
                <a:solidFill>
                  <a:srgbClr val="C00000"/>
                </a:solidFill>
                <a:latin typeface="NikoshBAN" pitchFamily="2" charset="0"/>
                <a:cs typeface="NikoshBAN" pitchFamily="2" charset="0"/>
              </a:rPr>
              <a:t>সাধারণত</a:t>
            </a:r>
            <a:r>
              <a:rPr lang="en-US" sz="3600" dirty="0" smtClean="0">
                <a:solidFill>
                  <a:srgbClr val="C00000"/>
                </a:solidFill>
                <a:latin typeface="NikoshBAN" pitchFamily="2" charset="0"/>
                <a:cs typeface="NikoshBAN" pitchFamily="2" charset="0"/>
              </a:rPr>
              <a:t> </a:t>
            </a:r>
            <a:r>
              <a:rPr lang="en-US" sz="3600" dirty="0" err="1" smtClean="0">
                <a:latin typeface="NikoshBAN" pitchFamily="2" charset="0"/>
                <a:cs typeface="NikoshBAN" pitchFamily="2" charset="0"/>
              </a:rPr>
              <a:t>কোনো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দ্রব্য</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পাওয়ার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আকাঙ্ক্ষাকে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চাহিদা</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বলে</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কিন্তু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অর্থনীতিতে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সকল</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আকাঙ্খা</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চাহিদা</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অর্থনীতিতে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একটি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নির্দিষ্ট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দামে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দ্রব্য</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পাওয়ার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আকাঙ্খা</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চাহিদা</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বলে</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অর্থা</a:t>
            </a:r>
            <a:r>
              <a:rPr lang="en-US" sz="3600" dirty="0" smtClean="0">
                <a:latin typeface="NikoshBAN" pitchFamily="2" charset="0"/>
                <a:cs typeface="NikoshBAN" pitchFamily="2" charset="0"/>
              </a:rPr>
              <a:t>ৎ </a:t>
            </a:r>
            <a:r>
              <a:rPr lang="en-US" sz="3600" dirty="0" err="1" smtClean="0">
                <a:latin typeface="NikoshBAN" pitchFamily="2" charset="0"/>
                <a:cs typeface="NikoshBAN" pitchFamily="2" charset="0"/>
              </a:rPr>
              <a:t>অর্থনীতিতে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চাহিদা</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হলে</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তিনটি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শর্ত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পূরণ</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হয়</a:t>
            </a:r>
            <a:r>
              <a:rPr lang="en-US" sz="3600" dirty="0" smtClean="0">
                <a:latin typeface="NikoshBAN" pitchFamily="2" charset="0"/>
                <a:cs typeface="NikoshBAN" pitchFamily="2" charset="0"/>
              </a:rPr>
              <a:t>।</a:t>
            </a:r>
            <a:br>
              <a:rPr lang="en-US" sz="3600" dirty="0" smtClean="0">
                <a:latin typeface="NikoshBAN" pitchFamily="2" charset="0"/>
                <a:cs typeface="NikoshBAN" pitchFamily="2" charset="0"/>
              </a:rPr>
            </a:br>
            <a:r>
              <a:rPr lang="en-US" sz="3600" dirty="0" smtClean="0">
                <a:latin typeface="NikoshBAN" pitchFamily="2" charset="0"/>
                <a:cs typeface="NikoshBAN" pitchFamily="2" charset="0"/>
              </a:rPr>
              <a:t>১। </a:t>
            </a:r>
            <a:r>
              <a:rPr lang="en-US" sz="3600" dirty="0" err="1" smtClean="0">
                <a:latin typeface="NikoshBAN" pitchFamily="2" charset="0"/>
                <a:cs typeface="NikoshBAN" pitchFamily="2" charset="0"/>
              </a:rPr>
              <a:t>কোনো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দ্রব্য</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পাওয়ার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ইচ্ছা</a:t>
            </a:r>
            <a:r>
              <a:rPr lang="en-US" sz="3600" dirty="0" smtClean="0">
                <a:latin typeface="NikoshBAN" pitchFamily="2" charset="0"/>
                <a:cs typeface="NikoshBAN" pitchFamily="2" charset="0"/>
              </a:rPr>
              <a:t> </a:t>
            </a:r>
            <a:br>
              <a:rPr lang="en-US" sz="3600" dirty="0" smtClean="0">
                <a:latin typeface="NikoshBAN" pitchFamily="2" charset="0"/>
                <a:cs typeface="NikoshBAN" pitchFamily="2" charset="0"/>
              </a:rPr>
            </a:br>
            <a:r>
              <a:rPr lang="en-US" sz="3600" dirty="0" err="1" smtClean="0">
                <a:latin typeface="NikoshBAN" pitchFamily="2" charset="0"/>
                <a:cs typeface="NikoshBAN" pitchFamily="2" charset="0"/>
              </a:rPr>
              <a:t>বা</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আকাঙ্ক্ষা</a:t>
            </a:r>
            <a:r>
              <a:rPr lang="en-US" sz="3600" dirty="0" smtClean="0">
                <a:latin typeface="NikoshBAN" pitchFamily="2" charset="0"/>
                <a:cs typeface="NikoshBAN" pitchFamily="2" charset="0"/>
              </a:rPr>
              <a:t/>
            </a:r>
            <a:br>
              <a:rPr lang="en-US" sz="3600" dirty="0" smtClean="0">
                <a:latin typeface="NikoshBAN" pitchFamily="2" charset="0"/>
                <a:cs typeface="NikoshBAN" pitchFamily="2" charset="0"/>
              </a:rPr>
            </a:br>
            <a:r>
              <a:rPr lang="en-US" sz="3600" dirty="0" smtClean="0">
                <a:latin typeface="NikoshBAN" pitchFamily="2" charset="0"/>
                <a:cs typeface="NikoshBAN" pitchFamily="2" charset="0"/>
              </a:rPr>
              <a:t>২। </a:t>
            </a:r>
            <a:r>
              <a:rPr lang="en-US" sz="3600" dirty="0" err="1" smtClean="0">
                <a:latin typeface="NikoshBAN" pitchFamily="2" charset="0"/>
                <a:cs typeface="NikoshBAN" pitchFamily="2" charset="0"/>
              </a:rPr>
              <a:t>দ্রব্যটি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ক্রয়ের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জন্য</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আর্থিক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সামর্থ</a:t>
            </a:r>
            <a:r>
              <a:rPr lang="en-US" sz="3600" dirty="0" smtClean="0">
                <a:latin typeface="NikoshBAN" pitchFamily="2" charset="0"/>
                <a:cs typeface="NikoshBAN" pitchFamily="2" charset="0"/>
              </a:rPr>
              <a:t/>
            </a:r>
            <a:br>
              <a:rPr lang="en-US" sz="3600" dirty="0" smtClean="0">
                <a:latin typeface="NikoshBAN" pitchFamily="2" charset="0"/>
                <a:cs typeface="NikoshBAN" pitchFamily="2" charset="0"/>
              </a:rPr>
            </a:br>
            <a:r>
              <a:rPr lang="en-US" sz="3600" dirty="0" smtClean="0">
                <a:latin typeface="NikoshBAN" pitchFamily="2" charset="0"/>
                <a:cs typeface="NikoshBAN" pitchFamily="2" charset="0"/>
              </a:rPr>
              <a:t>৩। </a:t>
            </a:r>
            <a:r>
              <a:rPr lang="en-US" sz="3600" dirty="0" err="1" smtClean="0">
                <a:latin typeface="NikoshBAN" pitchFamily="2" charset="0"/>
                <a:cs typeface="NikoshBAN" pitchFamily="2" charset="0"/>
              </a:rPr>
              <a:t>অর্থ</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ব্যয়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দ্রব্যটি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ক্রয়ের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ইচ্ছা</a:t>
            </a:r>
            <a:endParaRPr lang="en-US" sz="3600" dirty="0">
              <a:latin typeface="NikoshBAN" pitchFamily="2" charset="0"/>
              <a:cs typeface="NikoshBAN" pitchFamily="2" charset="0"/>
            </a:endParaRPr>
          </a:p>
        </p:txBody>
      </p:sp>
      <p:pic>
        <p:nvPicPr>
          <p:cNvPr id="3" name="Picture 2" descr="index.jpg"/>
          <p:cNvPicPr>
            <a:picLocks noChangeAspect="1"/>
          </p:cNvPicPr>
          <p:nvPr/>
        </p:nvPicPr>
        <p:blipFill>
          <a:blip r:embed="rId2" cstate="print"/>
          <a:stretch>
            <a:fillRect/>
          </a:stretch>
        </p:blipFill>
        <p:spPr>
          <a:xfrm>
            <a:off x="5486400" y="3200400"/>
            <a:ext cx="3352800" cy="2819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Autofit/>
          </a:bodyPr>
          <a:lstStyle/>
          <a:p>
            <a:pPr algn="l"/>
            <a:r>
              <a:rPr lang="en-US" sz="4800" dirty="0" smtClean="0">
                <a:solidFill>
                  <a:srgbClr val="FF0000"/>
                </a:solidFill>
                <a:latin typeface="NikoshBAN" pitchFamily="2" charset="0"/>
                <a:cs typeface="NikoshBAN" pitchFamily="2" charset="0"/>
              </a:rPr>
              <a:t>   </a:t>
            </a:r>
            <a:r>
              <a:rPr lang="en-US" sz="5400" dirty="0" err="1" smtClean="0">
                <a:solidFill>
                  <a:srgbClr val="FF0000"/>
                </a:solidFill>
                <a:latin typeface="NikoshBAN" pitchFamily="2" charset="0"/>
                <a:cs typeface="NikoshBAN" pitchFamily="2" charset="0"/>
              </a:rPr>
              <a:t>চাহিদা</a:t>
            </a:r>
            <a:r>
              <a:rPr lang="en-US" sz="5400" dirty="0" smtClean="0">
                <a:solidFill>
                  <a:srgbClr val="FF0000"/>
                </a:solidFill>
                <a:latin typeface="NikoshBAN" pitchFamily="2" charset="0"/>
                <a:cs typeface="NikoshBAN" pitchFamily="2" charset="0"/>
              </a:rPr>
              <a:t> </a:t>
            </a:r>
            <a:r>
              <a:rPr lang="en-US" sz="5400" dirty="0" err="1" smtClean="0">
                <a:solidFill>
                  <a:srgbClr val="FF0000"/>
                </a:solidFill>
                <a:latin typeface="NikoshBAN" pitchFamily="2" charset="0"/>
                <a:cs typeface="NikoshBAN" pitchFamily="2" charset="0"/>
              </a:rPr>
              <a:t>বিধিঃ</a:t>
            </a:r>
            <a:r>
              <a:rPr lang="en-US" sz="5400" dirty="0" smtClean="0">
                <a:solidFill>
                  <a:srgbClr val="FF0000"/>
                </a:solidFill>
                <a:latin typeface="NikoshBAN" pitchFamily="2" charset="0"/>
                <a:cs typeface="NikoshBAN" pitchFamily="2" charset="0"/>
              </a:rPr>
              <a:t> </a:t>
            </a:r>
            <a:r>
              <a:rPr lang="en-US" dirty="0" err="1" smtClean="0">
                <a:latin typeface="NikoshBAN" pitchFamily="2" charset="0"/>
                <a:cs typeface="NikoshBAN" pitchFamily="2" charset="0"/>
              </a:rPr>
              <a:t>চাহিদা</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বিধি</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সূত্র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বলতে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বুঝি</a:t>
            </a:r>
            <a:r>
              <a:rPr lang="en-US" dirty="0" smtClean="0">
                <a:latin typeface="NikoshBAN" pitchFamily="2" charset="0"/>
                <a:cs typeface="NikoshBAN" pitchFamily="2" charset="0"/>
              </a:rPr>
              <a:t>  </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অন্যান্য</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অবস্থা</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অপরিবর্তিত</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থেকে</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কোনো</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নির্দিষ্ট</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সময়ে</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পন্যের</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দাম</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কম্লে</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তার</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চাহিদা</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বৃদ্ধি</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পায়</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এবং</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দাম</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বাড়লে</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চাহিদার</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পরিমান</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কমে</a:t>
            </a:r>
            <a:r>
              <a:rPr lang="en-US" dirty="0" smtClean="0">
                <a:solidFill>
                  <a:srgbClr val="00B050"/>
                </a:solidFill>
                <a:latin typeface="NikoshBAN" pitchFamily="2" charset="0"/>
                <a:cs typeface="NikoshBAN" pitchFamily="2" charset="0"/>
              </a:rPr>
              <a:t>” </a:t>
            </a:r>
            <a:r>
              <a:rPr lang="en-US" dirty="0" err="1" smtClean="0">
                <a:latin typeface="NikoshBAN" pitchFamily="2" charset="0"/>
                <a:cs typeface="NikoshBAN" pitchFamily="2" charset="0"/>
              </a:rPr>
              <a:t>অন্যান্য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অবস্থা</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বলতে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বোঝানো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হচ্ছে</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ক্রেতার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রুচি</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অভ্যাস</a:t>
            </a:r>
            <a:r>
              <a:rPr lang="en-US" dirty="0" smtClean="0">
                <a:latin typeface="NikoshBAN" pitchFamily="2" charset="0"/>
                <a:cs typeface="NikoshBAN" pitchFamily="2" charset="0"/>
              </a:rPr>
              <a:t> ও </a:t>
            </a:r>
            <a:r>
              <a:rPr lang="en-US" dirty="0" err="1" smtClean="0">
                <a:latin typeface="NikoshBAN" pitchFamily="2" charset="0"/>
                <a:cs typeface="NikoshBAN" pitchFamily="2" charset="0"/>
              </a:rPr>
              <a:t>পছন্দের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পরিবর্রত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হবে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ক্রেতার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আয়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বিকল্প</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দ্রব্যের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দাম</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অপরিবর্তিত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থাকবে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ইত্যাদি</a:t>
            </a:r>
            <a:r>
              <a:rPr lang="en-US" dirty="0" smtClean="0">
                <a:latin typeface="NikoshBAN" pitchFamily="2" charset="0"/>
                <a:cs typeface="NikoshBAN" pitchFamily="2" charset="0"/>
              </a:rPr>
              <a:t>।</a:t>
            </a:r>
            <a:endParaRPr lang="en-US" dirty="0">
              <a:latin typeface="NikoshBAN" pitchFamily="2" charset="0"/>
              <a:cs typeface="NikoshBAN" pitchFamily="2" charset="0"/>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158</TotalTime>
  <Words>329</Words>
  <Application>Microsoft Office PowerPoint</Application>
  <PresentationFormat>On-screen Show (4:3)</PresentationFormat>
  <Paragraphs>46</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       শুভেচ্ছা ও স্বাগতম </vt:lpstr>
      <vt:lpstr>শিক্ষক পরিচিতি এ,কে এম, শরিফুল আলম বি,এস,এস (সম্মান) এম,এস,এস(অর্থনীতি) প্রধান শিক্ষক, মুক্তারপুর আম-জাতলা মাধ্যমিক বিদ্যালয় চৌগাছা। যশোর। সেল ফোন-০১৭১৭২৫১৬০৫  </vt:lpstr>
      <vt:lpstr>পাঠ পরিচিতি বিষয়ঃ অর্থনীতি অধ্যায়ঃ তৃতীয় আজকের পাঠঃ চাহিদা সময়ঃ ৪৫ মিনিট  </vt:lpstr>
      <vt:lpstr>           শিখন ফল   ১। চাহিদা কি তা বলতে পারবে- ২। চাহিদা বিধি বর্ণনা করতে পারবে- ৩। চিত্রের সাহায্যে চাহিদা ব্যাখ্যা করতে পারবে।  </vt:lpstr>
      <vt:lpstr>Slide 5</vt:lpstr>
      <vt:lpstr>Slide 6</vt:lpstr>
      <vt:lpstr>Slide 7</vt:lpstr>
      <vt:lpstr>   চাহিদাঃসাধারণত কোনো দ্রব্য পাওয়ার আকাঙ্ক্ষাকে চাহিদা বলে। কিন্তু অর্থনীতিতে সকল আকাঙ্খা চাহিদা নয়। অর্থনীতিতে  একটি নির্দিষ্ট দামে কোনো দ্রব্য পাওয়ার আকাঙ্খা কে চাহিদা বলে। অর্থাৎ অর্থনীতিতে চাহিদা হতে হলে তিনটি শর্ত পূরণ করতে হয়। ১। কোনো দ্রব্য পাওয়ার ইচ্ছা  বা আকাঙ্ক্ষা ২। দ্রব্যটি ক্রয়ের জন্য আর্থিক সামর্থ ৩। অর্থ ব্যয় করে দ্রব্যটি ক্রয়ের ইচ্ছা</vt:lpstr>
      <vt:lpstr>   চাহিদা বিধিঃ চাহিদা বিধি বা সূত্র বলতে বুঝি  “ অন্যান্য অবস্থা অপরিবর্তিত থেকে কোনো নির্দিষ্ট সময়ে পন্যের দাম কম্লে তার চাহিদা বৃদ্ধি পায় এবং দাম বাড়লে চাহিদার পরিমান কমে” অন্যান্য অবস্থা বলতে বোঝানো হচ্ছে, ক্রেতার রুচি, অভ্যাস ও পছন্দের কোনো পরিবর্রত হবে না এবং ক্রেতার আয় বিকল্প দ্রব্যের দাম অপরিবর্তিত থাকবে ইত্যাদি।</vt:lpstr>
      <vt:lpstr>      চাহিদা সূচি থেকে চাহিদা রেখা অংকনঃ  একটি নির্দিষ্ট সময়ে বিভিন্ন দামে কোন দ্রব্যের যে বিভিন্ন পরিমান চাহিদা হয় তা যে তালিকার মাধ্যমে প্রকাশ করা হয় তাকে চাহিদা সূচি বা চাহিদা তালিকা বলে।</vt:lpstr>
      <vt:lpstr>সূচিতে দেখা যায়, কোনো দ্রব্যের প্রতি এককের দাম ৮টাকা হলে একজন ভোক্তা ৪একক দ্রব্য ক্রয় করে। দাম কমে ৬ টাকা ৪ টাকা ও ২ টাকা হলে চাহিদা বেড়ে যথাক্রমে ৮ একক, ১২ একক, ও ১৬ একক হয়। চাহিদা সূচির মাধ্যমে  দাম ও চাহিদার মধ্যে বিপরীত সম্পর্ক দেখানো হয়েছে। </vt:lpstr>
      <vt:lpstr>Slide 12</vt:lpstr>
      <vt:lpstr>         বাড়ীর কাজ ১। একটি বাজার চাহিদা সূচি তৈরী কর ২। বাজার চাহিদা সূচি থেকে বাজার চাহিদা রেখা অংকন কর </vt:lpstr>
      <vt:lpstr>সকলকে ধন্যবাদ</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শুভেচ্ছা ও স্বাগতম </dc:title>
  <dc:creator>SHARIFUL</dc:creator>
  <cp:lastModifiedBy>SHARIFUL</cp:lastModifiedBy>
  <cp:revision>45</cp:revision>
  <dcterms:created xsi:type="dcterms:W3CDTF">2006-08-16T00:00:00Z</dcterms:created>
  <dcterms:modified xsi:type="dcterms:W3CDTF">2020-03-21T06:31:47Z</dcterms:modified>
</cp:coreProperties>
</file>