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6" r:id="rId1"/>
  </p:sldMasterIdLst>
  <p:notesMasterIdLst>
    <p:notesMasterId r:id="rId32"/>
  </p:notesMasterIdLst>
  <p:sldIdLst>
    <p:sldId id="341" r:id="rId2"/>
    <p:sldId id="273" r:id="rId3"/>
    <p:sldId id="266" r:id="rId4"/>
    <p:sldId id="345" r:id="rId5"/>
    <p:sldId id="343" r:id="rId6"/>
    <p:sldId id="344" r:id="rId7"/>
    <p:sldId id="346" r:id="rId8"/>
    <p:sldId id="265" r:id="rId9"/>
    <p:sldId id="286" r:id="rId10"/>
    <p:sldId id="289" r:id="rId11"/>
    <p:sldId id="287" r:id="rId12"/>
    <p:sldId id="270" r:id="rId13"/>
    <p:sldId id="318" r:id="rId14"/>
    <p:sldId id="337" r:id="rId15"/>
    <p:sldId id="320" r:id="rId16"/>
    <p:sldId id="362" r:id="rId17"/>
    <p:sldId id="347" r:id="rId18"/>
    <p:sldId id="348" r:id="rId19"/>
    <p:sldId id="349" r:id="rId20"/>
    <p:sldId id="350" r:id="rId21"/>
    <p:sldId id="351" r:id="rId22"/>
    <p:sldId id="352" r:id="rId23"/>
    <p:sldId id="353" r:id="rId24"/>
    <p:sldId id="354" r:id="rId25"/>
    <p:sldId id="363" r:id="rId26"/>
    <p:sldId id="364" r:id="rId27"/>
    <p:sldId id="365" r:id="rId28"/>
    <p:sldId id="355" r:id="rId29"/>
    <p:sldId id="356" r:id="rId30"/>
    <p:sldId id="36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4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65" autoAdjust="0"/>
    <p:restoredTop sz="94660"/>
  </p:normalViewPr>
  <p:slideViewPr>
    <p:cSldViewPr>
      <p:cViewPr>
        <p:scale>
          <a:sx n="75" d="100"/>
          <a:sy n="75" d="100"/>
        </p:scale>
        <p:origin x="1344" y="-22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7F8E4C-065E-47E3-94DF-7DE92D861552}" type="doc">
      <dgm:prSet loTypeId="urn:microsoft.com/office/officeart/2005/8/layout/vProcess5" loCatId="process" qsTypeId="urn:microsoft.com/office/officeart/2005/8/quickstyle/3d1" qsCatId="3D" csTypeId="urn:microsoft.com/office/officeart/2005/8/colors/accent5_2" csCatId="accent5" phldr="1"/>
      <dgm:spPr/>
      <dgm:t>
        <a:bodyPr/>
        <a:lstStyle/>
        <a:p>
          <a:endParaRPr lang="en-US"/>
        </a:p>
      </dgm:t>
    </dgm:pt>
    <dgm:pt modelId="{639E9581-2688-438E-9D32-B3ADE7C1C85C}">
      <dgm:prSet phldrT="[Text]"/>
      <dgm:spPr/>
      <dgm:t>
        <a:bodyPr/>
        <a:lstStyle/>
        <a:p>
          <a:pPr algn="ctr"/>
          <a:r>
            <a:rPr lang="en-US"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Direct Speech &amp;</a:t>
          </a:r>
          <a:endPar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FBB19F21-76E5-4AE0-AE25-6BBB7341DEF8}" type="parTrans" cxnId="{F7BAD43D-6B8C-40AC-B1B9-F207E6815F20}">
      <dgm:prSet/>
      <dgm:spPr/>
      <dgm:t>
        <a:bodyPr/>
        <a:lstStyle/>
        <a:p>
          <a:endParaRPr lang="en-US"/>
        </a:p>
      </dgm:t>
    </dgm:pt>
    <dgm:pt modelId="{EFA5C54C-72D5-4EF7-B556-D635AB762E01}" type="sibTrans" cxnId="{F7BAD43D-6B8C-40AC-B1B9-F207E6815F20}">
      <dgm:prSet/>
      <dgm:spPr/>
      <dgm:t>
        <a:bodyPr/>
        <a:lstStyle/>
        <a:p>
          <a:endParaRPr lang="en-US"/>
        </a:p>
      </dgm:t>
    </dgm:pt>
    <dgm:pt modelId="{C5C0692B-1127-4E4C-9987-F77D110BC06B}">
      <dgm:prSet phldrT="[Text]"/>
      <dgm:spPr/>
      <dgm:t>
        <a:bodyPr/>
        <a:lstStyle/>
        <a:p>
          <a:pPr algn="ctr"/>
          <a:r>
            <a:rPr lang="en-US"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Indirect Speech</a:t>
          </a:r>
          <a:endPar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396A8604-09E5-4989-9D79-B4B607255EEE}" type="parTrans" cxnId="{00DB1C42-59C9-4B83-84A9-F74576BA9E2F}">
      <dgm:prSet/>
      <dgm:spPr/>
      <dgm:t>
        <a:bodyPr/>
        <a:lstStyle/>
        <a:p>
          <a:endParaRPr lang="en-US"/>
        </a:p>
      </dgm:t>
    </dgm:pt>
    <dgm:pt modelId="{9F0115A3-E5BE-442B-927C-E4007E21BC84}" type="sibTrans" cxnId="{00DB1C42-59C9-4B83-84A9-F74576BA9E2F}">
      <dgm:prSet/>
      <dgm:spPr/>
      <dgm:t>
        <a:bodyPr/>
        <a:lstStyle/>
        <a:p>
          <a:endParaRPr lang="en-US"/>
        </a:p>
      </dgm:t>
    </dgm:pt>
    <dgm:pt modelId="{47464834-2DB3-4AAD-8484-6A1E0E8BC3DB}">
      <dgm:prSet phldrT="[Text]" custT="1"/>
      <dgm:spPr/>
      <dgm:t>
        <a:bodyPr/>
        <a:lstStyle/>
        <a:p>
          <a:pPr algn="ctr"/>
          <a:r>
            <a:rPr lang="en-US" sz="4400" b="1" cap="none" spc="0" dirty="0" smtClean="0">
              <a:ln w="6600">
                <a:solidFill>
                  <a:schemeClr val="accent2"/>
                </a:solidFill>
                <a:prstDash val="solid"/>
              </a:ln>
              <a:solidFill>
                <a:srgbClr val="FFFFFF"/>
              </a:solidFill>
              <a:effectLst>
                <a:outerShdw dist="38100" dir="2700000" algn="tl" rotWithShape="0">
                  <a:schemeClr val="accent2"/>
                </a:outerShdw>
              </a:effectLst>
            </a:rPr>
            <a:t>in Passage</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DFC30698-EBF5-47D2-831C-2D3A1144AAB9}" type="parTrans" cxnId="{3326BFE1-6EB9-4BDE-A730-27FBC20E270D}">
      <dgm:prSet/>
      <dgm:spPr/>
      <dgm:t>
        <a:bodyPr/>
        <a:lstStyle/>
        <a:p>
          <a:endParaRPr lang="en-US"/>
        </a:p>
      </dgm:t>
    </dgm:pt>
    <dgm:pt modelId="{AAF8924A-7C4F-4D1A-8081-B6BEF2B9B9EA}" type="sibTrans" cxnId="{3326BFE1-6EB9-4BDE-A730-27FBC20E270D}">
      <dgm:prSet/>
      <dgm:spPr/>
      <dgm:t>
        <a:bodyPr/>
        <a:lstStyle/>
        <a:p>
          <a:endParaRPr lang="en-US"/>
        </a:p>
      </dgm:t>
    </dgm:pt>
    <dgm:pt modelId="{42DE8051-8082-4977-902A-4CA4C1A7B94F}" type="pres">
      <dgm:prSet presAssocID="{7D7F8E4C-065E-47E3-94DF-7DE92D861552}" presName="outerComposite" presStyleCnt="0">
        <dgm:presLayoutVars>
          <dgm:chMax val="5"/>
          <dgm:dir/>
          <dgm:resizeHandles val="exact"/>
        </dgm:presLayoutVars>
      </dgm:prSet>
      <dgm:spPr/>
      <dgm:t>
        <a:bodyPr/>
        <a:lstStyle/>
        <a:p>
          <a:endParaRPr lang="en-US"/>
        </a:p>
      </dgm:t>
    </dgm:pt>
    <dgm:pt modelId="{34248108-2203-42CB-A25C-E0B156732E75}" type="pres">
      <dgm:prSet presAssocID="{7D7F8E4C-065E-47E3-94DF-7DE92D861552}" presName="dummyMaxCanvas" presStyleCnt="0">
        <dgm:presLayoutVars/>
      </dgm:prSet>
      <dgm:spPr/>
      <dgm:t>
        <a:bodyPr/>
        <a:lstStyle/>
        <a:p>
          <a:endParaRPr lang="en-US"/>
        </a:p>
      </dgm:t>
    </dgm:pt>
    <dgm:pt modelId="{985039C3-8DD0-4EFA-AF38-53F066F47AEB}" type="pres">
      <dgm:prSet presAssocID="{7D7F8E4C-065E-47E3-94DF-7DE92D861552}" presName="ThreeNodes_1" presStyleLbl="node1" presStyleIdx="0" presStyleCnt="3">
        <dgm:presLayoutVars>
          <dgm:bulletEnabled val="1"/>
        </dgm:presLayoutVars>
      </dgm:prSet>
      <dgm:spPr/>
      <dgm:t>
        <a:bodyPr/>
        <a:lstStyle/>
        <a:p>
          <a:endParaRPr lang="en-US"/>
        </a:p>
      </dgm:t>
    </dgm:pt>
    <dgm:pt modelId="{9B35A33A-B20A-4237-B534-A3F7B96311DB}" type="pres">
      <dgm:prSet presAssocID="{7D7F8E4C-065E-47E3-94DF-7DE92D861552}" presName="ThreeNodes_2" presStyleLbl="node1" presStyleIdx="1" presStyleCnt="3">
        <dgm:presLayoutVars>
          <dgm:bulletEnabled val="1"/>
        </dgm:presLayoutVars>
      </dgm:prSet>
      <dgm:spPr/>
      <dgm:t>
        <a:bodyPr/>
        <a:lstStyle/>
        <a:p>
          <a:endParaRPr lang="en-US"/>
        </a:p>
      </dgm:t>
    </dgm:pt>
    <dgm:pt modelId="{B8D14678-E2B1-4A47-9F50-AE24554B9149}" type="pres">
      <dgm:prSet presAssocID="{7D7F8E4C-065E-47E3-94DF-7DE92D861552}" presName="ThreeNodes_3" presStyleLbl="node1" presStyleIdx="2" presStyleCnt="3">
        <dgm:presLayoutVars>
          <dgm:bulletEnabled val="1"/>
        </dgm:presLayoutVars>
      </dgm:prSet>
      <dgm:spPr/>
      <dgm:t>
        <a:bodyPr/>
        <a:lstStyle/>
        <a:p>
          <a:endParaRPr lang="en-US"/>
        </a:p>
      </dgm:t>
    </dgm:pt>
    <dgm:pt modelId="{7A08B833-9561-415F-8243-220BEC3B4224}" type="pres">
      <dgm:prSet presAssocID="{7D7F8E4C-065E-47E3-94DF-7DE92D861552}" presName="ThreeConn_1-2" presStyleLbl="fgAccFollowNode1" presStyleIdx="0" presStyleCnt="2">
        <dgm:presLayoutVars>
          <dgm:bulletEnabled val="1"/>
        </dgm:presLayoutVars>
      </dgm:prSet>
      <dgm:spPr/>
      <dgm:t>
        <a:bodyPr/>
        <a:lstStyle/>
        <a:p>
          <a:endParaRPr lang="en-US"/>
        </a:p>
      </dgm:t>
    </dgm:pt>
    <dgm:pt modelId="{57682AD6-1765-4948-8F8C-664B6064A580}" type="pres">
      <dgm:prSet presAssocID="{7D7F8E4C-065E-47E3-94DF-7DE92D861552}" presName="ThreeConn_2-3" presStyleLbl="fgAccFollowNode1" presStyleIdx="1" presStyleCnt="2">
        <dgm:presLayoutVars>
          <dgm:bulletEnabled val="1"/>
        </dgm:presLayoutVars>
      </dgm:prSet>
      <dgm:spPr/>
      <dgm:t>
        <a:bodyPr/>
        <a:lstStyle/>
        <a:p>
          <a:endParaRPr lang="en-US"/>
        </a:p>
      </dgm:t>
    </dgm:pt>
    <dgm:pt modelId="{1DF77736-44AA-495F-BA73-41820A7B3D66}" type="pres">
      <dgm:prSet presAssocID="{7D7F8E4C-065E-47E3-94DF-7DE92D861552}" presName="ThreeNodes_1_text" presStyleLbl="node1" presStyleIdx="2" presStyleCnt="3">
        <dgm:presLayoutVars>
          <dgm:bulletEnabled val="1"/>
        </dgm:presLayoutVars>
      </dgm:prSet>
      <dgm:spPr/>
      <dgm:t>
        <a:bodyPr/>
        <a:lstStyle/>
        <a:p>
          <a:endParaRPr lang="en-US"/>
        </a:p>
      </dgm:t>
    </dgm:pt>
    <dgm:pt modelId="{7EA4A571-3386-409A-8CFC-4626BB5C2E5F}" type="pres">
      <dgm:prSet presAssocID="{7D7F8E4C-065E-47E3-94DF-7DE92D861552}" presName="ThreeNodes_2_text" presStyleLbl="node1" presStyleIdx="2" presStyleCnt="3">
        <dgm:presLayoutVars>
          <dgm:bulletEnabled val="1"/>
        </dgm:presLayoutVars>
      </dgm:prSet>
      <dgm:spPr/>
      <dgm:t>
        <a:bodyPr/>
        <a:lstStyle/>
        <a:p>
          <a:endParaRPr lang="en-US"/>
        </a:p>
      </dgm:t>
    </dgm:pt>
    <dgm:pt modelId="{A3DEC1A4-E202-4CB3-ADA0-D73C0ABEB365}" type="pres">
      <dgm:prSet presAssocID="{7D7F8E4C-065E-47E3-94DF-7DE92D861552}" presName="ThreeNodes_3_text" presStyleLbl="node1" presStyleIdx="2" presStyleCnt="3">
        <dgm:presLayoutVars>
          <dgm:bulletEnabled val="1"/>
        </dgm:presLayoutVars>
      </dgm:prSet>
      <dgm:spPr/>
      <dgm:t>
        <a:bodyPr/>
        <a:lstStyle/>
        <a:p>
          <a:endParaRPr lang="en-US"/>
        </a:p>
      </dgm:t>
    </dgm:pt>
  </dgm:ptLst>
  <dgm:cxnLst>
    <dgm:cxn modelId="{31082AC0-DC65-436C-9BD0-EF1DC21E6F11}" type="presOf" srcId="{47464834-2DB3-4AAD-8484-6A1E0E8BC3DB}" destId="{A3DEC1A4-E202-4CB3-ADA0-D73C0ABEB365}" srcOrd="1" destOrd="0" presId="urn:microsoft.com/office/officeart/2005/8/layout/vProcess5"/>
    <dgm:cxn modelId="{2F67D0B0-CEEC-4D15-B891-367F87C6E026}" type="presOf" srcId="{C5C0692B-1127-4E4C-9987-F77D110BC06B}" destId="{9B35A33A-B20A-4237-B534-A3F7B96311DB}" srcOrd="0" destOrd="0" presId="urn:microsoft.com/office/officeart/2005/8/layout/vProcess5"/>
    <dgm:cxn modelId="{3326BFE1-6EB9-4BDE-A730-27FBC20E270D}" srcId="{7D7F8E4C-065E-47E3-94DF-7DE92D861552}" destId="{47464834-2DB3-4AAD-8484-6A1E0E8BC3DB}" srcOrd="2" destOrd="0" parTransId="{DFC30698-EBF5-47D2-831C-2D3A1144AAB9}" sibTransId="{AAF8924A-7C4F-4D1A-8081-B6BEF2B9B9EA}"/>
    <dgm:cxn modelId="{A935D8D6-DA65-4389-9B76-991E2A834A40}" type="presOf" srcId="{639E9581-2688-438E-9D32-B3ADE7C1C85C}" destId="{1DF77736-44AA-495F-BA73-41820A7B3D66}" srcOrd="1" destOrd="0" presId="urn:microsoft.com/office/officeart/2005/8/layout/vProcess5"/>
    <dgm:cxn modelId="{3BB96DB7-D117-49D6-9752-87C580CE630C}" type="presOf" srcId="{47464834-2DB3-4AAD-8484-6A1E0E8BC3DB}" destId="{B8D14678-E2B1-4A47-9F50-AE24554B9149}" srcOrd="0" destOrd="0" presId="urn:microsoft.com/office/officeart/2005/8/layout/vProcess5"/>
    <dgm:cxn modelId="{EE1C2075-1A6A-46FB-B24B-FB6E1388A3EF}" type="presOf" srcId="{7D7F8E4C-065E-47E3-94DF-7DE92D861552}" destId="{42DE8051-8082-4977-902A-4CA4C1A7B94F}" srcOrd="0" destOrd="0" presId="urn:microsoft.com/office/officeart/2005/8/layout/vProcess5"/>
    <dgm:cxn modelId="{00DB1C42-59C9-4B83-84A9-F74576BA9E2F}" srcId="{7D7F8E4C-065E-47E3-94DF-7DE92D861552}" destId="{C5C0692B-1127-4E4C-9987-F77D110BC06B}" srcOrd="1" destOrd="0" parTransId="{396A8604-09E5-4989-9D79-B4B607255EEE}" sibTransId="{9F0115A3-E5BE-442B-927C-E4007E21BC84}"/>
    <dgm:cxn modelId="{C7237983-1B91-433B-895C-B68CD17848D6}" type="presOf" srcId="{EFA5C54C-72D5-4EF7-B556-D635AB762E01}" destId="{7A08B833-9561-415F-8243-220BEC3B4224}" srcOrd="0" destOrd="0" presId="urn:microsoft.com/office/officeart/2005/8/layout/vProcess5"/>
    <dgm:cxn modelId="{3A8F8EFF-8899-46B1-9F5F-B6AF82ED3F11}" type="presOf" srcId="{9F0115A3-E5BE-442B-927C-E4007E21BC84}" destId="{57682AD6-1765-4948-8F8C-664B6064A580}" srcOrd="0" destOrd="0" presId="urn:microsoft.com/office/officeart/2005/8/layout/vProcess5"/>
    <dgm:cxn modelId="{E253988D-AEA2-4995-8B46-D95A97907D66}" type="presOf" srcId="{C5C0692B-1127-4E4C-9987-F77D110BC06B}" destId="{7EA4A571-3386-409A-8CFC-4626BB5C2E5F}" srcOrd="1" destOrd="0" presId="urn:microsoft.com/office/officeart/2005/8/layout/vProcess5"/>
    <dgm:cxn modelId="{F7BAD43D-6B8C-40AC-B1B9-F207E6815F20}" srcId="{7D7F8E4C-065E-47E3-94DF-7DE92D861552}" destId="{639E9581-2688-438E-9D32-B3ADE7C1C85C}" srcOrd="0" destOrd="0" parTransId="{FBB19F21-76E5-4AE0-AE25-6BBB7341DEF8}" sibTransId="{EFA5C54C-72D5-4EF7-B556-D635AB762E01}"/>
    <dgm:cxn modelId="{10CFAFD0-7F21-4D16-AE80-851240E91430}" type="presOf" srcId="{639E9581-2688-438E-9D32-B3ADE7C1C85C}" destId="{985039C3-8DD0-4EFA-AF38-53F066F47AEB}" srcOrd="0" destOrd="0" presId="urn:microsoft.com/office/officeart/2005/8/layout/vProcess5"/>
    <dgm:cxn modelId="{172651F0-C39B-4817-8C79-9416FB469219}" type="presParOf" srcId="{42DE8051-8082-4977-902A-4CA4C1A7B94F}" destId="{34248108-2203-42CB-A25C-E0B156732E75}" srcOrd="0" destOrd="0" presId="urn:microsoft.com/office/officeart/2005/8/layout/vProcess5"/>
    <dgm:cxn modelId="{45F7980A-8B38-422F-8CDB-20AB72A2184B}" type="presParOf" srcId="{42DE8051-8082-4977-902A-4CA4C1A7B94F}" destId="{985039C3-8DD0-4EFA-AF38-53F066F47AEB}" srcOrd="1" destOrd="0" presId="urn:microsoft.com/office/officeart/2005/8/layout/vProcess5"/>
    <dgm:cxn modelId="{FF29D7BD-3E1B-43E4-9B61-F77422A73A85}" type="presParOf" srcId="{42DE8051-8082-4977-902A-4CA4C1A7B94F}" destId="{9B35A33A-B20A-4237-B534-A3F7B96311DB}" srcOrd="2" destOrd="0" presId="urn:microsoft.com/office/officeart/2005/8/layout/vProcess5"/>
    <dgm:cxn modelId="{2EEDC2C2-4B85-40BE-B2CA-4A3F4FEAC209}" type="presParOf" srcId="{42DE8051-8082-4977-902A-4CA4C1A7B94F}" destId="{B8D14678-E2B1-4A47-9F50-AE24554B9149}" srcOrd="3" destOrd="0" presId="urn:microsoft.com/office/officeart/2005/8/layout/vProcess5"/>
    <dgm:cxn modelId="{94EF1838-A99B-46C6-A71C-BF23114F3D43}" type="presParOf" srcId="{42DE8051-8082-4977-902A-4CA4C1A7B94F}" destId="{7A08B833-9561-415F-8243-220BEC3B4224}" srcOrd="4" destOrd="0" presId="urn:microsoft.com/office/officeart/2005/8/layout/vProcess5"/>
    <dgm:cxn modelId="{BE9D429E-D9A6-49B0-8D5B-485BDC96303F}" type="presParOf" srcId="{42DE8051-8082-4977-902A-4CA4C1A7B94F}" destId="{57682AD6-1765-4948-8F8C-664B6064A580}" srcOrd="5" destOrd="0" presId="urn:microsoft.com/office/officeart/2005/8/layout/vProcess5"/>
    <dgm:cxn modelId="{49166E1D-CDB9-4002-A173-0579AA052630}" type="presParOf" srcId="{42DE8051-8082-4977-902A-4CA4C1A7B94F}" destId="{1DF77736-44AA-495F-BA73-41820A7B3D66}" srcOrd="6" destOrd="0" presId="urn:microsoft.com/office/officeart/2005/8/layout/vProcess5"/>
    <dgm:cxn modelId="{146792A1-9647-4C9B-A146-F529D78CE16B}" type="presParOf" srcId="{42DE8051-8082-4977-902A-4CA4C1A7B94F}" destId="{7EA4A571-3386-409A-8CFC-4626BB5C2E5F}" srcOrd="7" destOrd="0" presId="urn:microsoft.com/office/officeart/2005/8/layout/vProcess5"/>
    <dgm:cxn modelId="{F2215610-FBB5-41E9-A8CD-8988E99E1B3C}" type="presParOf" srcId="{42DE8051-8082-4977-902A-4CA4C1A7B94F}" destId="{A3DEC1A4-E202-4CB3-ADA0-D73C0ABEB36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039C3-8DD0-4EFA-AF38-53F066F47AEB}">
      <dsp:nvSpPr>
        <dsp:cNvPr id="0" name=""/>
        <dsp:cNvSpPr/>
      </dsp:nvSpPr>
      <dsp:spPr>
        <a:xfrm>
          <a:off x="0" y="0"/>
          <a:ext cx="5958840" cy="937260"/>
        </a:xfrm>
        <a:prstGeom prst="roundRect">
          <a:avLst>
            <a:gd name="adj" fmla="val 10000"/>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1" kern="12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Direct Speech &amp;</a:t>
          </a:r>
          <a:endParaRPr lang="en-US" sz="41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sp:txBody>
      <dsp:txXfrm>
        <a:off x="27451" y="27451"/>
        <a:ext cx="4947464" cy="882358"/>
      </dsp:txXfrm>
    </dsp:sp>
    <dsp:sp modelId="{9B35A33A-B20A-4237-B534-A3F7B96311DB}">
      <dsp:nvSpPr>
        <dsp:cNvPr id="0" name=""/>
        <dsp:cNvSpPr/>
      </dsp:nvSpPr>
      <dsp:spPr>
        <a:xfrm>
          <a:off x="525779" y="1093469"/>
          <a:ext cx="5958840" cy="937260"/>
        </a:xfrm>
        <a:prstGeom prst="roundRect">
          <a:avLst>
            <a:gd name="adj" fmla="val 10000"/>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1" kern="12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Indirect Speech</a:t>
          </a:r>
          <a:endParaRPr lang="en-US" sz="41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sp:txBody>
      <dsp:txXfrm>
        <a:off x="553230" y="1120920"/>
        <a:ext cx="4768939" cy="882358"/>
      </dsp:txXfrm>
    </dsp:sp>
    <dsp:sp modelId="{B8D14678-E2B1-4A47-9F50-AE24554B9149}">
      <dsp:nvSpPr>
        <dsp:cNvPr id="0" name=""/>
        <dsp:cNvSpPr/>
      </dsp:nvSpPr>
      <dsp:spPr>
        <a:xfrm>
          <a:off x="1051559" y="2186939"/>
          <a:ext cx="5958840" cy="937260"/>
        </a:xfrm>
        <a:prstGeom prst="roundRect">
          <a:avLst>
            <a:gd name="adj" fmla="val 10000"/>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cap="none" spc="0" dirty="0" smtClean="0">
              <a:ln w="6600">
                <a:solidFill>
                  <a:schemeClr val="accent2"/>
                </a:solidFill>
                <a:prstDash val="solid"/>
              </a:ln>
              <a:solidFill>
                <a:srgbClr val="FFFFFF"/>
              </a:solidFill>
              <a:effectLst>
                <a:outerShdw dist="38100" dir="2700000" algn="tl" rotWithShape="0">
                  <a:schemeClr val="accent2"/>
                </a:outerShdw>
              </a:effectLst>
            </a:rPr>
            <a:t>in Passage</a:t>
          </a:r>
          <a:endParaRPr lang="en-US" sz="44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1079010" y="2214390"/>
        <a:ext cx="4768939" cy="882358"/>
      </dsp:txXfrm>
    </dsp:sp>
    <dsp:sp modelId="{7A08B833-9561-415F-8243-220BEC3B4224}">
      <dsp:nvSpPr>
        <dsp:cNvPr id="0" name=""/>
        <dsp:cNvSpPr/>
      </dsp:nvSpPr>
      <dsp:spPr>
        <a:xfrm>
          <a:off x="5349621" y="710755"/>
          <a:ext cx="609219" cy="609219"/>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5486695" y="710755"/>
        <a:ext cx="335071" cy="458437"/>
      </dsp:txXfrm>
    </dsp:sp>
    <dsp:sp modelId="{57682AD6-1765-4948-8F8C-664B6064A580}">
      <dsp:nvSpPr>
        <dsp:cNvPr id="0" name=""/>
        <dsp:cNvSpPr/>
      </dsp:nvSpPr>
      <dsp:spPr>
        <a:xfrm>
          <a:off x="5875400" y="1797977"/>
          <a:ext cx="609219" cy="609219"/>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a:outerShdw blurRad="50800" dist="38100" dir="5400000" sy="96000" rotWithShape="0">
            <a:srgbClr val="000000">
              <a:alpha val="54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012474" y="1797977"/>
        <a:ext cx="335071" cy="45843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93722-6C83-436B-9881-2CCC6D8A6643}" type="datetimeFigureOut">
              <a:rPr lang="en-US" smtClean="0"/>
              <a:t>9/25/2019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83A5CB-4046-47E0-BB97-EC2481C3B1DB}" type="slidenum">
              <a:rPr lang="en-US" smtClean="0"/>
              <a:t>‹#›</a:t>
            </a:fld>
            <a:endParaRPr lang="en-US"/>
          </a:p>
        </p:txBody>
      </p:sp>
    </p:spTree>
    <p:extLst>
      <p:ext uri="{BB962C8B-B14F-4D97-AF65-F5344CB8AC3E}">
        <p14:creationId xmlns:p14="http://schemas.microsoft.com/office/powerpoint/2010/main" val="42578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Identity of teacher &amp; class.</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2</a:t>
            </a:fld>
            <a:endParaRPr lang="en-US"/>
          </a:p>
        </p:txBody>
      </p:sp>
    </p:spTree>
    <p:extLst>
      <p:ext uri="{BB962C8B-B14F-4D97-AF65-F5344CB8AC3E}">
        <p14:creationId xmlns:p14="http://schemas.microsoft.com/office/powerpoint/2010/main" val="1288097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Practice &amp; implementation of verb &amp; adverb shown through example.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12</a:t>
            </a:fld>
            <a:endParaRPr lang="en-US"/>
          </a:p>
        </p:txBody>
      </p:sp>
    </p:spTree>
    <p:extLst>
      <p:ext uri="{BB962C8B-B14F-4D97-AF65-F5344CB8AC3E}">
        <p14:creationId xmlns:p14="http://schemas.microsoft.com/office/powerpoint/2010/main" val="2364087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18</a:t>
            </a:fld>
            <a:endParaRPr lang="en-US"/>
          </a:p>
        </p:txBody>
      </p:sp>
    </p:spTree>
    <p:extLst>
      <p:ext uri="{BB962C8B-B14F-4D97-AF65-F5344CB8AC3E}">
        <p14:creationId xmlns:p14="http://schemas.microsoft.com/office/powerpoint/2010/main" val="1903437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Assignment at home.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28</a:t>
            </a:fld>
            <a:endParaRPr lang="en-US"/>
          </a:p>
        </p:txBody>
      </p:sp>
    </p:spTree>
    <p:extLst>
      <p:ext uri="{BB962C8B-B14F-4D97-AF65-F5344CB8AC3E}">
        <p14:creationId xmlns:p14="http://schemas.microsoft.com/office/powerpoint/2010/main" val="694278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Practice &amp; implementation of verb &amp; adverb shown through example.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3</a:t>
            </a:fld>
            <a:endParaRPr lang="en-US"/>
          </a:p>
        </p:txBody>
      </p:sp>
    </p:spTree>
    <p:extLst>
      <p:ext uri="{BB962C8B-B14F-4D97-AF65-F5344CB8AC3E}">
        <p14:creationId xmlns:p14="http://schemas.microsoft.com/office/powerpoint/2010/main" val="4160921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Definition of speech.</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4</a:t>
            </a:fld>
            <a:endParaRPr lang="en-US"/>
          </a:p>
        </p:txBody>
      </p:sp>
    </p:spTree>
    <p:extLst>
      <p:ext uri="{BB962C8B-B14F-4D97-AF65-F5344CB8AC3E}">
        <p14:creationId xmlns:p14="http://schemas.microsoft.com/office/powerpoint/2010/main" val="309492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Lesson declaration.</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5</a:t>
            </a:fld>
            <a:endParaRPr lang="en-US"/>
          </a:p>
        </p:txBody>
      </p:sp>
    </p:spTree>
    <p:extLst>
      <p:ext uri="{BB962C8B-B14F-4D97-AF65-F5344CB8AC3E}">
        <p14:creationId xmlns:p14="http://schemas.microsoft.com/office/powerpoint/2010/main" val="117025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Target</a:t>
            </a:r>
            <a:r>
              <a:rPr lang="en-US" baseline="0" dirty="0" smtClean="0"/>
              <a:t> of today’s class.</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6</a:t>
            </a:fld>
            <a:endParaRPr lang="en-US"/>
          </a:p>
        </p:txBody>
      </p:sp>
    </p:spTree>
    <p:extLst>
      <p:ext uri="{BB962C8B-B14F-4D97-AF65-F5344CB8AC3E}">
        <p14:creationId xmlns:p14="http://schemas.microsoft.com/office/powerpoint/2010/main" val="350716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Practice &amp; implementation of verb &amp; adverb shown through example.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8</a:t>
            </a:fld>
            <a:endParaRPr lang="en-US"/>
          </a:p>
        </p:txBody>
      </p:sp>
    </p:spTree>
    <p:extLst>
      <p:ext uri="{BB962C8B-B14F-4D97-AF65-F5344CB8AC3E}">
        <p14:creationId xmlns:p14="http://schemas.microsoft.com/office/powerpoint/2010/main" val="281904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Practice through example.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9</a:t>
            </a:fld>
            <a:endParaRPr lang="en-US"/>
          </a:p>
        </p:txBody>
      </p:sp>
    </p:spTree>
    <p:extLst>
      <p:ext uri="{BB962C8B-B14F-4D97-AF65-F5344CB8AC3E}">
        <p14:creationId xmlns:p14="http://schemas.microsoft.com/office/powerpoint/2010/main" val="39304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Practice &amp; implementation of verb &amp; adverb shown through example.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10</a:t>
            </a:fld>
            <a:endParaRPr lang="en-US"/>
          </a:p>
        </p:txBody>
      </p:sp>
    </p:spTree>
    <p:extLst>
      <p:ext uri="{BB962C8B-B14F-4D97-AF65-F5344CB8AC3E}">
        <p14:creationId xmlns:p14="http://schemas.microsoft.com/office/powerpoint/2010/main" val="2658607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Practice &amp; implementation of verb &amp; adverb shown through example.</a:t>
            </a:r>
            <a:endParaRPr lang="en-US" dirty="0"/>
          </a:p>
        </p:txBody>
      </p:sp>
      <p:sp>
        <p:nvSpPr>
          <p:cNvPr id="4" name="Slide Number Placeholder 3"/>
          <p:cNvSpPr>
            <a:spLocks noGrp="1"/>
          </p:cNvSpPr>
          <p:nvPr>
            <p:ph type="sldNum" sz="quarter" idx="10"/>
          </p:nvPr>
        </p:nvSpPr>
        <p:spPr/>
        <p:txBody>
          <a:bodyPr/>
          <a:lstStyle/>
          <a:p>
            <a:fld id="{4D83A5CB-4046-47E0-BB97-EC2481C3B1DB}" type="slidenum">
              <a:rPr lang="en-US" smtClean="0"/>
              <a:t>11</a:t>
            </a:fld>
            <a:endParaRPr lang="en-US"/>
          </a:p>
        </p:txBody>
      </p:sp>
    </p:spTree>
    <p:extLst>
      <p:ext uri="{BB962C8B-B14F-4D97-AF65-F5344CB8AC3E}">
        <p14:creationId xmlns:p14="http://schemas.microsoft.com/office/powerpoint/2010/main" val="136647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654755-A947-4E61-B6C4-210EAC074BC3}"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180301910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54755-A947-4E61-B6C4-210EAC074BC3}"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312587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54755-A947-4E61-B6C4-210EAC074BC3}"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2502260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54755-A947-4E61-B6C4-210EAC074BC3}"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55B9-FDC3-460F-AC3F-E27D35DB3C59}"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0120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54755-A947-4E61-B6C4-210EAC074BC3}"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1853840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C654755-A947-4E61-B6C4-210EAC074BC3}"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30191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C654755-A947-4E61-B6C4-210EAC074BC3}"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523692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54755-A947-4E61-B6C4-210EAC074BC3}"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3299850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54755-A947-4E61-B6C4-210EAC074BC3}"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124923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54755-A947-4E61-B6C4-210EAC074BC3}"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19358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654755-A947-4E61-B6C4-210EAC074BC3}"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168909751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654755-A947-4E61-B6C4-210EAC074BC3}"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80543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654755-A947-4E61-B6C4-210EAC074BC3}"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43083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654755-A947-4E61-B6C4-210EAC074BC3}"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25597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9/25/2019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183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54755-A947-4E61-B6C4-210EAC074BC3}"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221217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54755-A947-4E61-B6C4-210EAC074BC3}"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55B9-FDC3-460F-AC3F-E27D35DB3C59}" type="slidenum">
              <a:rPr lang="en-US" smtClean="0"/>
              <a:t>‹#›</a:t>
            </a:fld>
            <a:endParaRPr lang="en-US"/>
          </a:p>
        </p:txBody>
      </p:sp>
    </p:spTree>
    <p:extLst>
      <p:ext uri="{BB962C8B-B14F-4D97-AF65-F5344CB8AC3E}">
        <p14:creationId xmlns:p14="http://schemas.microsoft.com/office/powerpoint/2010/main" val="167782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onfetti">
          <a:fgClr>
            <a:schemeClr val="bg1">
              <a:lumMod val="85000"/>
              <a:lumOff val="1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C654755-A947-4E61-B6C4-210EAC074BC3}" type="datetimeFigureOut">
              <a:rPr lang="en-US" smtClean="0"/>
              <a:t>9/25/2019</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7DB55B9-FDC3-460F-AC3F-E27D35DB3C59}" type="slidenum">
              <a:rPr lang="en-US" smtClean="0"/>
              <a:t>‹#›</a:t>
            </a:fld>
            <a:endParaRPr lang="en-US"/>
          </a:p>
        </p:txBody>
      </p:sp>
    </p:spTree>
    <p:extLst>
      <p:ext uri="{BB962C8B-B14F-4D97-AF65-F5344CB8AC3E}">
        <p14:creationId xmlns:p14="http://schemas.microsoft.com/office/powerpoint/2010/main" val="459830229"/>
      </p:ext>
    </p:extLst>
  </p:cSld>
  <p:clrMap bg1="dk1" tx1="lt1" bg2="dk2" tx2="lt2" accent1="accent1" accent2="accent2" accent3="accent3" accent4="accent4" accent5="accent5" accent6="accent6" hlink="hlink" folHlink="folHlink"/>
  <p:sldLayoutIdLst>
    <p:sldLayoutId id="2147484727" r:id="rId1"/>
    <p:sldLayoutId id="2147484728" r:id="rId2"/>
    <p:sldLayoutId id="2147484729" r:id="rId3"/>
    <p:sldLayoutId id="2147484730" r:id="rId4"/>
    <p:sldLayoutId id="2147484731" r:id="rId5"/>
    <p:sldLayoutId id="2147484732" r:id="rId6"/>
    <p:sldLayoutId id="2147484733" r:id="rId7"/>
    <p:sldLayoutId id="2147484734" r:id="rId8"/>
    <p:sldLayoutId id="2147484735" r:id="rId9"/>
    <p:sldLayoutId id="2147484736" r:id="rId10"/>
    <p:sldLayoutId id="2147484737" r:id="rId11"/>
    <p:sldLayoutId id="2147484738" r:id="rId12"/>
    <p:sldLayoutId id="2147484739" r:id="rId13"/>
    <p:sldLayoutId id="2147484740" r:id="rId14"/>
    <p:sldLayoutId id="2147484741" r:id="rId15"/>
    <p:sldLayoutId id="2147484742" r:id="rId16"/>
    <p:sldLayoutId id="214748474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8200" y="0"/>
            <a:ext cx="7764400" cy="6200239"/>
            <a:chOff x="838200" y="0"/>
            <a:chExt cx="7764400" cy="620023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7764400" cy="5091871"/>
            </a:xfrm>
            <a:prstGeom prst="rect">
              <a:avLst/>
            </a:prstGeom>
          </p:spPr>
        </p:pic>
        <p:sp>
          <p:nvSpPr>
            <p:cNvPr id="3" name="TextBox 2"/>
            <p:cNvSpPr txBox="1"/>
            <p:nvPr/>
          </p:nvSpPr>
          <p:spPr>
            <a:xfrm>
              <a:off x="1139000" y="4876800"/>
              <a:ext cx="7162800" cy="1323439"/>
            </a:xfrm>
            <a:prstGeom prst="rect">
              <a:avLst/>
            </a:prstGeom>
            <a:noFill/>
          </p:spPr>
          <p:txBody>
            <a:bodyPr wrap="square" rtlCol="0">
              <a:prstTxWarp prst="textDoubleWave1">
                <a:avLst/>
              </a:prstTxWarp>
              <a:spAutoFit/>
            </a:bodyPr>
            <a:lstStyle/>
            <a:p>
              <a:r>
                <a:rPr lang="en-US" sz="8000" dirty="0" smtClean="0"/>
                <a:t>Dear Students</a:t>
              </a:r>
              <a:endParaRPr lang="en-US" sz="8000" dirty="0"/>
            </a:p>
          </p:txBody>
        </p:sp>
      </p:grpSp>
    </p:spTree>
    <p:extLst>
      <p:ext uri="{BB962C8B-B14F-4D97-AF65-F5344CB8AC3E}">
        <p14:creationId xmlns:p14="http://schemas.microsoft.com/office/powerpoint/2010/main" val="18736472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4953000" cy="4172516"/>
          </a:xfrm>
          <a:prstGeom prst="ellipse">
            <a:avLst/>
          </a:prstGeom>
          <a:ln>
            <a:noFill/>
          </a:ln>
          <a:effectLst>
            <a:softEdge rad="112500"/>
          </a:effectLst>
        </p:spPr>
      </p:pic>
      <p:sp>
        <p:nvSpPr>
          <p:cNvPr id="10" name="Rounded Rectangular Callout 9"/>
          <p:cNvSpPr/>
          <p:nvPr/>
        </p:nvSpPr>
        <p:spPr>
          <a:xfrm>
            <a:off x="227533" y="76200"/>
            <a:ext cx="8649768" cy="914400"/>
          </a:xfrm>
          <a:prstGeom prst="wedgeRoundRectCallout">
            <a:avLst>
              <a:gd name="adj1" fmla="val -16672"/>
              <a:gd name="adj2" fmla="val 142239"/>
              <a:gd name="adj3"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latin typeface="Book Antiqua" pitchFamily="18" charset="0"/>
              </a:rPr>
              <a:t>He said, ‘’We have finished our work.”</a:t>
            </a:r>
          </a:p>
        </p:txBody>
      </p:sp>
      <p:sp>
        <p:nvSpPr>
          <p:cNvPr id="2" name="Up Arrow Callout 1"/>
          <p:cNvSpPr/>
          <p:nvPr/>
        </p:nvSpPr>
        <p:spPr>
          <a:xfrm>
            <a:off x="5181599" y="1799772"/>
            <a:ext cx="3695701" cy="1553028"/>
          </a:xfrm>
          <a:prstGeom prst="upArrowCallout">
            <a:avLst>
              <a:gd name="adj1" fmla="val 41326"/>
              <a:gd name="adj2" fmla="val 46769"/>
              <a:gd name="adj3" fmla="val 39966"/>
              <a:gd name="adj4" fmla="val 4184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Direct speech</a:t>
            </a:r>
            <a:endParaRPr lang="en-US" sz="2800" b="1" dirty="0">
              <a:latin typeface="Book Antiqua" pitchFamily="18" charset="0"/>
            </a:endParaRPr>
          </a:p>
        </p:txBody>
      </p:sp>
      <p:sp>
        <p:nvSpPr>
          <p:cNvPr id="3" name="Down Arrow Callout 2"/>
          <p:cNvSpPr/>
          <p:nvPr/>
        </p:nvSpPr>
        <p:spPr>
          <a:xfrm>
            <a:off x="5181599" y="4572000"/>
            <a:ext cx="3733802" cy="1295400"/>
          </a:xfrm>
          <a:prstGeom prst="downArrowCallout">
            <a:avLst>
              <a:gd name="adj1" fmla="val 50225"/>
              <a:gd name="adj2" fmla="val 54730"/>
              <a:gd name="adj3" fmla="val 35811"/>
              <a:gd name="adj4" fmla="val 4876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Indirect speech</a:t>
            </a:r>
            <a:endParaRPr lang="en-US" sz="2800" b="1" dirty="0">
              <a:latin typeface="Book Antiqua" pitchFamily="18" charset="0"/>
            </a:endParaRPr>
          </a:p>
        </p:txBody>
      </p:sp>
      <p:sp>
        <p:nvSpPr>
          <p:cNvPr id="7" name="Rectangle 6"/>
          <p:cNvSpPr/>
          <p:nvPr/>
        </p:nvSpPr>
        <p:spPr>
          <a:xfrm>
            <a:off x="275772" y="5943600"/>
            <a:ext cx="8605157"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latin typeface="Book Antiqua" pitchFamily="18" charset="0"/>
              </a:rPr>
              <a:t>He said that they had finished their work.</a:t>
            </a:r>
            <a:endParaRPr lang="en-US" sz="3200" b="1" dirty="0">
              <a:latin typeface="Book Antiqua" pitchFamily="18" charset="0"/>
            </a:endParaRPr>
          </a:p>
        </p:txBody>
      </p:sp>
      <p:sp>
        <p:nvSpPr>
          <p:cNvPr id="8" name="Oval 7"/>
          <p:cNvSpPr/>
          <p:nvPr/>
        </p:nvSpPr>
        <p:spPr>
          <a:xfrm>
            <a:off x="3276600" y="209550"/>
            <a:ext cx="1125033" cy="6971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74974" y="5932826"/>
            <a:ext cx="2525825" cy="76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25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26" presetClass="emph" presetSubtype="0" repeatCount="indefinite" fill="hold" grpId="1" nodeType="withEffect">
                                  <p:stCondLst>
                                    <p:cond delay="0"/>
                                  </p:stCondLst>
                                  <p:endCondLst>
                                    <p:cond evt="onNext" delay="0">
                                      <p:tgtEl>
                                        <p:sldTgt/>
                                      </p:tgtEl>
                                    </p:cond>
                                  </p:end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500" tmFilter="0, 0; .2, .5; .8, .5; 1, 0"/>
                                        <p:tgtEl>
                                          <p:spTgt spid="9"/>
                                        </p:tgtEl>
                                      </p:cBhvr>
                                    </p:animEffect>
                                    <p:animScale>
                                      <p:cBhvr>
                                        <p:cTn id="49"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7" grpId="0" animBg="1"/>
      <p:bldP spid="8" grpId="0" animBg="1"/>
      <p:bldP spid="8"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78859"/>
            <a:ext cx="5427760" cy="4312942"/>
          </a:xfrm>
          <a:prstGeom prst="ellipse">
            <a:avLst/>
          </a:prstGeom>
          <a:ln>
            <a:noFill/>
          </a:ln>
          <a:effectLst>
            <a:softEdge rad="112500"/>
          </a:effectLst>
        </p:spPr>
      </p:pic>
      <p:sp>
        <p:nvSpPr>
          <p:cNvPr id="14" name="Rounded Rectangular Callout 13"/>
          <p:cNvSpPr/>
          <p:nvPr/>
        </p:nvSpPr>
        <p:spPr>
          <a:xfrm>
            <a:off x="103788" y="96157"/>
            <a:ext cx="8896511" cy="914400"/>
          </a:xfrm>
          <a:prstGeom prst="wedgeRoundRectCallout">
            <a:avLst>
              <a:gd name="adj1" fmla="val -16672"/>
              <a:gd name="adj2" fmla="val 142239"/>
              <a:gd name="adj3"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err="1">
                <a:latin typeface="Book Antiqua" pitchFamily="18" charset="0"/>
              </a:rPr>
              <a:t>Shima</a:t>
            </a:r>
            <a:r>
              <a:rPr lang="en-US" sz="3600" b="1" dirty="0">
                <a:latin typeface="Book Antiqua" pitchFamily="18" charset="0"/>
              </a:rPr>
              <a:t> said, “I took medicine yesterday</a:t>
            </a:r>
            <a:r>
              <a:rPr lang="en-US" sz="3600" b="1" dirty="0" smtClean="0">
                <a:latin typeface="Book Antiqua" pitchFamily="18" charset="0"/>
              </a:rPr>
              <a:t>.”</a:t>
            </a:r>
            <a:endParaRPr lang="en-US" sz="3600" b="1" dirty="0">
              <a:latin typeface="Book Antiqua" pitchFamily="18" charset="0"/>
            </a:endParaRPr>
          </a:p>
        </p:txBody>
      </p:sp>
      <p:sp>
        <p:nvSpPr>
          <p:cNvPr id="3" name="Rectangle 2"/>
          <p:cNvSpPr/>
          <p:nvPr/>
        </p:nvSpPr>
        <p:spPr>
          <a:xfrm>
            <a:off x="152400" y="5823856"/>
            <a:ext cx="8831942" cy="65314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r>
              <a:rPr lang="en-US" sz="2800" b="1" spc="-100" dirty="0" err="1" smtClean="0">
                <a:latin typeface="Book Antiqua" pitchFamily="18" charset="0"/>
              </a:rPr>
              <a:t>Shima</a:t>
            </a:r>
            <a:r>
              <a:rPr lang="en-US" sz="2800" b="1" spc="-100" dirty="0" smtClean="0">
                <a:latin typeface="Book Antiqua" pitchFamily="18" charset="0"/>
              </a:rPr>
              <a:t> said that she had taken medicine the previous day.</a:t>
            </a:r>
            <a:endParaRPr lang="en-US" sz="2800" b="1" spc="-100" dirty="0">
              <a:solidFill>
                <a:srgbClr val="FF0000"/>
              </a:solidFill>
              <a:latin typeface="Book Antiqua" pitchFamily="18" charset="0"/>
            </a:endParaRPr>
          </a:p>
        </p:txBody>
      </p:sp>
      <p:sp>
        <p:nvSpPr>
          <p:cNvPr id="6" name="Up Arrow Callout 5"/>
          <p:cNvSpPr/>
          <p:nvPr/>
        </p:nvSpPr>
        <p:spPr>
          <a:xfrm>
            <a:off x="5715000" y="1588409"/>
            <a:ext cx="2895600" cy="1513114"/>
          </a:xfrm>
          <a:prstGeom prst="upArrowCallout">
            <a:avLst>
              <a:gd name="adj1" fmla="val 41326"/>
              <a:gd name="adj2" fmla="val 46769"/>
              <a:gd name="adj3" fmla="val 39966"/>
              <a:gd name="adj4" fmla="val 4184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Direct speech</a:t>
            </a:r>
            <a:endParaRPr lang="en-US" sz="2800" b="1" dirty="0">
              <a:latin typeface="Book Antiqua" pitchFamily="18" charset="0"/>
            </a:endParaRPr>
          </a:p>
        </p:txBody>
      </p:sp>
      <p:sp>
        <p:nvSpPr>
          <p:cNvPr id="7" name="Down Arrow Callout 6"/>
          <p:cNvSpPr/>
          <p:nvPr/>
        </p:nvSpPr>
        <p:spPr>
          <a:xfrm>
            <a:off x="5720443" y="3815976"/>
            <a:ext cx="2890157" cy="1356179"/>
          </a:xfrm>
          <a:prstGeom prst="downArrowCallout">
            <a:avLst>
              <a:gd name="adj1" fmla="val 50225"/>
              <a:gd name="adj2" fmla="val 54730"/>
              <a:gd name="adj3" fmla="val 35811"/>
              <a:gd name="adj4" fmla="val 4876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Indirect speech</a:t>
            </a:r>
            <a:endParaRPr lang="en-US" sz="2800" b="1" dirty="0">
              <a:latin typeface="Book Antiqua" pitchFamily="18" charset="0"/>
            </a:endParaRPr>
          </a:p>
        </p:txBody>
      </p:sp>
      <p:sp>
        <p:nvSpPr>
          <p:cNvPr id="8" name="Oval 7"/>
          <p:cNvSpPr/>
          <p:nvPr/>
        </p:nvSpPr>
        <p:spPr>
          <a:xfrm>
            <a:off x="3276600" y="264458"/>
            <a:ext cx="1066800" cy="650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00400" y="5871562"/>
            <a:ext cx="1600200" cy="5913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00800" y="192742"/>
            <a:ext cx="2209800" cy="8037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72200" y="5780316"/>
            <a:ext cx="2735942" cy="7728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69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26" presetClass="emph" presetSubtype="0" repeatCount="indefinite" fill="hold" grpId="1"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26" presetClass="emph" presetSubtype="0" repeatCount="indefinite" fill="hold" grpId="1" nodeType="withEffect">
                                  <p:stCondLst>
                                    <p:cond delay="0"/>
                                  </p:stCondLst>
                                  <p:childTnLst>
                                    <p:animEffect transition="out" filter="fade">
                                      <p:cBhvr>
                                        <p:cTn id="48" dur="500" tmFilter="0, 0; .2, .5; .8, .5; 1, 0"/>
                                        <p:tgtEl>
                                          <p:spTgt spid="9"/>
                                        </p:tgtEl>
                                      </p:cBhvr>
                                    </p:animEffect>
                                    <p:animScale>
                                      <p:cBhvr>
                                        <p:cTn id="49" dur="250" autoRev="1" fill="hold"/>
                                        <p:tgtEl>
                                          <p:spTgt spid="9"/>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6" presetClass="emph" presetSubtype="0" repeatCount="indefinite" fill="hold" grpId="1" nodeType="withEffect">
                                  <p:stCondLst>
                                    <p:cond delay="0"/>
                                  </p:stCondLst>
                                  <p:childTnLst>
                                    <p:animEffect transition="out" filter="fade">
                                      <p:cBhvr>
                                        <p:cTn id="58" dur="500" tmFilter="0, 0; .2, .5; .8, .5; 1, 0"/>
                                        <p:tgtEl>
                                          <p:spTgt spid="10"/>
                                        </p:tgtEl>
                                      </p:cBhvr>
                                    </p:animEffect>
                                    <p:animScale>
                                      <p:cBhvr>
                                        <p:cTn id="59" dur="250" autoRev="1" fill="hold"/>
                                        <p:tgtEl>
                                          <p:spTgt spid="10"/>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par>
                                <p:cTn id="67" presetID="26" presetClass="emph" presetSubtype="0" repeatCount="indefinite" fill="hold" grpId="1" nodeType="withEffect">
                                  <p:stCondLst>
                                    <p:cond delay="0"/>
                                  </p:stCondLst>
                                  <p:childTnLst>
                                    <p:animEffect transition="out" filter="fade">
                                      <p:cBhvr>
                                        <p:cTn id="68" dur="500" tmFilter="0, 0; .2, .5; .8, .5; 1, 0"/>
                                        <p:tgtEl>
                                          <p:spTgt spid="11"/>
                                        </p:tgtEl>
                                      </p:cBhvr>
                                    </p:animEffect>
                                    <p:animScale>
                                      <p:cBhvr>
                                        <p:cTn id="69"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6" y="1600924"/>
            <a:ext cx="5283544" cy="3484076"/>
          </a:xfrm>
          <a:prstGeom prst="ellipse">
            <a:avLst/>
          </a:prstGeom>
          <a:ln>
            <a:noFill/>
          </a:ln>
          <a:effectLst>
            <a:softEdge rad="112500"/>
          </a:effectLst>
        </p:spPr>
      </p:pic>
      <p:sp>
        <p:nvSpPr>
          <p:cNvPr id="3" name="TextBox 2"/>
          <p:cNvSpPr txBox="1"/>
          <p:nvPr/>
        </p:nvSpPr>
        <p:spPr>
          <a:xfrm>
            <a:off x="0" y="192221"/>
            <a:ext cx="9080702" cy="578882"/>
          </a:xfrm>
          <a:prstGeom prst="wedgeRoundRectCallout">
            <a:avLst>
              <a:gd name="adj1" fmla="val -18600"/>
              <a:gd name="adj2" fmla="val 270165"/>
              <a:gd name="adj3"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800" b="1" dirty="0" smtClean="0">
                <a:solidFill>
                  <a:schemeClr val="tx1"/>
                </a:solidFill>
                <a:latin typeface="Book Antiqua" pitchFamily="18" charset="0"/>
              </a:rPr>
              <a:t>The worker says, “we work in the tea garden.”</a:t>
            </a:r>
            <a:endParaRPr lang="en-US" sz="2800" b="1" dirty="0">
              <a:solidFill>
                <a:schemeClr val="tx1"/>
              </a:solidFill>
              <a:latin typeface="Book Antiqua" pitchFamily="18" charset="0"/>
            </a:endParaRPr>
          </a:p>
        </p:txBody>
      </p:sp>
      <p:sp>
        <p:nvSpPr>
          <p:cNvPr id="4" name="Rounded Rectangle 3"/>
          <p:cNvSpPr/>
          <p:nvPr/>
        </p:nvSpPr>
        <p:spPr>
          <a:xfrm>
            <a:off x="31376" y="5103144"/>
            <a:ext cx="9265024" cy="93932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Book Antiqua" pitchFamily="18" charset="0"/>
              </a:rPr>
              <a:t>The worker says that they work in the tea garden.</a:t>
            </a:r>
            <a:endParaRPr lang="en-US" sz="2800" b="1" dirty="0">
              <a:solidFill>
                <a:schemeClr val="tx1"/>
              </a:solidFill>
              <a:latin typeface="Book Antiqua" pitchFamily="18" charset="0"/>
            </a:endParaRPr>
          </a:p>
        </p:txBody>
      </p:sp>
      <p:sp>
        <p:nvSpPr>
          <p:cNvPr id="11" name="Up Arrow Callout 10"/>
          <p:cNvSpPr/>
          <p:nvPr/>
        </p:nvSpPr>
        <p:spPr>
          <a:xfrm>
            <a:off x="5715000" y="1295400"/>
            <a:ext cx="3149600" cy="1518999"/>
          </a:xfrm>
          <a:prstGeom prst="upArrowCallout">
            <a:avLst>
              <a:gd name="adj1" fmla="val 41326"/>
              <a:gd name="adj2" fmla="val 46769"/>
              <a:gd name="adj3" fmla="val 39966"/>
              <a:gd name="adj4" fmla="val 4184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Direct speech</a:t>
            </a:r>
            <a:endParaRPr lang="en-US" sz="2800" b="1" dirty="0">
              <a:latin typeface="Book Antiqua" pitchFamily="18" charset="0"/>
            </a:endParaRPr>
          </a:p>
        </p:txBody>
      </p:sp>
      <p:sp>
        <p:nvSpPr>
          <p:cNvPr id="12" name="Down Arrow Callout 11"/>
          <p:cNvSpPr/>
          <p:nvPr/>
        </p:nvSpPr>
        <p:spPr>
          <a:xfrm>
            <a:off x="5715000" y="3338696"/>
            <a:ext cx="3184072" cy="1275000"/>
          </a:xfrm>
          <a:prstGeom prst="downArrowCallout">
            <a:avLst>
              <a:gd name="adj1" fmla="val 50225"/>
              <a:gd name="adj2" fmla="val 54730"/>
              <a:gd name="adj3" fmla="val 35811"/>
              <a:gd name="adj4" fmla="val 4876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Indirect speech</a:t>
            </a:r>
            <a:endParaRPr lang="en-US" sz="2800" b="1" dirty="0">
              <a:latin typeface="Book Antiqua" pitchFamily="18" charset="0"/>
            </a:endParaRPr>
          </a:p>
        </p:txBody>
      </p:sp>
      <p:sp>
        <p:nvSpPr>
          <p:cNvPr id="7" name="Oval 6"/>
          <p:cNvSpPr/>
          <p:nvPr/>
        </p:nvSpPr>
        <p:spPr>
          <a:xfrm>
            <a:off x="4339418" y="210365"/>
            <a:ext cx="957573" cy="5788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76800" y="5289668"/>
            <a:ext cx="990600" cy="6251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73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26" presetClass="emph" presetSubtype="0" repeatCount="indefinite" fill="hold" grpId="1" nodeType="withEffect">
                                  <p:stCondLst>
                                    <p:cond delay="0"/>
                                  </p:stCondLst>
                                  <p:endCondLst>
                                    <p:cond evt="onNext" delay="0">
                                      <p:tgtEl>
                                        <p:sldTgt/>
                                      </p:tgtEl>
                                    </p:cond>
                                  </p:endCondLst>
                                  <p:childTnLst>
                                    <p:animEffect transition="out" filter="fade">
                                      <p:cBhvr>
                                        <p:cTn id="40" dur="500" tmFilter="0, 0; .2, .5; .8, .5; 1, 0"/>
                                        <p:tgtEl>
                                          <p:spTgt spid="7"/>
                                        </p:tgtEl>
                                      </p:cBhvr>
                                    </p:animEffect>
                                    <p:animScale>
                                      <p:cBhvr>
                                        <p:cTn id="41" dur="250" autoRev="1" fill="hold"/>
                                        <p:tgtEl>
                                          <p:spTgt spid="7"/>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500" tmFilter="0, 0; .2, .5; .8, .5; 1, 0"/>
                                        <p:tgtEl>
                                          <p:spTgt spid="8"/>
                                        </p:tgtEl>
                                      </p:cBhvr>
                                    </p:animEffect>
                                    <p:animScale>
                                      <p:cBhvr>
                                        <p:cTn id="5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935941"/>
            <a:ext cx="8686800" cy="38862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just"/>
            <a:r>
              <a:rPr lang="en-US" sz="3600" dirty="0" smtClean="0">
                <a:latin typeface="Calibri" panose="020F0502020204030204" pitchFamily="34" charset="0"/>
              </a:rPr>
              <a:t>The teacher said to me, “Do you understand the point?” “Yes,” said I. “But I have some other problems.” “Then come to my room in the afternoon. I am busy now,” said he. “Thank you, sir,” said I. “I will come on time today. Should I need to bring any book?” “No,” said the teacher</a:t>
            </a:r>
            <a:r>
              <a:rPr lang="en-US" sz="3600" dirty="0" smtClean="0"/>
              <a:t>.</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709" y="0"/>
            <a:ext cx="5583691" cy="2935941"/>
          </a:xfrm>
          <a:prstGeom prst="rect">
            <a:avLst/>
          </a:prstGeom>
        </p:spPr>
      </p:pic>
      <p:sp>
        <p:nvSpPr>
          <p:cNvPr id="4" name="Rectangle 3"/>
          <p:cNvSpPr/>
          <p:nvPr/>
        </p:nvSpPr>
        <p:spPr>
          <a:xfrm>
            <a:off x="228600" y="2913529"/>
            <a:ext cx="8686800" cy="38862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just"/>
            <a:r>
              <a:rPr lang="en-US" sz="3600" dirty="0" smtClean="0">
                <a:latin typeface="Calibri" panose="020F0502020204030204" pitchFamily="34" charset="0"/>
              </a:rPr>
              <a:t>The teacher said to me, “Do you understand the point?” </a:t>
            </a:r>
            <a:r>
              <a:rPr lang="en-US" sz="3600" dirty="0" smtClean="0">
                <a:solidFill>
                  <a:srgbClr val="FFFF00"/>
                </a:solidFill>
                <a:latin typeface="Calibri" panose="020F0502020204030204" pitchFamily="34" charset="0"/>
              </a:rPr>
              <a:t>“Yes,” said I. “But I have some other problems.” </a:t>
            </a:r>
            <a:r>
              <a:rPr lang="en-US" sz="3600" dirty="0" smtClean="0">
                <a:latin typeface="Calibri" panose="020F0502020204030204" pitchFamily="34" charset="0"/>
              </a:rPr>
              <a:t>“Then come to my room in the afternoon. I am busy now,” said he. </a:t>
            </a:r>
            <a:r>
              <a:rPr lang="en-US" sz="3600" dirty="0" smtClean="0">
                <a:solidFill>
                  <a:srgbClr val="FFFF00"/>
                </a:solidFill>
                <a:latin typeface="Calibri" panose="020F0502020204030204" pitchFamily="34" charset="0"/>
              </a:rPr>
              <a:t>“Thank you, sir,” said I. “I will come on time today. Should I need to bring any book?” </a:t>
            </a:r>
            <a:r>
              <a:rPr lang="en-US" sz="3600" dirty="0" smtClean="0">
                <a:latin typeface="Calibri" panose="020F0502020204030204" pitchFamily="34" charset="0"/>
              </a:rPr>
              <a:t>“No,” said the teacher</a:t>
            </a:r>
            <a:r>
              <a:rPr lang="en-US" sz="3600" dirty="0" smtClean="0"/>
              <a:t>.</a:t>
            </a:r>
            <a:endParaRPr lang="en-US" sz="3600" dirty="0"/>
          </a:p>
        </p:txBody>
      </p:sp>
      <p:sp>
        <p:nvSpPr>
          <p:cNvPr id="5" name="Rectangle 4"/>
          <p:cNvSpPr/>
          <p:nvPr/>
        </p:nvSpPr>
        <p:spPr>
          <a:xfrm>
            <a:off x="76199" y="381000"/>
            <a:ext cx="1655309" cy="2209800"/>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t>The speeches of ‘the teacher’</a:t>
            </a:r>
            <a:endParaRPr lang="en-US" sz="2400" b="1" dirty="0"/>
          </a:p>
        </p:txBody>
      </p:sp>
      <p:sp>
        <p:nvSpPr>
          <p:cNvPr id="6" name="Rectangle 5"/>
          <p:cNvSpPr/>
          <p:nvPr/>
        </p:nvSpPr>
        <p:spPr>
          <a:xfrm>
            <a:off x="7467600" y="363070"/>
            <a:ext cx="1640541" cy="2209800"/>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rgbClr val="FFFF00"/>
                </a:solidFill>
              </a:rPr>
              <a:t>The speeches of ‘I’</a:t>
            </a:r>
          </a:p>
        </p:txBody>
      </p:sp>
    </p:spTree>
    <p:extLst>
      <p:ext uri="{BB962C8B-B14F-4D97-AF65-F5344CB8AC3E}">
        <p14:creationId xmlns:p14="http://schemas.microsoft.com/office/powerpoint/2010/main" val="4290517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3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52400" y="1828800"/>
            <a:ext cx="8763000" cy="25908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rPr>
              <a:t>Let’s divide the speeches.</a:t>
            </a:r>
            <a:endPar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endParaRPr>
          </a:p>
        </p:txBody>
      </p:sp>
      <p:sp>
        <p:nvSpPr>
          <p:cNvPr id="3" name="Rectangle 2"/>
          <p:cNvSpPr/>
          <p:nvPr/>
        </p:nvSpPr>
        <p:spPr>
          <a:xfrm>
            <a:off x="381000" y="76200"/>
            <a:ext cx="8763000" cy="523220"/>
          </a:xfrm>
          <a:prstGeom prst="rect">
            <a:avLst/>
          </a:prstGeom>
        </p:spPr>
        <p:txBody>
          <a:bodyPr wrap="square">
            <a:spAutoFit/>
          </a:bodyPr>
          <a:lstStyle/>
          <a:p>
            <a:r>
              <a:rPr lang="en-US" sz="2800" dirty="0">
                <a:solidFill>
                  <a:prstClr val="white"/>
                </a:solidFill>
                <a:latin typeface="Calibri" panose="020F0502020204030204" pitchFamily="34" charset="0"/>
              </a:rPr>
              <a:t>The teacher said to me, “Do you understand the point?”</a:t>
            </a:r>
            <a:endParaRPr lang="en-US" sz="1600" dirty="0"/>
          </a:p>
        </p:txBody>
      </p:sp>
      <p:sp>
        <p:nvSpPr>
          <p:cNvPr id="5" name="Rectangle 4"/>
          <p:cNvSpPr/>
          <p:nvPr/>
        </p:nvSpPr>
        <p:spPr>
          <a:xfrm>
            <a:off x="351864" y="990600"/>
            <a:ext cx="8440271" cy="523220"/>
          </a:xfrm>
          <a:prstGeom prst="rect">
            <a:avLst/>
          </a:prstGeom>
        </p:spPr>
        <p:txBody>
          <a:bodyPr wrap="square">
            <a:spAutoFit/>
          </a:bodyPr>
          <a:lstStyle/>
          <a:p>
            <a:r>
              <a:rPr lang="en-US" sz="2800" dirty="0" smtClean="0">
                <a:solidFill>
                  <a:srgbClr val="FFFF00"/>
                </a:solidFill>
                <a:latin typeface="Calibri" panose="020F0502020204030204" pitchFamily="34" charset="0"/>
              </a:rPr>
              <a:t>“Yes,” said I. “But I have some other problems.”</a:t>
            </a:r>
            <a:endParaRPr lang="en-US" sz="1600" dirty="0">
              <a:solidFill>
                <a:srgbClr val="FFFF00"/>
              </a:solidFill>
            </a:endParaRPr>
          </a:p>
        </p:txBody>
      </p:sp>
      <p:sp>
        <p:nvSpPr>
          <p:cNvPr id="7" name="Rectangle 6"/>
          <p:cNvSpPr/>
          <p:nvPr/>
        </p:nvSpPr>
        <p:spPr>
          <a:xfrm>
            <a:off x="381000" y="2286000"/>
            <a:ext cx="8229600" cy="954107"/>
          </a:xfrm>
          <a:prstGeom prst="rect">
            <a:avLst/>
          </a:prstGeom>
        </p:spPr>
        <p:txBody>
          <a:bodyPr wrap="square">
            <a:spAutoFit/>
          </a:bodyPr>
          <a:lstStyle/>
          <a:p>
            <a:r>
              <a:rPr lang="en-US" sz="2800" dirty="0">
                <a:solidFill>
                  <a:prstClr val="white"/>
                </a:solidFill>
                <a:latin typeface="Calibri" panose="020F0502020204030204" pitchFamily="34" charset="0"/>
              </a:rPr>
              <a:t>“Then come to my room in the afternoon. I am busy now,” said he.</a:t>
            </a:r>
            <a:endParaRPr lang="en-US" sz="1600" dirty="0"/>
          </a:p>
        </p:txBody>
      </p:sp>
      <p:sp>
        <p:nvSpPr>
          <p:cNvPr id="9" name="Rectangle 8"/>
          <p:cNvSpPr/>
          <p:nvPr/>
        </p:nvSpPr>
        <p:spPr>
          <a:xfrm>
            <a:off x="333934" y="3962400"/>
            <a:ext cx="8229600" cy="954107"/>
          </a:xfrm>
          <a:prstGeom prst="rect">
            <a:avLst/>
          </a:prstGeom>
        </p:spPr>
        <p:txBody>
          <a:bodyPr wrap="square">
            <a:spAutoFit/>
          </a:bodyPr>
          <a:lstStyle/>
          <a:p>
            <a:r>
              <a:rPr lang="en-US" sz="2800" dirty="0">
                <a:solidFill>
                  <a:srgbClr val="FFFF00"/>
                </a:solidFill>
                <a:latin typeface="Calibri" panose="020F0502020204030204" pitchFamily="34" charset="0"/>
              </a:rPr>
              <a:t>“Thank you, sir,” said I. “I will come on time today. Should I need to bring any book?”</a:t>
            </a:r>
            <a:endParaRPr lang="en-US" sz="1600" dirty="0">
              <a:solidFill>
                <a:srgbClr val="FFFF00"/>
              </a:solidFill>
            </a:endParaRPr>
          </a:p>
        </p:txBody>
      </p:sp>
      <p:sp>
        <p:nvSpPr>
          <p:cNvPr id="11" name="Rectangle 10"/>
          <p:cNvSpPr/>
          <p:nvPr/>
        </p:nvSpPr>
        <p:spPr>
          <a:xfrm>
            <a:off x="152400" y="6073587"/>
            <a:ext cx="3982571" cy="523220"/>
          </a:xfrm>
          <a:prstGeom prst="rect">
            <a:avLst/>
          </a:prstGeom>
        </p:spPr>
        <p:txBody>
          <a:bodyPr wrap="square">
            <a:spAutoFit/>
          </a:bodyPr>
          <a:lstStyle/>
          <a:p>
            <a:pPr lvl="0" algn="ctr"/>
            <a:r>
              <a:rPr lang="en-US" sz="2800" dirty="0" smtClean="0">
                <a:solidFill>
                  <a:prstClr val="white"/>
                </a:solidFill>
                <a:latin typeface="Calibri" panose="020F0502020204030204" pitchFamily="34" charset="0"/>
              </a:rPr>
              <a:t>“No,” said the teacher</a:t>
            </a:r>
            <a:r>
              <a:rPr lang="en-US" sz="2800" dirty="0" smtClean="0">
                <a:solidFill>
                  <a:prstClr val="white"/>
                </a:solidFill>
              </a:rPr>
              <a:t>.</a:t>
            </a:r>
            <a:endParaRPr lang="en-US" sz="2800" dirty="0">
              <a:solidFill>
                <a:prstClr val="white"/>
              </a:solidFill>
            </a:endParaRPr>
          </a:p>
        </p:txBody>
      </p:sp>
      <p:sp>
        <p:nvSpPr>
          <p:cNvPr id="4" name="Rectangle 3"/>
          <p:cNvSpPr/>
          <p:nvPr/>
        </p:nvSpPr>
        <p:spPr>
          <a:xfrm>
            <a:off x="360828" y="457200"/>
            <a:ext cx="8325972" cy="523220"/>
          </a:xfrm>
          <a:prstGeom prst="rect">
            <a:avLst/>
          </a:prstGeom>
        </p:spPr>
        <p:txBody>
          <a:bodyPr wrap="square">
            <a:spAutoFit/>
          </a:bodyPr>
          <a:lstStyle/>
          <a:p>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The teacher asked me if I understood the point.</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381000" y="1371600"/>
            <a:ext cx="8106335" cy="954107"/>
          </a:xfrm>
          <a:prstGeom prst="rect">
            <a:avLst/>
          </a:prstGeom>
        </p:spPr>
        <p:txBody>
          <a:bodyPr wrap="square">
            <a:spAutoFit/>
          </a:bodyPr>
          <a:lstStyle/>
          <a:p>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I replied in the affirmative and added that I had some other problem. </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380999" y="3034555"/>
            <a:ext cx="8411135" cy="954107"/>
          </a:xfrm>
          <a:prstGeom prst="rect">
            <a:avLst/>
          </a:prstGeom>
        </p:spPr>
        <p:txBody>
          <a:bodyPr wrap="square">
            <a:spAutoFit/>
          </a:bodyPr>
          <a:lstStyle/>
          <a:p>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He told me then to go to his room in the afternoon </a:t>
            </a: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and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added that he was busy then. </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4" name="Rectangle 13"/>
          <p:cNvSpPr/>
          <p:nvPr/>
        </p:nvSpPr>
        <p:spPr>
          <a:xfrm>
            <a:off x="396687" y="4724400"/>
            <a:ext cx="8671113" cy="1384995"/>
          </a:xfrm>
          <a:prstGeom prst="rect">
            <a:avLst/>
          </a:prstGeom>
        </p:spPr>
        <p:txBody>
          <a:bodyPr wrap="square">
            <a:spAutoFit/>
          </a:bodyPr>
          <a:lstStyle/>
          <a:p>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I respectfully thanked the teacher/him and added that I would go on time that day and also asked if I should need to bring any book.</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6" name="Rectangle 15"/>
          <p:cNvSpPr/>
          <p:nvPr/>
        </p:nvSpPr>
        <p:spPr>
          <a:xfrm>
            <a:off x="380998" y="6374487"/>
            <a:ext cx="7010401" cy="523220"/>
          </a:xfrm>
          <a:prstGeom prst="rect">
            <a:avLst/>
          </a:prstGeom>
        </p:spPr>
        <p:txBody>
          <a:bodyPr wrap="square">
            <a:spAutoFit/>
          </a:bodyPr>
          <a:lstStyle/>
          <a:p>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The teacher replied in the negative.</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864257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P spid="7" grpId="0"/>
      <p:bldP spid="9" grpId="0"/>
      <p:bldP spid="11" grpId="0"/>
      <p:bldP spid="4" grpId="0"/>
      <p:bldP spid="8" grpId="0"/>
      <p:bldP spid="12"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8686800" cy="28194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just"/>
            <a:r>
              <a:rPr lang="en-US" sz="3200" dirty="0" smtClean="0">
                <a:latin typeface="Calibri" panose="020F0502020204030204" pitchFamily="34" charset="0"/>
              </a:rPr>
              <a:t>The teacher said to me, “Do you understand the point?” “Yes,” said I. “But I have some other problems.” “Then come to my room in the afternoon. I am busy now,” said he. “Thank you, sir,” said I. “I will come on time today. Should I need to bring any book?” “No,” said the teacher</a:t>
            </a:r>
            <a:r>
              <a:rPr lang="en-US" sz="3200" dirty="0" smtClean="0"/>
              <a:t>.</a:t>
            </a:r>
            <a:endParaRPr lang="en-US" sz="3200" dirty="0"/>
          </a:p>
        </p:txBody>
      </p:sp>
      <p:sp>
        <p:nvSpPr>
          <p:cNvPr id="11" name="Rectangle 10"/>
          <p:cNvSpPr/>
          <p:nvPr/>
        </p:nvSpPr>
        <p:spPr>
          <a:xfrm>
            <a:off x="360828" y="3058180"/>
            <a:ext cx="8325972" cy="523220"/>
          </a:xfrm>
          <a:prstGeom prst="rect">
            <a:avLst/>
          </a:prstGeom>
        </p:spPr>
        <p:txBody>
          <a:bodyPr wrap="square">
            <a:spAutoFit/>
          </a:bodyPr>
          <a:lstStyle/>
          <a:p>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The teacher asked me if I understood the point.</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381000" y="3541693"/>
            <a:ext cx="8106335" cy="954107"/>
          </a:xfrm>
          <a:prstGeom prst="rect">
            <a:avLst/>
          </a:prstGeom>
        </p:spPr>
        <p:txBody>
          <a:bodyPr wrap="square">
            <a:spAutoFit/>
          </a:bodyPr>
          <a:lstStyle/>
          <a:p>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I replied in the affirmative and added that I had some other problem. </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3" name="Rectangle 12"/>
          <p:cNvSpPr/>
          <p:nvPr/>
        </p:nvSpPr>
        <p:spPr>
          <a:xfrm>
            <a:off x="380999" y="4379893"/>
            <a:ext cx="8411135" cy="954107"/>
          </a:xfrm>
          <a:prstGeom prst="rect">
            <a:avLst/>
          </a:prstGeom>
        </p:spPr>
        <p:txBody>
          <a:bodyPr wrap="square">
            <a:spAutoFit/>
          </a:bodyPr>
          <a:lstStyle/>
          <a:p>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He told me then to go to his room in the afternoon and added that he was busy then. </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4" name="Rectangle 13"/>
          <p:cNvSpPr/>
          <p:nvPr/>
        </p:nvSpPr>
        <p:spPr>
          <a:xfrm>
            <a:off x="320486" y="5168205"/>
            <a:ext cx="8671113" cy="1384995"/>
          </a:xfrm>
          <a:prstGeom prst="rect">
            <a:avLst/>
          </a:prstGeom>
        </p:spPr>
        <p:txBody>
          <a:bodyPr wrap="square">
            <a:spAutoFit/>
          </a:bodyPr>
          <a:lstStyle/>
          <a:p>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I respectfully thanked the teacher/him and added that I would go on time that day and also asked if I should need to bring any book.</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5" name="Rectangle 14"/>
          <p:cNvSpPr/>
          <p:nvPr/>
        </p:nvSpPr>
        <p:spPr>
          <a:xfrm>
            <a:off x="304800" y="6374487"/>
            <a:ext cx="7010401" cy="523220"/>
          </a:xfrm>
          <a:prstGeom prst="rect">
            <a:avLst/>
          </a:prstGeom>
        </p:spPr>
        <p:txBody>
          <a:bodyPr wrap="square">
            <a:spAutoFit/>
          </a:bodyPr>
          <a:lstStyle/>
          <a:p>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The teacher replied in the negative.</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639672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733800"/>
            <a:ext cx="8686800" cy="28194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5400">
                <a:latin typeface="Calibri" panose="020F0502020204030204" pitchFamily="34" charset="0"/>
              </a:defRPr>
            </a:lvl1pPr>
          </a:lstStyle>
          <a:p>
            <a:r>
              <a:rPr lang="en-US" sz="3600" dirty="0" err="1"/>
              <a:t>Sanjida</a:t>
            </a:r>
            <a:r>
              <a:rPr lang="en-US" sz="3600" dirty="0"/>
              <a:t> said to her brother, “Where are you going?” “I am going to play cricket.” “ It is time to read. Don’t go now,” said she. “I will not read now because I have an important match today,” said he.</a:t>
            </a:r>
          </a:p>
        </p:txBody>
      </p:sp>
      <p:sp>
        <p:nvSpPr>
          <p:cNvPr id="3" name="TextBox 2"/>
          <p:cNvSpPr txBox="1"/>
          <p:nvPr/>
        </p:nvSpPr>
        <p:spPr>
          <a:xfrm>
            <a:off x="228600" y="3733800"/>
            <a:ext cx="8686800" cy="28194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5400">
                <a:latin typeface="Calibri" panose="020F0502020204030204" pitchFamily="34" charset="0"/>
              </a:defRPr>
            </a:lvl1pPr>
          </a:lstStyle>
          <a:p>
            <a:r>
              <a:rPr lang="en-US" sz="3600" dirty="0" err="1"/>
              <a:t>Sanjida</a:t>
            </a:r>
            <a:r>
              <a:rPr lang="en-US" sz="3600" dirty="0"/>
              <a:t> said to her brother, “Where are you going?” </a:t>
            </a:r>
            <a:r>
              <a:rPr lang="en-US" sz="3600" dirty="0">
                <a:solidFill>
                  <a:srgbClr val="FFFF00"/>
                </a:solidFill>
              </a:rPr>
              <a:t>“I am going to play cricket.”</a:t>
            </a:r>
            <a:r>
              <a:rPr lang="en-US" sz="3600" dirty="0"/>
              <a:t> “ It is time to read. Don’t go now,” said she. </a:t>
            </a:r>
            <a:r>
              <a:rPr lang="en-US" sz="3600" dirty="0">
                <a:solidFill>
                  <a:srgbClr val="FFFF00"/>
                </a:solidFill>
              </a:rPr>
              <a:t>“I will not read now because I have an important match today,” said he.</a:t>
            </a:r>
          </a:p>
        </p:txBody>
      </p:sp>
      <p:sp>
        <p:nvSpPr>
          <p:cNvPr id="4" name="Rectangle 3"/>
          <p:cNvSpPr/>
          <p:nvPr/>
        </p:nvSpPr>
        <p:spPr>
          <a:xfrm>
            <a:off x="0" y="376517"/>
            <a:ext cx="1655309" cy="2209800"/>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t>The speeches of ‘</a:t>
            </a:r>
            <a:r>
              <a:rPr lang="en-US" sz="2400" b="1" dirty="0" err="1" smtClean="0"/>
              <a:t>Sanjida</a:t>
            </a:r>
            <a:r>
              <a:rPr lang="en-US" sz="2400" b="1" dirty="0" smtClean="0"/>
              <a:t>’</a:t>
            </a:r>
            <a:endParaRPr lang="en-US" sz="2400" b="1" dirty="0"/>
          </a:p>
        </p:txBody>
      </p:sp>
      <p:sp>
        <p:nvSpPr>
          <p:cNvPr id="5" name="Rectangle 4"/>
          <p:cNvSpPr/>
          <p:nvPr/>
        </p:nvSpPr>
        <p:spPr>
          <a:xfrm>
            <a:off x="7467600" y="363070"/>
            <a:ext cx="1640541" cy="2209800"/>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rgbClr val="FFFF00"/>
                </a:solidFill>
              </a:rPr>
              <a:t>The speeches of ‘her brother’</a:t>
            </a:r>
            <a:endParaRPr lang="en-US" sz="2400" b="1" dirty="0">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962" y="76200"/>
            <a:ext cx="5059438" cy="3581400"/>
          </a:xfrm>
          <a:prstGeom prst="rect">
            <a:avLst/>
          </a:prstGeom>
        </p:spPr>
      </p:pic>
    </p:spTree>
    <p:extLst>
      <p:ext uri="{BB962C8B-B14F-4D97-AF65-F5344CB8AC3E}">
        <p14:creationId xmlns:p14="http://schemas.microsoft.com/office/powerpoint/2010/main" val="3840621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3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52400" y="1828800"/>
            <a:ext cx="8763000" cy="25908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rPr>
              <a:t>Let’s divide the speeches.</a:t>
            </a:r>
            <a:endPar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endParaRPr>
          </a:p>
        </p:txBody>
      </p:sp>
      <p:sp>
        <p:nvSpPr>
          <p:cNvPr id="3" name="Rectangle 2"/>
          <p:cNvSpPr/>
          <p:nvPr/>
        </p:nvSpPr>
        <p:spPr>
          <a:xfrm>
            <a:off x="304800" y="152400"/>
            <a:ext cx="8839200" cy="584775"/>
          </a:xfrm>
          <a:prstGeom prst="rect">
            <a:avLst/>
          </a:prstGeom>
        </p:spPr>
        <p:txBody>
          <a:bodyPr wrap="square">
            <a:spAutoFit/>
          </a:bodyPr>
          <a:lstStyle/>
          <a:p>
            <a:r>
              <a:rPr lang="en-US" sz="3200" dirty="0" err="1">
                <a:solidFill>
                  <a:prstClr val="white"/>
                </a:solidFill>
                <a:latin typeface="Calibri" panose="020F0502020204030204" pitchFamily="34" charset="0"/>
              </a:rPr>
              <a:t>Sanjida</a:t>
            </a:r>
            <a:r>
              <a:rPr lang="en-US" sz="3200" dirty="0">
                <a:solidFill>
                  <a:prstClr val="white"/>
                </a:solidFill>
                <a:latin typeface="Calibri" panose="020F0502020204030204" pitchFamily="34" charset="0"/>
              </a:rPr>
              <a:t> said to her brother, “Where are you going?”</a:t>
            </a:r>
            <a:endParaRPr lang="en-US" sz="1400" dirty="0"/>
          </a:p>
        </p:txBody>
      </p:sp>
      <p:sp>
        <p:nvSpPr>
          <p:cNvPr id="5" name="Rectangle 4"/>
          <p:cNvSpPr/>
          <p:nvPr/>
        </p:nvSpPr>
        <p:spPr>
          <a:xfrm>
            <a:off x="304800" y="1691140"/>
            <a:ext cx="6400800" cy="584775"/>
          </a:xfrm>
          <a:prstGeom prst="rect">
            <a:avLst/>
          </a:prstGeom>
        </p:spPr>
        <p:txBody>
          <a:bodyPr wrap="square">
            <a:spAutoFit/>
          </a:bodyPr>
          <a:lstStyle/>
          <a:p>
            <a:r>
              <a:rPr lang="en-US" sz="3200" dirty="0">
                <a:solidFill>
                  <a:srgbClr val="FFFF00"/>
                </a:solidFill>
                <a:latin typeface="Calibri" panose="020F0502020204030204" pitchFamily="34" charset="0"/>
              </a:rPr>
              <a:t>“I am going to play cricket.” </a:t>
            </a:r>
            <a:endParaRPr lang="en-US" sz="1400" dirty="0">
              <a:solidFill>
                <a:srgbClr val="FFFF00"/>
              </a:solidFill>
            </a:endParaRPr>
          </a:p>
        </p:txBody>
      </p:sp>
      <p:sp>
        <p:nvSpPr>
          <p:cNvPr id="7" name="Rectangle 6"/>
          <p:cNvSpPr/>
          <p:nvPr/>
        </p:nvSpPr>
        <p:spPr>
          <a:xfrm>
            <a:off x="282388" y="3028027"/>
            <a:ext cx="8404412" cy="584775"/>
          </a:xfrm>
          <a:prstGeom prst="rect">
            <a:avLst/>
          </a:prstGeom>
        </p:spPr>
        <p:txBody>
          <a:bodyPr wrap="square">
            <a:spAutoFit/>
          </a:bodyPr>
          <a:lstStyle/>
          <a:p>
            <a:r>
              <a:rPr lang="en-US" sz="3200" dirty="0">
                <a:solidFill>
                  <a:prstClr val="white"/>
                </a:solidFill>
                <a:latin typeface="Calibri" panose="020F0502020204030204" pitchFamily="34" charset="0"/>
              </a:rPr>
              <a:t>“ It is time to read. Don’t go now,” said she.</a:t>
            </a:r>
            <a:endParaRPr lang="en-US" sz="1400" dirty="0"/>
          </a:p>
        </p:txBody>
      </p:sp>
      <p:sp>
        <p:nvSpPr>
          <p:cNvPr id="9" name="Rectangle 8"/>
          <p:cNvSpPr/>
          <p:nvPr/>
        </p:nvSpPr>
        <p:spPr>
          <a:xfrm>
            <a:off x="282388" y="4773425"/>
            <a:ext cx="8252012" cy="1077218"/>
          </a:xfrm>
          <a:prstGeom prst="rect">
            <a:avLst/>
          </a:prstGeom>
        </p:spPr>
        <p:txBody>
          <a:bodyPr wrap="square">
            <a:spAutoFit/>
          </a:bodyPr>
          <a:lstStyle/>
          <a:p>
            <a:pPr lvl="0"/>
            <a:r>
              <a:rPr lang="en-US" sz="3200" dirty="0" smtClean="0">
                <a:solidFill>
                  <a:srgbClr val="FFFF00"/>
                </a:solidFill>
                <a:latin typeface="Calibri" panose="020F0502020204030204" pitchFamily="34" charset="0"/>
              </a:rPr>
              <a:t>“I will not read now because I have an important match today,” said he.</a:t>
            </a:r>
            <a:endParaRPr lang="en-US" sz="3200" dirty="0">
              <a:solidFill>
                <a:srgbClr val="FFFF00"/>
              </a:solidFill>
              <a:latin typeface="Calibri" panose="020F0502020204030204" pitchFamily="34" charset="0"/>
            </a:endParaRPr>
          </a:p>
        </p:txBody>
      </p:sp>
      <p:sp>
        <p:nvSpPr>
          <p:cNvPr id="6" name="Rectangle 5"/>
          <p:cNvSpPr/>
          <p:nvPr/>
        </p:nvSpPr>
        <p:spPr>
          <a:xfrm>
            <a:off x="838200" y="744020"/>
            <a:ext cx="8325972" cy="584775"/>
          </a:xfrm>
          <a:prstGeom prst="rect">
            <a:avLst/>
          </a:prstGeom>
        </p:spPr>
        <p:txBody>
          <a:bodyPr wrap="square">
            <a:spAutoFit/>
          </a:bodyPr>
          <a:lstStyle/>
          <a:p>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Sanjida</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 </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asked her brother where he was going.</a:t>
            </a: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Rectangle 3"/>
          <p:cNvSpPr/>
          <p:nvPr/>
        </p:nvSpPr>
        <p:spPr>
          <a:xfrm>
            <a:off x="838200" y="2251482"/>
            <a:ext cx="8325972" cy="584775"/>
          </a:xfrm>
          <a:prstGeom prst="rect">
            <a:avLst/>
          </a:prstGeom>
        </p:spPr>
        <p:txBody>
          <a:bodyPr wrap="square">
            <a:spAutoFit/>
          </a:bodyPr>
          <a:lstStyle/>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He replied that he was going to play cricket.</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Rectangle 9"/>
          <p:cNvSpPr/>
          <p:nvPr/>
        </p:nvSpPr>
        <p:spPr>
          <a:xfrm>
            <a:off x="860612" y="3505200"/>
            <a:ext cx="8588188" cy="1077218"/>
          </a:xfrm>
          <a:prstGeom prst="rect">
            <a:avLst/>
          </a:prstGeom>
        </p:spPr>
        <p:txBody>
          <a:bodyPr wrap="square">
            <a:spAutoFit/>
          </a:bodyPr>
          <a:lstStyle/>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She told that it was time to read and forbade to go then. </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815788" y="5715025"/>
            <a:ext cx="8633012" cy="1077218"/>
          </a:xfrm>
          <a:prstGeom prst="rect">
            <a:avLst/>
          </a:prstGeom>
        </p:spPr>
        <p:txBody>
          <a:bodyPr wrap="square">
            <a:spAutoFit/>
          </a:bodyPr>
          <a:lstStyle/>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He told that he would not read then because he had an important match that day.</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22342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5" grpId="0"/>
      <p:bldP spid="7" grpId="0"/>
      <p:bldP spid="9" grpId="0"/>
      <p:bldP spid="6" grpId="0"/>
      <p:bldP spid="4"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686800" cy="28194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5400">
                <a:latin typeface="Calibri" panose="020F0502020204030204" pitchFamily="34" charset="0"/>
              </a:defRPr>
            </a:lvl1pPr>
          </a:lstStyle>
          <a:p>
            <a:r>
              <a:rPr lang="en-US" sz="3600" dirty="0" err="1"/>
              <a:t>Sanjida</a:t>
            </a:r>
            <a:r>
              <a:rPr lang="en-US" sz="3600" dirty="0"/>
              <a:t> said to her brother, “Where are you going?” “I am going to play cricket.” “ It is time to read. Don’t go now,” said she. “I will not read now because I have an important match today,” said he.</a:t>
            </a:r>
          </a:p>
        </p:txBody>
      </p:sp>
      <p:sp>
        <p:nvSpPr>
          <p:cNvPr id="5" name="Rectangle 4"/>
          <p:cNvSpPr/>
          <p:nvPr/>
        </p:nvSpPr>
        <p:spPr>
          <a:xfrm>
            <a:off x="304800" y="3352800"/>
            <a:ext cx="8325972" cy="584775"/>
          </a:xfrm>
          <a:prstGeom prst="rect">
            <a:avLst/>
          </a:prstGeom>
        </p:spPr>
        <p:txBody>
          <a:bodyPr wrap="square">
            <a:spAutoFit/>
          </a:bodyPr>
          <a:lstStyle/>
          <a:p>
            <a:r>
              <a:rPr lang="en-US" sz="32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Sanjida</a:t>
            </a:r>
            <a:r>
              <a:rPr lang="en-US" sz="32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 </a:t>
            </a: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asked her brother where he was going.</a:t>
            </a: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304800" y="3962400"/>
            <a:ext cx="8325972" cy="584775"/>
          </a:xfrm>
          <a:prstGeom prst="rect">
            <a:avLst/>
          </a:prstGeom>
        </p:spPr>
        <p:txBody>
          <a:bodyPr wrap="square">
            <a:spAutoFit/>
          </a:bodyPr>
          <a:lstStyle/>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He replied that he was going to play cricket.</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p:cNvSpPr/>
          <p:nvPr/>
        </p:nvSpPr>
        <p:spPr>
          <a:xfrm>
            <a:off x="327212" y="4536757"/>
            <a:ext cx="8588188" cy="1077218"/>
          </a:xfrm>
          <a:prstGeom prst="rect">
            <a:avLst/>
          </a:prstGeom>
        </p:spPr>
        <p:txBody>
          <a:bodyPr wrap="square">
            <a:spAutoFit/>
          </a:bodyPr>
          <a:lstStyle/>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She told that it was time to read and forbade to go then. </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282388" y="5537800"/>
            <a:ext cx="8633012" cy="1077218"/>
          </a:xfrm>
          <a:prstGeom prst="rect">
            <a:avLst/>
          </a:prstGeom>
        </p:spPr>
        <p:txBody>
          <a:bodyPr wrap="square">
            <a:spAutoFit/>
          </a:bodyPr>
          <a:lstStyle/>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He told that he would not read then because he had an important match that day.</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568463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0"/>
            <a:ext cx="8763000" cy="2862322"/>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dirty="0"/>
              <a:t>“What a beautiful garden it is! Have you made this garden, Hasan?” said Rina. “Yes, I have made it myself. Gardening is my hobby,” said  Hasan. “What is your hobby?” “My hobby is reading books,” said Rina.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960" y="151359"/>
            <a:ext cx="5972840" cy="3506241"/>
          </a:xfrm>
          <a:prstGeom prst="rect">
            <a:avLst/>
          </a:prstGeom>
        </p:spPr>
      </p:pic>
      <p:sp>
        <p:nvSpPr>
          <p:cNvPr id="6" name="TextBox 5"/>
          <p:cNvSpPr txBox="1"/>
          <p:nvPr/>
        </p:nvSpPr>
        <p:spPr>
          <a:xfrm>
            <a:off x="228600" y="3810000"/>
            <a:ext cx="8763000" cy="2862322"/>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dirty="0"/>
              <a:t>“What a beautiful garden it is! Have you made this garden, Hasan?” said Rina. </a:t>
            </a:r>
            <a:r>
              <a:rPr lang="en-US" dirty="0">
                <a:solidFill>
                  <a:srgbClr val="FFFF00"/>
                </a:solidFill>
              </a:rPr>
              <a:t>“Yes, I have made it myself. Gardening is my hobby,” said  Hasan. “What is your hobby?”</a:t>
            </a:r>
            <a:r>
              <a:rPr lang="en-US" dirty="0"/>
              <a:t> “My hobby is reading books,” said Rina.</a:t>
            </a:r>
          </a:p>
        </p:txBody>
      </p:sp>
      <p:sp>
        <p:nvSpPr>
          <p:cNvPr id="7" name="Rectangle 6"/>
          <p:cNvSpPr/>
          <p:nvPr/>
        </p:nvSpPr>
        <p:spPr>
          <a:xfrm>
            <a:off x="0" y="376517"/>
            <a:ext cx="1655309" cy="2209800"/>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t>The speeches of ‘Rina’</a:t>
            </a:r>
            <a:endParaRPr lang="en-US" sz="2400" b="1" dirty="0"/>
          </a:p>
        </p:txBody>
      </p:sp>
      <p:sp>
        <p:nvSpPr>
          <p:cNvPr id="8" name="Rectangle 7"/>
          <p:cNvSpPr/>
          <p:nvPr/>
        </p:nvSpPr>
        <p:spPr>
          <a:xfrm>
            <a:off x="7467600" y="363070"/>
            <a:ext cx="1640541" cy="2209800"/>
          </a:xfrm>
          <a:prstGeom prst="rect">
            <a:avLst/>
          </a:prstGeom>
          <a:noFill/>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rgbClr val="FFFF00"/>
                </a:solidFill>
              </a:rPr>
              <a:t>The speeches of ‘Hasan’</a:t>
            </a:r>
            <a:endParaRPr lang="en-US" sz="2400" b="1" dirty="0">
              <a:solidFill>
                <a:srgbClr val="FFFF00"/>
              </a:solidFill>
            </a:endParaRPr>
          </a:p>
        </p:txBody>
      </p:sp>
    </p:spTree>
    <p:extLst>
      <p:ext uri="{BB962C8B-B14F-4D97-AF65-F5344CB8AC3E}">
        <p14:creationId xmlns:p14="http://schemas.microsoft.com/office/powerpoint/2010/main" val="2483152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3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685800"/>
            <a:ext cx="4267200" cy="923330"/>
          </a:xfrm>
          <a:prstGeom prst="rect">
            <a:avLst/>
          </a:prstGeom>
          <a:ln>
            <a:solidFill>
              <a:srgbClr val="0070C0"/>
            </a:solid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prst="angle"/>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5400" b="1" dirty="0" smtClean="0">
                <a:latin typeface="Book Antiqua" pitchFamily="18" charset="0"/>
              </a:rPr>
              <a:t>Introduction</a:t>
            </a:r>
            <a:endParaRPr lang="en-US" sz="5400" b="1" dirty="0">
              <a:latin typeface="Book Antiqua" pitchFamily="18" charset="0"/>
            </a:endParaRPr>
          </a:p>
        </p:txBody>
      </p:sp>
      <p:sp>
        <p:nvSpPr>
          <p:cNvPr id="4" name="Rectangle 3"/>
          <p:cNvSpPr/>
          <p:nvPr/>
        </p:nvSpPr>
        <p:spPr>
          <a:xfrm>
            <a:off x="144329" y="3886200"/>
            <a:ext cx="4737847" cy="23401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endParaRPr lang="en-US" sz="2800" b="1" dirty="0" smtClean="0">
              <a:ln w="6600">
                <a:solidFill>
                  <a:schemeClr val="accent2"/>
                </a:solidFill>
                <a:prstDash val="solid"/>
              </a:ln>
              <a:solidFill>
                <a:srgbClr val="FFFFFF"/>
              </a:solidFill>
              <a:effectLst>
                <a:outerShdw dist="38100" dir="2700000" algn="tl" rotWithShape="0">
                  <a:schemeClr val="accent2"/>
                </a:outerShdw>
              </a:effectLst>
              <a:latin typeface="Book Antiqua" pitchFamily="18" charset="0"/>
            </a:endParaRPr>
          </a:p>
          <a:p>
            <a:r>
              <a:rPr lang="en-US" sz="3600" b="1" dirty="0" smtClean="0">
                <a:ln w="0"/>
                <a:solidFill>
                  <a:schemeClr val="tx1"/>
                </a:solidFill>
                <a:effectLst>
                  <a:outerShdw blurRad="38100" dist="19050" dir="2700000" algn="tl" rotWithShape="0">
                    <a:schemeClr val="dk1">
                      <a:alpha val="40000"/>
                    </a:schemeClr>
                  </a:outerShdw>
                </a:effectLst>
                <a:latin typeface="Book Antiqua" pitchFamily="18" charset="0"/>
              </a:rPr>
              <a:t>Md. </a:t>
            </a:r>
            <a:r>
              <a:rPr lang="en-US" sz="3600" b="1" dirty="0" err="1" smtClean="0">
                <a:ln w="0"/>
                <a:solidFill>
                  <a:schemeClr val="tx1"/>
                </a:solidFill>
                <a:effectLst>
                  <a:outerShdw blurRad="38100" dist="19050" dir="2700000" algn="tl" rotWithShape="0">
                    <a:schemeClr val="dk1">
                      <a:alpha val="40000"/>
                    </a:schemeClr>
                  </a:outerShdw>
                </a:effectLst>
                <a:latin typeface="Book Antiqua" pitchFamily="18" charset="0"/>
              </a:rPr>
              <a:t>Jakirul</a:t>
            </a:r>
            <a:r>
              <a:rPr lang="en-US" sz="3600" b="1" dirty="0" smtClean="0">
                <a:ln w="0"/>
                <a:solidFill>
                  <a:schemeClr val="tx1"/>
                </a:solidFill>
                <a:effectLst>
                  <a:outerShdw blurRad="38100" dist="19050" dir="2700000" algn="tl" rotWithShape="0">
                    <a:schemeClr val="dk1">
                      <a:alpha val="40000"/>
                    </a:schemeClr>
                  </a:outerShdw>
                </a:effectLst>
                <a:latin typeface="Book Antiqua" pitchFamily="18" charset="0"/>
              </a:rPr>
              <a:t> Islam</a:t>
            </a:r>
          </a:p>
          <a:p>
            <a:r>
              <a:rPr lang="en-US" sz="2800" b="1" dirty="0" smtClean="0">
                <a:ln w="0"/>
                <a:solidFill>
                  <a:schemeClr val="tx1"/>
                </a:solidFill>
                <a:effectLst>
                  <a:outerShdw blurRad="38100" dist="19050" dir="2700000" algn="tl" rotWithShape="0">
                    <a:schemeClr val="dk1">
                      <a:alpha val="40000"/>
                    </a:schemeClr>
                  </a:outerShdw>
                </a:effectLst>
                <a:latin typeface="Book Antiqua" pitchFamily="18" charset="0"/>
              </a:rPr>
              <a:t>Assistant Teacher, English</a:t>
            </a:r>
          </a:p>
          <a:p>
            <a:r>
              <a:rPr lang="en-US" sz="2800" b="1" dirty="0" err="1" smtClean="0">
                <a:ln w="0"/>
                <a:solidFill>
                  <a:schemeClr val="tx1"/>
                </a:solidFill>
                <a:effectLst>
                  <a:outerShdw blurRad="38100" dist="19050" dir="2700000" algn="tl" rotWithShape="0">
                    <a:schemeClr val="dk1">
                      <a:alpha val="40000"/>
                    </a:schemeClr>
                  </a:outerShdw>
                </a:effectLst>
                <a:latin typeface="Book Antiqua" pitchFamily="18" charset="0"/>
              </a:rPr>
              <a:t>Shaitshala</a:t>
            </a:r>
            <a:r>
              <a:rPr lang="en-US" sz="2800" b="1" dirty="0" smtClean="0">
                <a:ln w="0"/>
                <a:solidFill>
                  <a:schemeClr val="tx1"/>
                </a:solidFill>
                <a:effectLst>
                  <a:outerShdw blurRad="38100" dist="19050" dir="2700000" algn="tl" rotWithShape="0">
                    <a:schemeClr val="dk1">
                      <a:alpha val="40000"/>
                    </a:schemeClr>
                  </a:outerShdw>
                </a:effectLst>
                <a:latin typeface="Book Antiqua" pitchFamily="18" charset="0"/>
              </a:rPr>
              <a:t> </a:t>
            </a:r>
            <a:r>
              <a:rPr lang="en-US" sz="2800" b="1" dirty="0" err="1" smtClean="0">
                <a:ln w="0"/>
                <a:solidFill>
                  <a:schemeClr val="tx1"/>
                </a:solidFill>
                <a:effectLst>
                  <a:outerShdw blurRad="38100" dist="19050" dir="2700000" algn="tl" rotWithShape="0">
                    <a:schemeClr val="dk1">
                      <a:alpha val="40000"/>
                    </a:schemeClr>
                  </a:outerShdw>
                </a:effectLst>
                <a:latin typeface="Book Antiqua" pitchFamily="18" charset="0"/>
              </a:rPr>
              <a:t>Adarsha</a:t>
            </a:r>
            <a:r>
              <a:rPr lang="en-US" sz="2800" b="1" dirty="0" smtClean="0">
                <a:ln w="0"/>
                <a:solidFill>
                  <a:schemeClr val="tx1"/>
                </a:solidFill>
                <a:effectLst>
                  <a:outerShdw blurRad="38100" dist="19050" dir="2700000" algn="tl" rotWithShape="0">
                    <a:schemeClr val="dk1">
                      <a:alpha val="40000"/>
                    </a:schemeClr>
                  </a:outerShdw>
                </a:effectLst>
                <a:latin typeface="Book Antiqua" pitchFamily="18" charset="0"/>
              </a:rPr>
              <a:t> High School &amp; College</a:t>
            </a:r>
            <a:endParaRPr lang="en-US" sz="2800" b="1" dirty="0">
              <a:ln w="0"/>
              <a:solidFill>
                <a:schemeClr val="tx1"/>
              </a:solidFill>
              <a:effectLst>
                <a:outerShdw blurRad="38100" dist="19050" dir="2700000" algn="tl" rotWithShape="0">
                  <a:schemeClr val="dk1">
                    <a:alpha val="40000"/>
                  </a:schemeClr>
                </a:outerShdw>
              </a:effectLst>
              <a:latin typeface="Book Antiqua" pitchFamily="18" charset="0"/>
            </a:endParaRPr>
          </a:p>
        </p:txBody>
      </p:sp>
      <p:sp>
        <p:nvSpPr>
          <p:cNvPr id="5" name="Rectangle 4"/>
          <p:cNvSpPr/>
          <p:nvPr/>
        </p:nvSpPr>
        <p:spPr>
          <a:xfrm rot="5400000">
            <a:off x="4141742" y="3209316"/>
            <a:ext cx="1892351" cy="4571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Rectangle 2"/>
          <p:cNvSpPr/>
          <p:nvPr/>
        </p:nvSpPr>
        <p:spPr>
          <a:xfrm>
            <a:off x="5257800" y="2133600"/>
            <a:ext cx="3581400" cy="954107"/>
          </a:xfrm>
          <a:prstGeom prst="rect">
            <a:avLst/>
          </a:prstGeom>
        </p:spPr>
        <p:txBody>
          <a:bodyPr wrap="square">
            <a:spAutoFit/>
          </a:bodyPr>
          <a:lstStyle/>
          <a:p>
            <a:pPr algn="just"/>
            <a:r>
              <a:rPr lang="en-US" sz="2800" b="1" dirty="0">
                <a:latin typeface="Book Antiqua" pitchFamily="18" charset="0"/>
              </a:rPr>
              <a:t>Class-IX-X</a:t>
            </a:r>
          </a:p>
          <a:p>
            <a:pPr algn="just"/>
            <a:r>
              <a:rPr lang="en-US" sz="2800" b="1" dirty="0">
                <a:latin typeface="Book Antiqua" pitchFamily="18" charset="0"/>
              </a:rPr>
              <a:t>English 2nd Paper</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1945" b="9212"/>
          <a:stretch/>
        </p:blipFill>
        <p:spPr>
          <a:xfrm>
            <a:off x="1347787" y="1747612"/>
            <a:ext cx="2028825" cy="2514600"/>
          </a:xfrm>
          <a:prstGeom prst="rect">
            <a:avLst/>
          </a:prstGeom>
        </p:spPr>
      </p:pic>
    </p:spTree>
    <p:extLst>
      <p:ext uri="{BB962C8B-B14F-4D97-AF65-F5344CB8AC3E}">
        <p14:creationId xmlns:p14="http://schemas.microsoft.com/office/powerpoint/2010/main" val="34741868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1000"/>
                                        <p:tgtEl>
                                          <p:spTgt spid="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par>
                                <p:cTn id="18" presetID="43"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
                                        <p:tgtEl>
                                          <p:spTgt spid="5"/>
                                        </p:tgtEl>
                                      </p:cBhvr>
                                    </p:animEffect>
                                    <p:anim calcmode="lin" valueType="num">
                                      <p:cBhvr>
                                        <p:cTn id="21" dur="800" fill="hold"/>
                                        <p:tgtEl>
                                          <p:spTgt spid="5"/>
                                        </p:tgtEl>
                                        <p:attrNameLst>
                                          <p:attrName>ppt_x</p:attrName>
                                        </p:attrNameLst>
                                      </p:cBhvr>
                                      <p:tavLst>
                                        <p:tav tm="0">
                                          <p:val>
                                            <p:strVal val="#ppt_x"/>
                                          </p:val>
                                        </p:tav>
                                        <p:tav tm="100000">
                                          <p:val>
                                            <p:strVal val="#ppt_x"/>
                                          </p:val>
                                        </p:tav>
                                      </p:tavLst>
                                    </p:anim>
                                    <p:anim calcmode="lin" valueType="num">
                                      <p:cBhvr>
                                        <p:cTn id="22" dur="800" fill="hold"/>
                                        <p:tgtEl>
                                          <p:spTgt spid="5"/>
                                        </p:tgtEl>
                                        <p:attrNameLst>
                                          <p:attrName>ppt_y</p:attrName>
                                        </p:attrNameLst>
                                      </p:cBhvr>
                                      <p:tavLst>
                                        <p:tav tm="0">
                                          <p:val>
                                            <p:strVal val="#ppt_y+0.31"/>
                                          </p:val>
                                        </p:tav>
                                        <p:tav tm="100000">
                                          <p:val>
                                            <p:strVal val="#ppt_y+0.31"/>
                                          </p:val>
                                        </p:tav>
                                      </p:tavLst>
                                    </p:anim>
                                    <p:anim calcmode="lin" valueType="num">
                                      <p:cBhvr>
                                        <p:cTn id="23" dur="1200" decel="50000" fill="hold">
                                          <p:stCondLst>
                                            <p:cond delay="8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1200" decel="50000" fill="hold">
                                          <p:stCondLst>
                                            <p:cond delay="8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5" presetID="43"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
                                        <p:tgtEl>
                                          <p:spTgt spid="3"/>
                                        </p:tgtEl>
                                      </p:cBhvr>
                                    </p:animEffect>
                                    <p:anim calcmode="lin" valueType="num">
                                      <p:cBhvr>
                                        <p:cTn id="28" dur="800" fill="hold"/>
                                        <p:tgtEl>
                                          <p:spTgt spid="3"/>
                                        </p:tgtEl>
                                        <p:attrNameLst>
                                          <p:attrName>ppt_x</p:attrName>
                                        </p:attrNameLst>
                                      </p:cBhvr>
                                      <p:tavLst>
                                        <p:tav tm="0">
                                          <p:val>
                                            <p:strVal val="#ppt_x"/>
                                          </p:val>
                                        </p:tav>
                                        <p:tav tm="100000">
                                          <p:val>
                                            <p:strVal val="#ppt_x"/>
                                          </p:val>
                                        </p:tav>
                                      </p:tavLst>
                                    </p:anim>
                                    <p:anim calcmode="lin" valueType="num">
                                      <p:cBhvr>
                                        <p:cTn id="29" dur="800" fill="hold"/>
                                        <p:tgtEl>
                                          <p:spTgt spid="3"/>
                                        </p:tgtEl>
                                        <p:attrNameLst>
                                          <p:attrName>ppt_y</p:attrName>
                                        </p:attrNameLst>
                                      </p:cBhvr>
                                      <p:tavLst>
                                        <p:tav tm="0">
                                          <p:val>
                                            <p:strVal val="#ppt_y+0.31"/>
                                          </p:val>
                                        </p:tav>
                                        <p:tav tm="100000">
                                          <p:val>
                                            <p:strVal val="#ppt_y+0.31"/>
                                          </p:val>
                                        </p:tav>
                                      </p:tavLst>
                                    </p:anim>
                                    <p:anim calcmode="lin" valueType="num">
                                      <p:cBhvr>
                                        <p:cTn id="30" dur="1200" decel="50000" fill="hold">
                                          <p:stCondLst>
                                            <p:cond delay="8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1200" decel="50000" fill="hold">
                                          <p:stCondLst>
                                            <p:cond delay="8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28600" y="1828800"/>
            <a:ext cx="8763000" cy="25908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rPr>
              <a:t>Let’s divide the speeches.</a:t>
            </a:r>
            <a:endPar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endParaRPr>
          </a:p>
        </p:txBody>
      </p:sp>
      <p:sp>
        <p:nvSpPr>
          <p:cNvPr id="3" name="Rectangle 2"/>
          <p:cNvSpPr/>
          <p:nvPr/>
        </p:nvSpPr>
        <p:spPr>
          <a:xfrm>
            <a:off x="8965" y="71855"/>
            <a:ext cx="8382000" cy="1200329"/>
          </a:xfrm>
          <a:prstGeom prst="rect">
            <a:avLst/>
          </a:prstGeom>
        </p:spPr>
        <p:txBody>
          <a:bodyPr wrap="square">
            <a:spAutoFit/>
          </a:bodyPr>
          <a:lstStyle/>
          <a:p>
            <a:r>
              <a:rPr lang="en-US" sz="3600" dirty="0">
                <a:solidFill>
                  <a:prstClr val="white"/>
                </a:solidFill>
                <a:latin typeface="Calibri" panose="020F0502020204030204" pitchFamily="34" charset="0"/>
              </a:rPr>
              <a:t>“What a beautiful garden it is! Have you made this garden, Hasan?” said Rina.</a:t>
            </a:r>
            <a:endParaRPr lang="en-US" sz="1600" dirty="0"/>
          </a:p>
        </p:txBody>
      </p:sp>
      <p:sp>
        <p:nvSpPr>
          <p:cNvPr id="5" name="Rectangle 4"/>
          <p:cNvSpPr/>
          <p:nvPr/>
        </p:nvSpPr>
        <p:spPr>
          <a:xfrm>
            <a:off x="0" y="2944237"/>
            <a:ext cx="8763000" cy="1446550"/>
          </a:xfrm>
          <a:prstGeom prst="rect">
            <a:avLst/>
          </a:prstGeom>
        </p:spPr>
        <p:txBody>
          <a:bodyPr wrap="square">
            <a:spAutoFit/>
          </a:bodyPr>
          <a:lstStyle/>
          <a:p>
            <a:pPr lvl="0"/>
            <a:r>
              <a:rPr lang="en-US" sz="3600" dirty="0" smtClean="0">
                <a:solidFill>
                  <a:srgbClr val="FFFF00"/>
                </a:solidFill>
                <a:latin typeface="Calibri" panose="020F0502020204030204" pitchFamily="34" charset="0"/>
              </a:rPr>
              <a:t>“Yes, I have made it myself. Gardening is my hobby,” said  Hasan. </a:t>
            </a:r>
            <a:r>
              <a:rPr lang="en-US" sz="3600" dirty="0">
                <a:solidFill>
                  <a:srgbClr val="FFFF00"/>
                </a:solidFill>
                <a:latin typeface="Calibri" panose="020F0502020204030204" pitchFamily="34" charset="0"/>
              </a:rPr>
              <a:t>“What is your hobby?” </a:t>
            </a:r>
            <a:endParaRPr lang="en-US" sz="1600" dirty="0">
              <a:solidFill>
                <a:srgbClr val="FFFF00"/>
              </a:solidFill>
            </a:endParaRPr>
          </a:p>
          <a:p>
            <a:endParaRPr lang="en-US" sz="1600" dirty="0">
              <a:solidFill>
                <a:srgbClr val="FFFF00"/>
              </a:solidFill>
            </a:endParaRPr>
          </a:p>
        </p:txBody>
      </p:sp>
      <p:sp>
        <p:nvSpPr>
          <p:cNvPr id="9" name="Rectangle 8"/>
          <p:cNvSpPr/>
          <p:nvPr/>
        </p:nvSpPr>
        <p:spPr>
          <a:xfrm>
            <a:off x="0" y="5618051"/>
            <a:ext cx="8238565" cy="646331"/>
          </a:xfrm>
          <a:prstGeom prst="rect">
            <a:avLst/>
          </a:prstGeom>
        </p:spPr>
        <p:txBody>
          <a:bodyPr wrap="square">
            <a:spAutoFit/>
          </a:bodyPr>
          <a:lstStyle/>
          <a:p>
            <a:pPr lvl="0"/>
            <a:r>
              <a:rPr lang="en-US" sz="3600" dirty="0" smtClean="0">
                <a:latin typeface="Calibri" panose="020F0502020204030204" pitchFamily="34" charset="0"/>
              </a:rPr>
              <a:t>“My hobby is reading books,” said Rina.</a:t>
            </a:r>
            <a:endParaRPr lang="en-US" sz="3600" dirty="0">
              <a:latin typeface="Calibri" panose="020F0502020204030204" pitchFamily="34" charset="0"/>
            </a:endParaRPr>
          </a:p>
        </p:txBody>
      </p:sp>
      <p:sp>
        <p:nvSpPr>
          <p:cNvPr id="4" name="Rectangle 3"/>
          <p:cNvSpPr/>
          <p:nvPr/>
        </p:nvSpPr>
        <p:spPr>
          <a:xfrm>
            <a:off x="228600" y="1189911"/>
            <a:ext cx="8991600" cy="1754326"/>
          </a:xfrm>
          <a:prstGeom prst="rect">
            <a:avLst/>
          </a:prstGeom>
        </p:spPr>
        <p:txBody>
          <a:bodyPr wrap="square">
            <a:spAutoFit/>
          </a:bodyPr>
          <a:lstStyle/>
          <a:p>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Rina exclaimed with joy that it was a </a:t>
            </a: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beautiful garden</a:t>
            </a: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 </a:t>
            </a: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and </a:t>
            </a: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asked Hasan if he had made that garden.</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228600" y="3980021"/>
            <a:ext cx="8763000" cy="1661993"/>
          </a:xfrm>
          <a:prstGeom prst="rect">
            <a:avLst/>
          </a:prstGeom>
        </p:spPr>
        <p:txBody>
          <a:bodyPr wrap="square">
            <a:spAutoFit/>
          </a:bodyPr>
          <a:lstStyle/>
          <a:p>
            <a:r>
              <a:rPr lang="en-US" sz="3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Hasan replied in the affirmative that he had made it himself and added that gardening was his hobby and asked what her hobby was.</a:t>
            </a:r>
            <a:endParaRPr lang="en-US" sz="3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Rectangle 10"/>
          <p:cNvSpPr/>
          <p:nvPr/>
        </p:nvSpPr>
        <p:spPr>
          <a:xfrm>
            <a:off x="82924" y="6071805"/>
            <a:ext cx="8984876" cy="615553"/>
          </a:xfrm>
          <a:prstGeom prst="rect">
            <a:avLst/>
          </a:prstGeom>
        </p:spPr>
        <p:txBody>
          <a:bodyPr wrap="square">
            <a:spAutoFit/>
          </a:bodyPr>
          <a:lstStyle/>
          <a:p>
            <a:pPr lvl="0" algn="ctr"/>
            <a:r>
              <a:rPr lang="en-US" sz="3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Rina replied that her hobby was reading books. </a:t>
            </a:r>
          </a:p>
        </p:txBody>
      </p:sp>
    </p:spTree>
    <p:extLst>
      <p:ext uri="{BB962C8B-B14F-4D97-AF65-F5344CB8AC3E}">
        <p14:creationId xmlns:p14="http://schemas.microsoft.com/office/powerpoint/2010/main" val="3342056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5" grpId="0"/>
      <p:bldP spid="9" grpId="0"/>
      <p:bldP spid="4"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122474"/>
            <a:ext cx="8991600" cy="1754326"/>
          </a:xfrm>
          <a:prstGeom prst="rect">
            <a:avLst/>
          </a:prstGeom>
        </p:spPr>
        <p:txBody>
          <a:bodyPr wrap="square">
            <a:spAutoFit/>
          </a:bodyPr>
          <a:lstStyle/>
          <a:p>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Rina exclaimed with joy that it was a </a:t>
            </a: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beautiful garden</a:t>
            </a: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 </a:t>
            </a: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and </a:t>
            </a: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asked Hasan if he had made that garden.</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152400" y="4678740"/>
            <a:ext cx="8763000" cy="1661993"/>
          </a:xfrm>
          <a:prstGeom prst="rect">
            <a:avLst/>
          </a:prstGeom>
        </p:spPr>
        <p:txBody>
          <a:bodyPr wrap="square">
            <a:spAutoFit/>
          </a:bodyPr>
          <a:lstStyle/>
          <a:p>
            <a:r>
              <a:rPr lang="en-US" sz="3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Hasan replied in the affirmative that he had made it himself and added that gardening was his hobby and asked what her hobby was.</a:t>
            </a:r>
            <a:endParaRPr lang="en-US" sz="3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Rectangle 10"/>
          <p:cNvSpPr/>
          <p:nvPr/>
        </p:nvSpPr>
        <p:spPr>
          <a:xfrm>
            <a:off x="6724" y="6071805"/>
            <a:ext cx="8984876" cy="615553"/>
          </a:xfrm>
          <a:prstGeom prst="rect">
            <a:avLst/>
          </a:prstGeom>
        </p:spPr>
        <p:txBody>
          <a:bodyPr wrap="square">
            <a:spAutoFit/>
          </a:bodyPr>
          <a:lstStyle/>
          <a:p>
            <a:pPr lvl="0" algn="ctr"/>
            <a:r>
              <a:rPr lang="en-US" sz="3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Rina replied that her hobby was reading books. </a:t>
            </a:r>
          </a:p>
        </p:txBody>
      </p:sp>
      <p:sp>
        <p:nvSpPr>
          <p:cNvPr id="10" name="TextBox 9"/>
          <p:cNvSpPr txBox="1"/>
          <p:nvPr/>
        </p:nvSpPr>
        <p:spPr>
          <a:xfrm>
            <a:off x="152400" y="304800"/>
            <a:ext cx="8763000" cy="2862322"/>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dirty="0"/>
              <a:t>“What a beautiful garden it is! Have you made this garden, Hasan?” said Rina. “Yes, I have made it myself. Gardening is my hobby,” said  Hasan. “What is your hobby?” “My hobby is reading books,” said Rina.</a:t>
            </a:r>
          </a:p>
        </p:txBody>
      </p:sp>
    </p:spTree>
    <p:extLst>
      <p:ext uri="{BB962C8B-B14F-4D97-AF65-F5344CB8AC3E}">
        <p14:creationId xmlns:p14="http://schemas.microsoft.com/office/powerpoint/2010/main" val="3920308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447800"/>
            <a:ext cx="8839200" cy="221771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sz="2800" dirty="0"/>
              <a:t>The new teacher entered the classroom and said, “Can you tell me what I should do now?” “No, sir,” said one of the students. The teacher smiled and said, “Try  to guess.” “You should introduce yourself to us,” another student said. “Thank you,” said the teacher. “You are really brilliant.”</a:t>
            </a:r>
          </a:p>
        </p:txBody>
      </p:sp>
      <p:sp>
        <p:nvSpPr>
          <p:cNvPr id="3" name="TextBox 2"/>
          <p:cNvSpPr txBox="1"/>
          <p:nvPr/>
        </p:nvSpPr>
        <p:spPr>
          <a:xfrm>
            <a:off x="152400" y="4419600"/>
            <a:ext cx="8839200" cy="2246769"/>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dirty="0"/>
              <a:t>Mina said to Rina, “When does your Test Examination commence?” “It commences on 9 November,’’ said she. “Your Test Examination is knocking at the door and you don’t have a lot of time,” said Mina. “You’re right,” said Rina.</a:t>
            </a:r>
          </a:p>
        </p:txBody>
      </p:sp>
      <p:sp>
        <p:nvSpPr>
          <p:cNvPr id="4" name="Down Arrow Callout 3"/>
          <p:cNvSpPr/>
          <p:nvPr/>
        </p:nvSpPr>
        <p:spPr>
          <a:xfrm>
            <a:off x="304800" y="3810000"/>
            <a:ext cx="2667000" cy="754082"/>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For Group-B</a:t>
            </a:r>
            <a:endPar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Down Arrow Callout 4"/>
          <p:cNvSpPr/>
          <p:nvPr/>
        </p:nvSpPr>
        <p:spPr>
          <a:xfrm>
            <a:off x="304800" y="846118"/>
            <a:ext cx="2667000" cy="754082"/>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For Group-A</a:t>
            </a:r>
            <a:endPar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Flowchart: Document 5"/>
          <p:cNvSpPr/>
          <p:nvPr/>
        </p:nvSpPr>
        <p:spPr>
          <a:xfrm>
            <a:off x="3276600" y="76200"/>
            <a:ext cx="5715000" cy="1219200"/>
          </a:xfrm>
          <a:prstGeom prst="flowChartDocumen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
            </a:r>
            <a:br>
              <a:rPr lang="en-US" dirty="0"/>
            </a:br>
            <a:r>
              <a:rPr lang="en-US" sz="4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Group Work  </a:t>
            </a: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8 min</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138261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52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anim calcmode="lin" valueType="num">
                                      <p:cBhvr>
                                        <p:cTn id="14" dur="500" fill="hold"/>
                                        <p:tgtEl>
                                          <p:spTgt spid="5"/>
                                        </p:tgtEl>
                                        <p:attrNameLst>
                                          <p:attrName>ppt_x</p:attrName>
                                        </p:attrNameLst>
                                      </p:cBhvr>
                                      <p:tavLst>
                                        <p:tav tm="0">
                                          <p:val>
                                            <p:fltVal val="0.5"/>
                                          </p:val>
                                        </p:tav>
                                        <p:tav tm="100000">
                                          <p:val>
                                            <p:strVal val="#ppt_x"/>
                                          </p:val>
                                        </p:tav>
                                      </p:tavLst>
                                    </p:anim>
                                    <p:anim calcmode="lin" valueType="num">
                                      <p:cBhvr>
                                        <p:cTn id="15" dur="500" fill="hold"/>
                                        <p:tgtEl>
                                          <p:spTgt spid="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52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anim calcmode="lin" valueType="num">
                                      <p:cBhvr>
                                        <p:cTn id="30" dur="500" fill="hold"/>
                                        <p:tgtEl>
                                          <p:spTgt spid="4"/>
                                        </p:tgtEl>
                                        <p:attrNameLst>
                                          <p:attrName>ppt_x</p:attrName>
                                        </p:attrNameLst>
                                      </p:cBhvr>
                                      <p:tavLst>
                                        <p:tav tm="0">
                                          <p:val>
                                            <p:fltVal val="0.5"/>
                                          </p:val>
                                        </p:tav>
                                        <p:tav tm="100000">
                                          <p:val>
                                            <p:strVal val="#ppt_x"/>
                                          </p:val>
                                        </p:tav>
                                      </p:tavLst>
                                    </p:anim>
                                    <p:anim calcmode="lin" valueType="num">
                                      <p:cBhvr>
                                        <p:cTn id="31" dur="500" fill="hold"/>
                                        <p:tgtEl>
                                          <p:spTgt spid="4"/>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anim calcmode="lin" valueType="num">
                                      <p:cBhvr>
                                        <p:cTn id="37" dur="500" fill="hold"/>
                                        <p:tgtEl>
                                          <p:spTgt spid="3"/>
                                        </p:tgtEl>
                                        <p:attrNameLst>
                                          <p:attrName>ppt_x</p:attrName>
                                        </p:attrNameLst>
                                      </p:cBhvr>
                                      <p:tavLst>
                                        <p:tav tm="0">
                                          <p:val>
                                            <p:fltVal val="0.5"/>
                                          </p:val>
                                        </p:tav>
                                        <p:tav tm="100000">
                                          <p:val>
                                            <p:strVal val="#ppt_x"/>
                                          </p:val>
                                        </p:tav>
                                      </p:tavLst>
                                    </p:anim>
                                    <p:anim calcmode="lin" valueType="num">
                                      <p:cBhvr>
                                        <p:cTn id="38"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96882"/>
            <a:ext cx="8839200" cy="221771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sz="2800" dirty="0"/>
              <a:t>The new teacher entered the classroom and said, “Can you tell me what I should do now?” </a:t>
            </a:r>
            <a:r>
              <a:rPr lang="en-US" sz="2800" dirty="0">
                <a:solidFill>
                  <a:srgbClr val="FFFF00"/>
                </a:solidFill>
              </a:rPr>
              <a:t>“No, sir,” said one of the students. </a:t>
            </a:r>
            <a:r>
              <a:rPr lang="en-US" sz="2800" dirty="0"/>
              <a:t>The teacher smiled and said, “Try  to guess.” </a:t>
            </a:r>
            <a:r>
              <a:rPr lang="en-US" sz="2800" dirty="0">
                <a:solidFill>
                  <a:srgbClr val="FFFF00"/>
                </a:solidFill>
              </a:rPr>
              <a:t>“You should introduce yourself to us,” another student said. </a:t>
            </a:r>
            <a:r>
              <a:rPr lang="en-US" sz="2800" dirty="0"/>
              <a:t>“Thank you,” said the teacher. “You are really brilliant.”</a:t>
            </a:r>
          </a:p>
        </p:txBody>
      </p:sp>
      <p:sp>
        <p:nvSpPr>
          <p:cNvPr id="3" name="TextBox 2"/>
          <p:cNvSpPr txBox="1"/>
          <p:nvPr/>
        </p:nvSpPr>
        <p:spPr>
          <a:xfrm>
            <a:off x="152400" y="3500716"/>
            <a:ext cx="8839200" cy="8382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dirty="0" smtClean="0"/>
              <a:t>The new teacher entered the classroom and asked students if they could tell him what he should do then.</a:t>
            </a:r>
          </a:p>
        </p:txBody>
      </p:sp>
      <p:sp>
        <p:nvSpPr>
          <p:cNvPr id="6" name="TextBox 5"/>
          <p:cNvSpPr txBox="1"/>
          <p:nvPr/>
        </p:nvSpPr>
        <p:spPr>
          <a:xfrm>
            <a:off x="152400" y="4365812"/>
            <a:ext cx="8839200" cy="96818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sz="2700" dirty="0" smtClean="0">
                <a:solidFill>
                  <a:srgbClr val="FFFF00"/>
                </a:solidFill>
              </a:rPr>
              <a:t>One of the students respectfully replied in the  negative.</a:t>
            </a:r>
          </a:p>
          <a:p>
            <a:r>
              <a:rPr lang="en-US" sz="2700" dirty="0" smtClean="0">
                <a:solidFill>
                  <a:srgbClr val="FFFF00"/>
                </a:solidFill>
              </a:rPr>
              <a:t>The teacher smiled and told (them/students) to try to guess.</a:t>
            </a:r>
          </a:p>
        </p:txBody>
      </p:sp>
      <p:sp>
        <p:nvSpPr>
          <p:cNvPr id="7" name="TextBox 6"/>
          <p:cNvSpPr txBox="1"/>
          <p:nvPr/>
        </p:nvSpPr>
        <p:spPr>
          <a:xfrm>
            <a:off x="152400" y="5867400"/>
            <a:ext cx="8839200" cy="43478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sz="2600" dirty="0" smtClean="0">
                <a:solidFill>
                  <a:srgbClr val="FFFF00"/>
                </a:solidFill>
              </a:rPr>
              <a:t>Another student told that he should introduce himself to them.</a:t>
            </a:r>
          </a:p>
        </p:txBody>
      </p:sp>
      <p:sp>
        <p:nvSpPr>
          <p:cNvPr id="8" name="TextBox 7"/>
          <p:cNvSpPr txBox="1"/>
          <p:nvPr/>
        </p:nvSpPr>
        <p:spPr>
          <a:xfrm>
            <a:off x="152400" y="6324600"/>
            <a:ext cx="8839200" cy="461682"/>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sz="2700" dirty="0" smtClean="0">
                <a:solidFill>
                  <a:schemeClr val="tx1"/>
                </a:solidFill>
              </a:rPr>
              <a:t>The teacher thanked him and told that he was really brilliant. </a:t>
            </a:r>
            <a:endParaRPr lang="en-US" sz="2700" dirty="0">
              <a:solidFill>
                <a:schemeClr val="tx1"/>
              </a:solidFill>
            </a:endParaRPr>
          </a:p>
        </p:txBody>
      </p:sp>
      <p:sp>
        <p:nvSpPr>
          <p:cNvPr id="9" name="TextBox 8"/>
          <p:cNvSpPr txBox="1"/>
          <p:nvPr/>
        </p:nvSpPr>
        <p:spPr>
          <a:xfrm>
            <a:off x="152400" y="5334000"/>
            <a:ext cx="8839200" cy="52891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sz="2700" dirty="0" smtClean="0">
                <a:solidFill>
                  <a:schemeClr val="tx1"/>
                </a:solidFill>
              </a:rPr>
              <a:t>The teacher smiled and told (them/students) to try to guess.</a:t>
            </a:r>
          </a:p>
        </p:txBody>
      </p:sp>
      <p:sp>
        <p:nvSpPr>
          <p:cNvPr id="10" name="Down Arrow Callout 9"/>
          <p:cNvSpPr/>
          <p:nvPr/>
        </p:nvSpPr>
        <p:spPr>
          <a:xfrm>
            <a:off x="2895600" y="2733186"/>
            <a:ext cx="2667000" cy="754082"/>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Answer</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724083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fltVal val="0.5"/>
                                          </p:val>
                                        </p:tav>
                                        <p:tav tm="100000">
                                          <p:val>
                                            <p:strVal val="#ppt_x"/>
                                          </p:val>
                                        </p:tav>
                                      </p:tavLst>
                                    </p:anim>
                                    <p:anim calcmode="lin" valueType="num">
                                      <p:cBhvr>
                                        <p:cTn id="20"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anim calcmode="lin" valueType="num">
                                      <p:cBhvr>
                                        <p:cTn id="28" dur="500" fill="hold"/>
                                        <p:tgtEl>
                                          <p:spTgt spid="3"/>
                                        </p:tgtEl>
                                        <p:attrNameLst>
                                          <p:attrName>ppt_x</p:attrName>
                                        </p:attrNameLst>
                                      </p:cBhvr>
                                      <p:tavLst>
                                        <p:tav tm="0">
                                          <p:val>
                                            <p:fltVal val="0.5"/>
                                          </p:val>
                                        </p:tav>
                                        <p:tav tm="100000">
                                          <p:val>
                                            <p:strVal val="#ppt_x"/>
                                          </p:val>
                                        </p:tav>
                                      </p:tavLst>
                                    </p:anim>
                                    <p:anim calcmode="lin" valueType="num">
                                      <p:cBhvr>
                                        <p:cTn id="2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anim calcmode="lin" valueType="num">
                                      <p:cBhvr>
                                        <p:cTn id="37" dur="500" fill="hold"/>
                                        <p:tgtEl>
                                          <p:spTgt spid="6"/>
                                        </p:tgtEl>
                                        <p:attrNameLst>
                                          <p:attrName>ppt_x</p:attrName>
                                        </p:attrNameLst>
                                      </p:cBhvr>
                                      <p:tavLst>
                                        <p:tav tm="0">
                                          <p:val>
                                            <p:fltVal val="0.5"/>
                                          </p:val>
                                        </p:tav>
                                        <p:tav tm="100000">
                                          <p:val>
                                            <p:strVal val="#ppt_x"/>
                                          </p:val>
                                        </p:tav>
                                      </p:tavLst>
                                    </p:anim>
                                    <p:anim calcmode="lin" valueType="num">
                                      <p:cBhvr>
                                        <p:cTn id="38"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anim calcmode="lin" valueType="num">
                                      <p:cBhvr>
                                        <p:cTn id="46" dur="500" fill="hold"/>
                                        <p:tgtEl>
                                          <p:spTgt spid="9"/>
                                        </p:tgtEl>
                                        <p:attrNameLst>
                                          <p:attrName>ppt_x</p:attrName>
                                        </p:attrNameLst>
                                      </p:cBhvr>
                                      <p:tavLst>
                                        <p:tav tm="0">
                                          <p:val>
                                            <p:fltVal val="0.5"/>
                                          </p:val>
                                        </p:tav>
                                        <p:tav tm="100000">
                                          <p:val>
                                            <p:strVal val="#ppt_x"/>
                                          </p:val>
                                        </p:tav>
                                      </p:tavLst>
                                    </p:anim>
                                    <p:anim calcmode="lin" valueType="num">
                                      <p:cBhvr>
                                        <p:cTn id="47"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anim calcmode="lin" valueType="num">
                                      <p:cBhvr>
                                        <p:cTn id="55" dur="500" fill="hold"/>
                                        <p:tgtEl>
                                          <p:spTgt spid="7"/>
                                        </p:tgtEl>
                                        <p:attrNameLst>
                                          <p:attrName>ppt_x</p:attrName>
                                        </p:attrNameLst>
                                      </p:cBhvr>
                                      <p:tavLst>
                                        <p:tav tm="0">
                                          <p:val>
                                            <p:fltVal val="0.5"/>
                                          </p:val>
                                        </p:tav>
                                        <p:tav tm="100000">
                                          <p:val>
                                            <p:strVal val="#ppt_x"/>
                                          </p:val>
                                        </p:tav>
                                      </p:tavLst>
                                    </p:anim>
                                    <p:anim calcmode="lin" valueType="num">
                                      <p:cBhvr>
                                        <p:cTn id="56"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anim calcmode="lin" valueType="num">
                                      <p:cBhvr>
                                        <p:cTn id="64" dur="500" fill="hold"/>
                                        <p:tgtEl>
                                          <p:spTgt spid="8"/>
                                        </p:tgtEl>
                                        <p:attrNameLst>
                                          <p:attrName>ppt_x</p:attrName>
                                        </p:attrNameLst>
                                      </p:cBhvr>
                                      <p:tavLst>
                                        <p:tav tm="0">
                                          <p:val>
                                            <p:fltVal val="0.5"/>
                                          </p:val>
                                        </p:tav>
                                        <p:tav tm="100000">
                                          <p:val>
                                            <p:strVal val="#ppt_x"/>
                                          </p:val>
                                        </p:tav>
                                      </p:tavLst>
                                    </p:anim>
                                    <p:anim calcmode="lin" valueType="num">
                                      <p:cBhvr>
                                        <p:cTn id="65"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96882"/>
            <a:ext cx="8839200" cy="221771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sz="2800" dirty="0"/>
              <a:t>The new teacher entered the classroom and said, “Can you tell me what I should do now?” </a:t>
            </a:r>
            <a:r>
              <a:rPr lang="en-US" sz="2800" dirty="0">
                <a:solidFill>
                  <a:srgbClr val="FFFF00"/>
                </a:solidFill>
              </a:rPr>
              <a:t>“No, sir,” said one of the students. </a:t>
            </a:r>
            <a:r>
              <a:rPr lang="en-US" sz="2800" dirty="0"/>
              <a:t>The teacher smiled and said, “Try  to guess.” </a:t>
            </a:r>
            <a:r>
              <a:rPr lang="en-US" sz="2800" dirty="0">
                <a:solidFill>
                  <a:srgbClr val="FFFF00"/>
                </a:solidFill>
              </a:rPr>
              <a:t>“You should introduce yourself to us,” another student said. </a:t>
            </a:r>
            <a:r>
              <a:rPr lang="en-US" sz="2800" dirty="0"/>
              <a:t>“Thank you,” said the teacher. “You are really brilliant.”</a:t>
            </a:r>
          </a:p>
        </p:txBody>
      </p:sp>
      <p:sp>
        <p:nvSpPr>
          <p:cNvPr id="3" name="TextBox 2"/>
          <p:cNvSpPr txBox="1"/>
          <p:nvPr/>
        </p:nvSpPr>
        <p:spPr>
          <a:xfrm>
            <a:off x="152400" y="3705854"/>
            <a:ext cx="8839200" cy="633062"/>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dirty="0"/>
              <a:t>Mina asked Rina when her Test Examination commenced.</a:t>
            </a:r>
          </a:p>
        </p:txBody>
      </p:sp>
      <p:sp>
        <p:nvSpPr>
          <p:cNvPr id="6" name="TextBox 5"/>
          <p:cNvSpPr txBox="1"/>
          <p:nvPr/>
        </p:nvSpPr>
        <p:spPr>
          <a:xfrm>
            <a:off x="152400" y="4338916"/>
            <a:ext cx="8839200" cy="4572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sz="3200" dirty="0">
                <a:solidFill>
                  <a:srgbClr val="FFFF00"/>
                </a:solidFill>
              </a:rPr>
              <a:t>She replied that it commenced on 9 November.</a:t>
            </a:r>
          </a:p>
        </p:txBody>
      </p:sp>
      <p:sp>
        <p:nvSpPr>
          <p:cNvPr id="7" name="TextBox 6"/>
          <p:cNvSpPr txBox="1"/>
          <p:nvPr/>
        </p:nvSpPr>
        <p:spPr>
          <a:xfrm>
            <a:off x="152400" y="5768790"/>
            <a:ext cx="8839200" cy="43478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sz="3200" dirty="0">
                <a:solidFill>
                  <a:srgbClr val="FFFF00"/>
                </a:solidFill>
              </a:rPr>
              <a:t>Rina told (Mina) that she was right. </a:t>
            </a:r>
          </a:p>
        </p:txBody>
      </p:sp>
      <p:sp>
        <p:nvSpPr>
          <p:cNvPr id="9" name="TextBox 8"/>
          <p:cNvSpPr txBox="1"/>
          <p:nvPr/>
        </p:nvSpPr>
        <p:spPr>
          <a:xfrm>
            <a:off x="152400" y="4818529"/>
            <a:ext cx="8839200" cy="90991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2800">
                <a:latin typeface="Calibri" panose="020F0502020204030204" pitchFamily="34" charset="0"/>
              </a:defRPr>
            </a:lvl1pPr>
          </a:lstStyle>
          <a:p>
            <a:r>
              <a:rPr lang="en-US" dirty="0"/>
              <a:t>Mina told that her Test Examination was knocking at the  door and she didn’t have a lot of time. </a:t>
            </a:r>
          </a:p>
        </p:txBody>
      </p:sp>
      <p:sp>
        <p:nvSpPr>
          <p:cNvPr id="10" name="Down Arrow Callout 9"/>
          <p:cNvSpPr/>
          <p:nvPr/>
        </p:nvSpPr>
        <p:spPr>
          <a:xfrm>
            <a:off x="2895600" y="2903518"/>
            <a:ext cx="2667000" cy="754082"/>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Answer</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857061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fltVal val="0.5"/>
                                          </p:val>
                                        </p:tav>
                                        <p:tav tm="100000">
                                          <p:val>
                                            <p:strVal val="#ppt_x"/>
                                          </p:val>
                                        </p:tav>
                                      </p:tavLst>
                                    </p:anim>
                                    <p:anim calcmode="lin" valueType="num">
                                      <p:cBhvr>
                                        <p:cTn id="20"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anim calcmode="lin" valueType="num">
                                      <p:cBhvr>
                                        <p:cTn id="28" dur="500" fill="hold"/>
                                        <p:tgtEl>
                                          <p:spTgt spid="3"/>
                                        </p:tgtEl>
                                        <p:attrNameLst>
                                          <p:attrName>ppt_x</p:attrName>
                                        </p:attrNameLst>
                                      </p:cBhvr>
                                      <p:tavLst>
                                        <p:tav tm="0">
                                          <p:val>
                                            <p:fltVal val="0.5"/>
                                          </p:val>
                                        </p:tav>
                                        <p:tav tm="100000">
                                          <p:val>
                                            <p:strVal val="#ppt_x"/>
                                          </p:val>
                                        </p:tav>
                                      </p:tavLst>
                                    </p:anim>
                                    <p:anim calcmode="lin" valueType="num">
                                      <p:cBhvr>
                                        <p:cTn id="2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anim calcmode="lin" valueType="num">
                                      <p:cBhvr>
                                        <p:cTn id="37" dur="500" fill="hold"/>
                                        <p:tgtEl>
                                          <p:spTgt spid="6"/>
                                        </p:tgtEl>
                                        <p:attrNameLst>
                                          <p:attrName>ppt_x</p:attrName>
                                        </p:attrNameLst>
                                      </p:cBhvr>
                                      <p:tavLst>
                                        <p:tav tm="0">
                                          <p:val>
                                            <p:fltVal val="0.5"/>
                                          </p:val>
                                        </p:tav>
                                        <p:tav tm="100000">
                                          <p:val>
                                            <p:strVal val="#ppt_x"/>
                                          </p:val>
                                        </p:tav>
                                      </p:tavLst>
                                    </p:anim>
                                    <p:anim calcmode="lin" valueType="num">
                                      <p:cBhvr>
                                        <p:cTn id="38"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anim calcmode="lin" valueType="num">
                                      <p:cBhvr>
                                        <p:cTn id="46" dur="500" fill="hold"/>
                                        <p:tgtEl>
                                          <p:spTgt spid="9"/>
                                        </p:tgtEl>
                                        <p:attrNameLst>
                                          <p:attrName>ppt_x</p:attrName>
                                        </p:attrNameLst>
                                      </p:cBhvr>
                                      <p:tavLst>
                                        <p:tav tm="0">
                                          <p:val>
                                            <p:fltVal val="0.5"/>
                                          </p:val>
                                        </p:tav>
                                        <p:tav tm="100000">
                                          <p:val>
                                            <p:strVal val="#ppt_x"/>
                                          </p:val>
                                        </p:tav>
                                      </p:tavLst>
                                    </p:anim>
                                    <p:anim calcmode="lin" valueType="num">
                                      <p:cBhvr>
                                        <p:cTn id="47"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anim calcmode="lin" valueType="num">
                                      <p:cBhvr>
                                        <p:cTn id="55" dur="500" fill="hold"/>
                                        <p:tgtEl>
                                          <p:spTgt spid="7"/>
                                        </p:tgtEl>
                                        <p:attrNameLst>
                                          <p:attrName>ppt_x</p:attrName>
                                        </p:attrNameLst>
                                      </p:cBhvr>
                                      <p:tavLst>
                                        <p:tav tm="0">
                                          <p:val>
                                            <p:fltVal val="0.5"/>
                                          </p:val>
                                        </p:tav>
                                        <p:tav tm="100000">
                                          <p:val>
                                            <p:strVal val="#ppt_x"/>
                                          </p:val>
                                        </p:tav>
                                      </p:tavLst>
                                    </p:anim>
                                    <p:anim calcmode="lin" valueType="num">
                                      <p:cBhvr>
                                        <p:cTn id="56"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763000" cy="35052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sz="3200" dirty="0" smtClean="0"/>
              <a:t>“Have you read the book? Where did you go yesterday?” asked </a:t>
            </a:r>
            <a:r>
              <a:rPr lang="en-US" sz="3200" dirty="0" err="1" smtClean="0"/>
              <a:t>Fahim</a:t>
            </a:r>
            <a:r>
              <a:rPr lang="en-US" sz="3200" dirty="0" smtClean="0"/>
              <a:t>.</a:t>
            </a:r>
          </a:p>
          <a:p>
            <a:r>
              <a:rPr lang="en-US" sz="3200" dirty="0" smtClean="0"/>
              <a:t>“I have lost the book which you gave me. I went to bazar to buy that book but I did not find it”, said Kamal.</a:t>
            </a:r>
          </a:p>
          <a:p>
            <a:r>
              <a:rPr lang="en-US" sz="3200" dirty="0" smtClean="0"/>
              <a:t>“Don’t worry”, said </a:t>
            </a:r>
            <a:r>
              <a:rPr lang="en-US" sz="3200" dirty="0" err="1" smtClean="0"/>
              <a:t>Fahim</a:t>
            </a:r>
            <a:r>
              <a:rPr lang="en-US" sz="3200" dirty="0" smtClean="0"/>
              <a:t>. “It’s nothing.”</a:t>
            </a:r>
          </a:p>
          <a:p>
            <a:r>
              <a:rPr lang="en-US" sz="3200" dirty="0" smtClean="0"/>
              <a:t>“Thank you, my friend.”</a:t>
            </a:r>
          </a:p>
        </p:txBody>
      </p:sp>
      <p:sp>
        <p:nvSpPr>
          <p:cNvPr id="9" name="TextBox 8"/>
          <p:cNvSpPr txBox="1"/>
          <p:nvPr/>
        </p:nvSpPr>
        <p:spPr>
          <a:xfrm>
            <a:off x="152400" y="3581400"/>
            <a:ext cx="8763000" cy="40386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sz="3200" dirty="0" err="1" smtClean="0"/>
              <a:t>Fahim</a:t>
            </a:r>
            <a:r>
              <a:rPr lang="en-US" sz="3200" dirty="0" smtClean="0"/>
              <a:t> asked Kamal if he (K) had read the book and also asked where he (K) had gone the previous day.</a:t>
            </a:r>
          </a:p>
          <a:p>
            <a:pPr>
              <a:tabLst>
                <a:tab pos="6515100" algn="l"/>
              </a:tabLst>
            </a:pPr>
            <a:r>
              <a:rPr lang="en-US" sz="3200" dirty="0" smtClean="0"/>
              <a:t>Kamal replied that he had lost the book which he (F) had given him and added that he had gone to bazar to by that book but he had not found it.</a:t>
            </a:r>
          </a:p>
          <a:p>
            <a:pPr>
              <a:tabLst>
                <a:tab pos="6515100" algn="l"/>
              </a:tabLst>
            </a:pPr>
            <a:r>
              <a:rPr lang="en-US" sz="3200" dirty="0" err="1" smtClean="0"/>
              <a:t>Fahim</a:t>
            </a:r>
            <a:r>
              <a:rPr lang="en-US" sz="3200" dirty="0" smtClean="0"/>
              <a:t> told Kamal not to worry and added that it was nothing.</a:t>
            </a:r>
          </a:p>
          <a:p>
            <a:pPr>
              <a:tabLst>
                <a:tab pos="6515100" algn="l"/>
              </a:tabLst>
            </a:pPr>
            <a:r>
              <a:rPr lang="en-US" sz="3200" dirty="0" smtClean="0"/>
              <a:t>Kamal thanked </a:t>
            </a:r>
            <a:r>
              <a:rPr lang="en-US" sz="3200" dirty="0" err="1" smtClean="0"/>
              <a:t>Fahim</a:t>
            </a:r>
            <a:r>
              <a:rPr lang="en-US" sz="3200" dirty="0" smtClean="0"/>
              <a:t>/him. </a:t>
            </a:r>
          </a:p>
        </p:txBody>
      </p:sp>
    </p:spTree>
    <p:extLst>
      <p:ext uri="{BB962C8B-B14F-4D97-AF65-F5344CB8AC3E}">
        <p14:creationId xmlns:p14="http://schemas.microsoft.com/office/powerpoint/2010/main" val="3511886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2786121"/>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dirty="0" smtClean="0"/>
              <a:t>My mother said, “Why do you not </a:t>
            </a:r>
            <a:r>
              <a:rPr lang="en-US" dirty="0" err="1" smtClean="0"/>
              <a:t>practise</a:t>
            </a:r>
            <a:r>
              <a:rPr lang="en-US" dirty="0" smtClean="0"/>
              <a:t> spoken English? Don’t you know that it’s an international language? Do you know that about half of the people of the world speak in English?” “Yes”, I said. “But it is hard to learn.”</a:t>
            </a:r>
            <a:endParaRPr lang="en-US" dirty="0" smtClean="0"/>
          </a:p>
        </p:txBody>
      </p:sp>
      <p:sp>
        <p:nvSpPr>
          <p:cNvPr id="5" name="TextBox 4"/>
          <p:cNvSpPr txBox="1"/>
          <p:nvPr/>
        </p:nvSpPr>
        <p:spPr>
          <a:xfrm>
            <a:off x="228600" y="3048000"/>
            <a:ext cx="8763000" cy="40386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dirty="0" smtClean="0"/>
              <a:t>My mother asked me why I did not </a:t>
            </a:r>
            <a:r>
              <a:rPr lang="en-US" dirty="0" err="1" smtClean="0"/>
              <a:t>practise</a:t>
            </a:r>
            <a:r>
              <a:rPr lang="en-US" dirty="0" smtClean="0"/>
              <a:t> spoken English and also asked if I didn’t know that it is an international language and again asked if I knew that about half of the people of the world spoke in English. </a:t>
            </a:r>
          </a:p>
          <a:p>
            <a:r>
              <a:rPr lang="en-US" dirty="0" smtClean="0"/>
              <a:t>I replied in the affirmative but told that it was hard to learn.</a:t>
            </a:r>
          </a:p>
        </p:txBody>
      </p:sp>
    </p:spTree>
    <p:extLst>
      <p:ext uri="{BB962C8B-B14F-4D97-AF65-F5344CB8AC3E}">
        <p14:creationId xmlns:p14="http://schemas.microsoft.com/office/powerpoint/2010/main" val="758502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76" y="1"/>
            <a:ext cx="8763000" cy="3048000"/>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sz="3200" dirty="0" smtClean="0"/>
              <a:t>“Why are you putting the food into your pocket, sir? Why don’t you eat?” asked the nobleman. “</a:t>
            </a:r>
            <a:r>
              <a:rPr lang="en-US" sz="3200" dirty="0" smtClean="0"/>
              <a:t>I’m doing the right thing. My dress deserves these rich dishes”, replied Sheikh </a:t>
            </a:r>
            <a:r>
              <a:rPr lang="en-US" sz="3200" dirty="0" err="1" smtClean="0"/>
              <a:t>Sadi</a:t>
            </a:r>
            <a:r>
              <a:rPr lang="en-US" sz="3200" dirty="0" smtClean="0"/>
              <a:t>. “I don’t understand what you mean to say”, said the nobleman. “And I am sorry.”</a:t>
            </a:r>
          </a:p>
        </p:txBody>
      </p:sp>
    </p:spTree>
    <p:extLst>
      <p:ext uri="{BB962C8B-B14F-4D97-AF65-F5344CB8AC3E}">
        <p14:creationId xmlns:p14="http://schemas.microsoft.com/office/powerpoint/2010/main" val="3319173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990600" y="1981200"/>
            <a:ext cx="7162800" cy="2819400"/>
          </a:xfrm>
          <a:prstGeom prst="ellipse">
            <a:avLst/>
          </a:prstGeom>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6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rPr>
              <a:t>Home work</a:t>
            </a:r>
            <a:endParaRPr lang="en-US" sz="6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endParaRPr>
          </a:p>
        </p:txBody>
      </p:sp>
    </p:spTree>
    <p:extLst>
      <p:ext uri="{BB962C8B-B14F-4D97-AF65-F5344CB8AC3E}">
        <p14:creationId xmlns:p14="http://schemas.microsoft.com/office/powerpoint/2010/main" val="170271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221771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sz="2800" dirty="0" smtClean="0"/>
              <a:t>“</a:t>
            </a:r>
            <a:r>
              <a:rPr lang="en-US" sz="2800" dirty="0" smtClean="0">
                <a:ln w="0"/>
                <a:solidFill>
                  <a:schemeClr val="tx1"/>
                </a:solidFill>
                <a:effectLst>
                  <a:outerShdw blurRad="38100" dist="19050" dir="2700000" algn="tl" rotWithShape="0">
                    <a:schemeClr val="dk1">
                      <a:alpha val="40000"/>
                    </a:schemeClr>
                  </a:outerShdw>
                </a:effectLst>
              </a:rPr>
              <a:t>Have you done your home-works?” The mother said to the daughter. “No, I’ve forgotten”, said the daughter. </a:t>
            </a:r>
            <a:r>
              <a:rPr lang="en-US" sz="2800" dirty="0" smtClean="0"/>
              <a:t>“That’s  bad. You must be more careful about </a:t>
            </a:r>
            <a:r>
              <a:rPr lang="en-US" sz="2800" dirty="0"/>
              <a:t>y</a:t>
            </a:r>
            <a:r>
              <a:rPr lang="en-US" sz="2800" dirty="0" smtClean="0"/>
              <a:t>our home-works. By doing so, you can’t expect to do well in your studies”, said the mother.</a:t>
            </a:r>
            <a:endParaRPr lang="en-US" sz="2800" dirty="0"/>
          </a:p>
        </p:txBody>
      </p:sp>
      <p:sp>
        <p:nvSpPr>
          <p:cNvPr id="7" name="TextBox 6"/>
          <p:cNvSpPr txBox="1"/>
          <p:nvPr/>
        </p:nvSpPr>
        <p:spPr>
          <a:xfrm>
            <a:off x="152400" y="2370118"/>
            <a:ext cx="8839200" cy="22177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sz="2800" dirty="0" smtClean="0"/>
              <a:t>“How lovely the toy is! I’ll buy it”, said </a:t>
            </a:r>
            <a:r>
              <a:rPr lang="en-US" sz="2800" dirty="0" err="1" smtClean="0"/>
              <a:t>Tonim</a:t>
            </a:r>
            <a:r>
              <a:rPr lang="en-US" sz="2800" dirty="0" smtClean="0">
                <a:ln w="0"/>
                <a:solidFill>
                  <a:schemeClr val="tx1"/>
                </a:solidFill>
                <a:effectLst>
                  <a:outerShdw blurRad="38100" dist="19050" dir="2700000" algn="tl" rotWithShape="0">
                    <a:schemeClr val="dk1">
                      <a:alpha val="40000"/>
                    </a:schemeClr>
                  </a:outerShdw>
                </a:effectLst>
              </a:rPr>
              <a:t>. </a:t>
            </a:r>
            <a:r>
              <a:rPr lang="en-US" sz="2800" dirty="0">
                <a:ln w="0"/>
                <a:solidFill>
                  <a:schemeClr val="tx1"/>
                </a:solidFill>
                <a:effectLst>
                  <a:outerShdw blurRad="38100" dist="19050" dir="2700000" algn="tl" rotWithShape="0">
                    <a:schemeClr val="dk1">
                      <a:alpha val="40000"/>
                    </a:schemeClr>
                  </a:outerShdw>
                </a:effectLst>
              </a:rPr>
              <a:t>“No, it is not durable. Tomorrow we will visit another village fair. Then you can buy another toy. Let’s go now”, said mother.</a:t>
            </a:r>
            <a:r>
              <a:rPr lang="en-US" sz="2800" dirty="0" smtClean="0">
                <a:ln w="0"/>
                <a:solidFill>
                  <a:schemeClr val="tx1"/>
                </a:solidFill>
                <a:effectLst>
                  <a:outerShdw blurRad="38100" dist="19050" dir="2700000" algn="tl" rotWithShape="0">
                    <a:schemeClr val="dk1">
                      <a:alpha val="40000"/>
                    </a:schemeClr>
                  </a:outerShdw>
                </a:effectLst>
              </a:rPr>
              <a:t> “You must buy me a good toy”, said </a:t>
            </a:r>
            <a:r>
              <a:rPr lang="en-US" sz="2800" dirty="0" err="1" smtClean="0">
                <a:ln w="0"/>
                <a:solidFill>
                  <a:schemeClr val="tx1"/>
                </a:solidFill>
                <a:effectLst>
                  <a:outerShdw blurRad="38100" dist="19050" dir="2700000" algn="tl" rotWithShape="0">
                    <a:schemeClr val="dk1">
                      <a:alpha val="40000"/>
                    </a:schemeClr>
                  </a:outerShdw>
                </a:effectLst>
              </a:rPr>
              <a:t>Tonim</a:t>
            </a:r>
            <a:r>
              <a:rPr lang="en-US" sz="2800" dirty="0" smtClean="0">
                <a:ln w="0"/>
                <a:solidFill>
                  <a:schemeClr val="tx1"/>
                </a:solidFill>
                <a:effectLst>
                  <a:outerShdw blurRad="38100" dist="19050" dir="2700000" algn="tl" rotWithShape="0">
                    <a:schemeClr val="dk1">
                      <a:alpha val="40000"/>
                    </a:schemeClr>
                  </a:outerShdw>
                </a:effectLst>
              </a:rPr>
              <a:t>. </a:t>
            </a:r>
            <a:r>
              <a:rPr lang="en-US" sz="2800" dirty="0">
                <a:ln w="0"/>
                <a:solidFill>
                  <a:schemeClr val="tx1"/>
                </a:solidFill>
                <a:effectLst>
                  <a:outerShdw blurRad="38100" dist="19050" dir="2700000" algn="tl" rotWithShape="0">
                    <a:schemeClr val="dk1">
                      <a:alpha val="40000"/>
                    </a:schemeClr>
                  </a:outerShdw>
                </a:effectLst>
              </a:rPr>
              <a:t>“Yes”, replied she. </a:t>
            </a:r>
          </a:p>
        </p:txBody>
      </p:sp>
      <p:sp>
        <p:nvSpPr>
          <p:cNvPr id="9" name="TextBox 8"/>
          <p:cNvSpPr txBox="1"/>
          <p:nvPr/>
        </p:nvSpPr>
        <p:spPr>
          <a:xfrm>
            <a:off x="152400" y="4592023"/>
            <a:ext cx="8839200" cy="2217718"/>
          </a:xfrm>
          <a:prstGeom prst="rect">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defPPr>
              <a:defRPr lang="en-US"/>
            </a:defPPr>
            <a:lvl1pPr algn="just">
              <a:defRPr sz="3600">
                <a:latin typeface="Calibri" panose="020F0502020204030204" pitchFamily="34" charset="0"/>
              </a:defRPr>
            </a:lvl1pPr>
          </a:lstStyle>
          <a:p>
            <a:r>
              <a:rPr lang="en-US" sz="2800" dirty="0" smtClean="0"/>
              <a:t>The teacher said to the boy, “Do you think that honesty is the best policy?” </a:t>
            </a:r>
            <a:r>
              <a:rPr lang="en-US" sz="2800" dirty="0">
                <a:ln w="0"/>
                <a:solidFill>
                  <a:schemeClr val="tx1"/>
                </a:solidFill>
                <a:effectLst>
                  <a:outerShdw blurRad="38100" dist="19050" dir="2700000" algn="tl" rotWithShape="0">
                    <a:schemeClr val="dk1">
                      <a:alpha val="40000"/>
                    </a:schemeClr>
                  </a:outerShdw>
                </a:effectLst>
              </a:rPr>
              <a:t>The boy said, “Yes, sir. I think so.” </a:t>
            </a:r>
            <a:r>
              <a:rPr lang="en-US" sz="2800" dirty="0" smtClean="0">
                <a:ln w="0"/>
                <a:solidFill>
                  <a:schemeClr val="tx1"/>
                </a:solidFill>
                <a:effectLst>
                  <a:outerShdw blurRad="38100" dist="19050" dir="2700000" algn="tl" rotWithShape="0">
                    <a:schemeClr val="dk1">
                      <a:alpha val="40000"/>
                    </a:schemeClr>
                  </a:outerShdw>
                </a:effectLst>
              </a:rPr>
              <a:t>“Then learn to be honest from your boyhood”, said the teacher. </a:t>
            </a:r>
            <a:r>
              <a:rPr lang="en-US" sz="2800" dirty="0">
                <a:ln w="0"/>
                <a:solidFill>
                  <a:schemeClr val="tx1"/>
                </a:solidFill>
                <a:effectLst>
                  <a:outerShdw blurRad="38100" dist="19050" dir="2700000" algn="tl" rotWithShape="0">
                    <a:schemeClr val="dk1">
                      <a:alpha val="40000"/>
                    </a:schemeClr>
                  </a:outerShdw>
                </a:effectLst>
              </a:rPr>
              <a:t>“Thank you, sir”, said the </a:t>
            </a:r>
            <a:r>
              <a:rPr lang="en-US" sz="2800" dirty="0" smtClean="0">
                <a:ln w="0"/>
                <a:solidFill>
                  <a:schemeClr val="tx1"/>
                </a:solidFill>
                <a:effectLst>
                  <a:outerShdw blurRad="38100" dist="19050" dir="2700000" algn="tl" rotWithShape="0">
                    <a:schemeClr val="dk1">
                      <a:alpha val="40000"/>
                    </a:schemeClr>
                  </a:outerShdw>
                </a:effectLst>
              </a:rPr>
              <a:t>boy. May Allah grant you a long life”, said the teacher to the boy.</a:t>
            </a:r>
            <a:endParaRPr lang="en-US"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246232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98057" y="76200"/>
            <a:ext cx="4114800" cy="123291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smtClean="0">
                <a:latin typeface="Book Antiqua" pitchFamily="18" charset="0"/>
              </a:rPr>
              <a:t>Remember</a:t>
            </a:r>
            <a:endParaRPr lang="en-US" sz="4000" b="1" dirty="0">
              <a:latin typeface="Book Antiqua" pitchFamily="18" charset="0"/>
            </a:endParaRPr>
          </a:p>
        </p:txBody>
      </p:sp>
      <p:sp>
        <p:nvSpPr>
          <p:cNvPr id="3" name="TextBox 2"/>
          <p:cNvSpPr txBox="1"/>
          <p:nvPr/>
        </p:nvSpPr>
        <p:spPr>
          <a:xfrm>
            <a:off x="319314" y="1402140"/>
            <a:ext cx="8646886" cy="1569660"/>
          </a:xfrm>
          <a:prstGeom prst="rect">
            <a:avLst/>
          </a:prstGeom>
          <a:ln>
            <a:solidFill>
              <a:srgbClr val="00B0F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Book Antiqua" pitchFamily="18" charset="0"/>
              </a:rPr>
              <a:t>If the reporting verb is in present &amp; future tense, there will be no change  of the verb of the reported speech.</a:t>
            </a:r>
            <a:endParaRPr lang="en-US" sz="3200" b="1" dirty="0">
              <a:ln w="6600">
                <a:solidFill>
                  <a:schemeClr val="accent2"/>
                </a:solidFill>
                <a:prstDash val="solid"/>
              </a:ln>
              <a:solidFill>
                <a:srgbClr val="FFFFFF"/>
              </a:solidFill>
              <a:effectLst>
                <a:outerShdw dist="38100" dir="2700000" algn="tl" rotWithShape="0">
                  <a:schemeClr val="accent2"/>
                </a:outerShdw>
              </a:effectLst>
              <a:latin typeface="Book Antiqua" pitchFamily="18" charset="0"/>
            </a:endParaRPr>
          </a:p>
        </p:txBody>
      </p:sp>
      <p:sp>
        <p:nvSpPr>
          <p:cNvPr id="5" name="Rectangle 4"/>
          <p:cNvSpPr/>
          <p:nvPr/>
        </p:nvSpPr>
        <p:spPr>
          <a:xfrm>
            <a:off x="76200" y="3048000"/>
            <a:ext cx="4709886" cy="7239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r>
              <a:rPr lang="en-US" sz="2800" b="1" dirty="0">
                <a:solidFill>
                  <a:schemeClr val="tx1"/>
                </a:solidFill>
                <a:latin typeface="Book Antiqua" pitchFamily="18" charset="0"/>
              </a:rPr>
              <a:t>He </a:t>
            </a:r>
            <a:r>
              <a:rPr lang="en-US" sz="2800" b="1" i="1" dirty="0">
                <a:solidFill>
                  <a:srgbClr val="FFFF00"/>
                </a:solidFill>
                <a:latin typeface="Book Antiqua" pitchFamily="18" charset="0"/>
              </a:rPr>
              <a:t>says</a:t>
            </a:r>
            <a:r>
              <a:rPr lang="en-US" sz="2800" b="1" dirty="0">
                <a:solidFill>
                  <a:schemeClr val="tx1"/>
                </a:solidFill>
                <a:latin typeface="Book Antiqua" pitchFamily="18" charset="0"/>
              </a:rPr>
              <a:t>, “ My mother </a:t>
            </a:r>
            <a:r>
              <a:rPr lang="en-US" sz="2800" b="1" i="1" dirty="0">
                <a:solidFill>
                  <a:srgbClr val="FFFF00"/>
                </a:solidFill>
                <a:latin typeface="Book Antiqua" pitchFamily="18" charset="0"/>
              </a:rPr>
              <a:t>loves</a:t>
            </a:r>
            <a:r>
              <a:rPr lang="en-US" sz="2800" b="1" dirty="0">
                <a:solidFill>
                  <a:srgbClr val="FFFF00"/>
                </a:solidFill>
                <a:latin typeface="Book Antiqua" pitchFamily="18" charset="0"/>
              </a:rPr>
              <a:t> </a:t>
            </a:r>
            <a:r>
              <a:rPr lang="en-US" sz="2800" b="1" dirty="0">
                <a:solidFill>
                  <a:schemeClr val="tx1"/>
                </a:solidFill>
                <a:latin typeface="Book Antiqua" pitchFamily="18" charset="0"/>
              </a:rPr>
              <a:t>me more than her life.”</a:t>
            </a:r>
          </a:p>
        </p:txBody>
      </p:sp>
      <p:sp>
        <p:nvSpPr>
          <p:cNvPr id="6" name="Rectangle 5"/>
          <p:cNvSpPr/>
          <p:nvPr/>
        </p:nvSpPr>
        <p:spPr>
          <a:xfrm>
            <a:off x="90714" y="5791200"/>
            <a:ext cx="4862286" cy="8382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He  </a:t>
            </a:r>
            <a:r>
              <a:rPr lang="en-US" sz="2800" b="1" i="1" dirty="0" smtClean="0">
                <a:solidFill>
                  <a:srgbClr val="FFFF00"/>
                </a:solidFill>
                <a:latin typeface="Book Antiqua" pitchFamily="18" charset="0"/>
              </a:rPr>
              <a:t>says</a:t>
            </a:r>
            <a:r>
              <a:rPr lang="en-US" sz="2800" b="1" dirty="0" smtClean="0">
                <a:solidFill>
                  <a:srgbClr val="FFFF00"/>
                </a:solidFill>
                <a:latin typeface="Book Antiqua" pitchFamily="18" charset="0"/>
              </a:rPr>
              <a:t> </a:t>
            </a:r>
            <a:r>
              <a:rPr lang="en-US" sz="2800" b="1" dirty="0" smtClean="0">
                <a:latin typeface="Book Antiqua" pitchFamily="18" charset="0"/>
              </a:rPr>
              <a:t>that his mother </a:t>
            </a:r>
            <a:r>
              <a:rPr lang="en-US" sz="2800" b="1" i="1" dirty="0" smtClean="0">
                <a:solidFill>
                  <a:srgbClr val="FFFF00"/>
                </a:solidFill>
                <a:latin typeface="Book Antiqua" pitchFamily="18" charset="0"/>
              </a:rPr>
              <a:t>loves</a:t>
            </a:r>
            <a:r>
              <a:rPr lang="en-US" sz="2800" b="1" dirty="0" smtClean="0">
                <a:latin typeface="Book Antiqua" pitchFamily="18" charset="0"/>
              </a:rPr>
              <a:t> him more than her life.</a:t>
            </a:r>
            <a:endParaRPr lang="en-US" sz="2800" b="1" dirty="0">
              <a:latin typeface="Book Antiqua"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549" r="8173"/>
          <a:stretch/>
        </p:blipFill>
        <p:spPr>
          <a:xfrm>
            <a:off x="4858657" y="3048000"/>
            <a:ext cx="4107544" cy="3581399"/>
          </a:xfrm>
          <a:prstGeom prst="rect">
            <a:avLst/>
          </a:prstGeom>
        </p:spPr>
      </p:pic>
      <p:sp>
        <p:nvSpPr>
          <p:cNvPr id="8" name="Up Arrow Callout 7"/>
          <p:cNvSpPr/>
          <p:nvPr/>
        </p:nvSpPr>
        <p:spPr>
          <a:xfrm>
            <a:off x="319314" y="3886199"/>
            <a:ext cx="4405086" cy="838201"/>
          </a:xfrm>
          <a:prstGeom prst="upArrowCallout">
            <a:avLst>
              <a:gd name="adj1" fmla="val 44687"/>
              <a:gd name="adj2" fmla="val 38366"/>
              <a:gd name="adj3" fmla="val 39966"/>
              <a:gd name="adj4" fmla="val 56974"/>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latin typeface="Book Antiqua" pitchFamily="18" charset="0"/>
              </a:rPr>
              <a:t>Direct speech</a:t>
            </a:r>
            <a:endParaRPr lang="en-US" sz="2800" b="1" dirty="0">
              <a:latin typeface="Book Antiqua" pitchFamily="18" charset="0"/>
            </a:endParaRPr>
          </a:p>
        </p:txBody>
      </p:sp>
      <p:sp>
        <p:nvSpPr>
          <p:cNvPr id="9" name="Down Arrow Callout 8"/>
          <p:cNvSpPr/>
          <p:nvPr/>
        </p:nvSpPr>
        <p:spPr>
          <a:xfrm>
            <a:off x="319314" y="4953000"/>
            <a:ext cx="4405086" cy="685800"/>
          </a:xfrm>
          <a:prstGeom prst="downArrowCallout">
            <a:avLst>
              <a:gd name="adj1" fmla="val 50225"/>
              <a:gd name="adj2" fmla="val 44035"/>
              <a:gd name="adj3" fmla="val 35811"/>
              <a:gd name="adj4" fmla="val 6159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latin typeface="Book Antiqua" pitchFamily="18" charset="0"/>
              </a:rPr>
              <a:t>Indirect speech</a:t>
            </a:r>
            <a:endParaRPr lang="en-US" sz="2800" b="1" dirty="0">
              <a:latin typeface="Book Antiqua" pitchFamily="18" charset="0"/>
            </a:endParaRPr>
          </a:p>
        </p:txBody>
      </p:sp>
      <p:sp>
        <p:nvSpPr>
          <p:cNvPr id="10" name="Oval 9"/>
          <p:cNvSpPr/>
          <p:nvPr/>
        </p:nvSpPr>
        <p:spPr>
          <a:xfrm>
            <a:off x="1124856" y="5831541"/>
            <a:ext cx="856344"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0714" y="6210300"/>
            <a:ext cx="1034142" cy="495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84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repeatCount="indefinite"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ssolve">
                                      <p:cBhvr>
                                        <p:cTn id="46" dur="2000"/>
                                        <p:tgtEl>
                                          <p:spTgt spid="10"/>
                                        </p:tgtEl>
                                      </p:cBhvr>
                                    </p:animEffect>
                                  </p:childTnLst>
                                </p:cTn>
                              </p:par>
                              <p:par>
                                <p:cTn id="47" presetID="9" presetClass="entr" presetSubtype="0" repeatCount="indefinite"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dissolve">
                                      <p:cBhvr>
                                        <p:cTn id="4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33400"/>
            <a:ext cx="9448800" cy="5791199"/>
          </a:xfrm>
          <a:prstGeom prst="rect">
            <a:avLst/>
          </a:prstGeom>
        </p:spPr>
      </p:pic>
    </p:spTree>
    <p:extLst>
      <p:ext uri="{BB962C8B-B14F-4D97-AF65-F5344CB8AC3E}">
        <p14:creationId xmlns:p14="http://schemas.microsoft.com/office/powerpoint/2010/main" val="1821417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54" y="148790"/>
            <a:ext cx="8797758" cy="3889810"/>
          </a:xfrm>
          <a:prstGeom prst="rect">
            <a:avLst/>
          </a:prstGeom>
        </p:spPr>
      </p:pic>
      <p:sp>
        <p:nvSpPr>
          <p:cNvPr id="5" name="TextBox 4"/>
          <p:cNvSpPr txBox="1"/>
          <p:nvPr/>
        </p:nvSpPr>
        <p:spPr>
          <a:xfrm>
            <a:off x="2895600" y="301190"/>
            <a:ext cx="4191000"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spc="50" dirty="0" smtClean="0">
                <a:ln w="0"/>
                <a:solidFill>
                  <a:schemeClr val="bg2"/>
                </a:solidFill>
                <a:effectLst>
                  <a:innerShdw blurRad="63500" dist="50800" dir="13500000">
                    <a:srgbClr val="000000">
                      <a:alpha val="50000"/>
                    </a:srgbClr>
                  </a:innerShdw>
                </a:effectLst>
                <a:latin typeface="Corbel" panose="020B0503020204020204" pitchFamily="34" charset="0"/>
              </a:rPr>
              <a:t>What fruits do you like, Sumi?</a:t>
            </a:r>
            <a:endParaRPr lang="en-US" sz="2800" b="1" spc="50" dirty="0">
              <a:ln w="0"/>
              <a:solidFill>
                <a:schemeClr val="bg2"/>
              </a:solidFill>
              <a:effectLst>
                <a:innerShdw blurRad="63500" dist="50800" dir="13500000">
                  <a:srgbClr val="000000">
                    <a:alpha val="50000"/>
                  </a:srgbClr>
                </a:innerShdw>
              </a:effectLst>
              <a:latin typeface="Corbel" panose="020B0503020204020204" pitchFamily="34" charset="0"/>
            </a:endParaRPr>
          </a:p>
        </p:txBody>
      </p:sp>
      <p:sp>
        <p:nvSpPr>
          <p:cNvPr id="8" name="TextBox 7"/>
          <p:cNvSpPr txBox="1"/>
          <p:nvPr/>
        </p:nvSpPr>
        <p:spPr>
          <a:xfrm>
            <a:off x="4114800" y="1536918"/>
            <a:ext cx="2362200" cy="2246769"/>
          </a:xfrm>
          <a:prstGeom prst="rect">
            <a:avLst/>
          </a:prstGeom>
          <a:noFill/>
        </p:spPr>
        <p:txBody>
          <a:bodyPr wrap="square" rtlCol="0">
            <a:spAutoFit/>
          </a:bodyPr>
          <a:lstStyle/>
          <a:p>
            <a:r>
              <a:rPr lang="en-US" sz="2800" b="1" spc="50" dirty="0" smtClean="0">
                <a:ln w="0"/>
                <a:solidFill>
                  <a:schemeClr val="bg2"/>
                </a:solidFill>
                <a:effectLst>
                  <a:innerShdw blurRad="63500" dist="50800" dir="13500000">
                    <a:srgbClr val="000000">
                      <a:alpha val="50000"/>
                    </a:srgbClr>
                  </a:innerShdw>
                </a:effectLst>
                <a:latin typeface="Corbel" panose="020B0503020204020204" pitchFamily="34" charset="0"/>
              </a:rPr>
              <a:t>I like mango, and date. What do</a:t>
            </a:r>
          </a:p>
          <a:p>
            <a:r>
              <a:rPr lang="en-US" sz="2800" b="1" spc="50" dirty="0" smtClean="0">
                <a:ln w="0"/>
                <a:solidFill>
                  <a:schemeClr val="bg2"/>
                </a:solidFill>
                <a:effectLst>
                  <a:innerShdw blurRad="63500" dist="50800" dir="13500000">
                    <a:srgbClr val="000000">
                      <a:alpha val="50000"/>
                    </a:srgbClr>
                  </a:innerShdw>
                </a:effectLst>
                <a:latin typeface="Corbel" panose="020B0503020204020204" pitchFamily="34" charset="0"/>
              </a:rPr>
              <a:t>You like,</a:t>
            </a:r>
          </a:p>
          <a:p>
            <a:r>
              <a:rPr lang="en-US" sz="2800" b="1" spc="50" dirty="0" smtClean="0">
                <a:ln w="0"/>
                <a:solidFill>
                  <a:schemeClr val="bg2"/>
                </a:solidFill>
                <a:effectLst>
                  <a:innerShdw blurRad="63500" dist="50800" dir="13500000">
                    <a:srgbClr val="000000">
                      <a:alpha val="50000"/>
                    </a:srgbClr>
                  </a:innerShdw>
                </a:effectLst>
                <a:latin typeface="Corbel" panose="020B0503020204020204" pitchFamily="34" charset="0"/>
              </a:rPr>
              <a:t>      Rani?</a:t>
            </a:r>
            <a:endParaRPr lang="en-US" sz="2800" b="1" spc="50" dirty="0">
              <a:ln w="0"/>
              <a:solidFill>
                <a:schemeClr val="bg2"/>
              </a:solidFill>
              <a:effectLst>
                <a:innerShdw blurRad="63500" dist="50800" dir="13500000">
                  <a:srgbClr val="000000">
                    <a:alpha val="50000"/>
                  </a:srgbClr>
                </a:innerShdw>
              </a:effectLst>
              <a:latin typeface="Corbel" panose="020B0503020204020204" pitchFamily="34" charset="0"/>
            </a:endParaRPr>
          </a:p>
        </p:txBody>
      </p:sp>
      <p:sp>
        <p:nvSpPr>
          <p:cNvPr id="7" name="Rectangle 6"/>
          <p:cNvSpPr/>
          <p:nvPr/>
        </p:nvSpPr>
        <p:spPr>
          <a:xfrm>
            <a:off x="274833" y="4284362"/>
            <a:ext cx="8610600"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Rani asked Sumi what fruits she (Sumi) liked.</a:t>
            </a:r>
            <a:endParaRPr lang="en-US" sz="2800" b="1" dirty="0">
              <a:latin typeface="Book Antiqua" pitchFamily="18" charset="0"/>
            </a:endParaRPr>
          </a:p>
        </p:txBody>
      </p:sp>
      <p:sp>
        <p:nvSpPr>
          <p:cNvPr id="9" name="Rectangle 8"/>
          <p:cNvSpPr/>
          <p:nvPr/>
        </p:nvSpPr>
        <p:spPr>
          <a:xfrm>
            <a:off x="274833" y="5105400"/>
            <a:ext cx="8610600" cy="914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Sumi replied that she liked mango and date and asked her/Rani what she liked.</a:t>
            </a:r>
            <a:endParaRPr lang="en-US" sz="2800" b="1" dirty="0">
              <a:latin typeface="Book Antiqua" pitchFamily="18" charset="0"/>
            </a:endParaRPr>
          </a:p>
        </p:txBody>
      </p:sp>
      <p:grpSp>
        <p:nvGrpSpPr>
          <p:cNvPr id="10" name="Group 9"/>
          <p:cNvGrpSpPr/>
          <p:nvPr/>
        </p:nvGrpSpPr>
        <p:grpSpPr>
          <a:xfrm>
            <a:off x="1066800" y="6096000"/>
            <a:ext cx="7742432" cy="698690"/>
            <a:chOff x="-241164" y="350629"/>
            <a:chExt cx="6125962" cy="698690"/>
          </a:xfrm>
          <a:scene3d>
            <a:camera prst="orthographicFront"/>
            <a:lightRig rig="flat" dir="t"/>
          </a:scene3d>
        </p:grpSpPr>
        <p:sp>
          <p:nvSpPr>
            <p:cNvPr id="11" name="Rounded Rectangle 10"/>
            <p:cNvSpPr/>
            <p:nvPr/>
          </p:nvSpPr>
          <p:spPr>
            <a:xfrm>
              <a:off x="-241164" y="399378"/>
              <a:ext cx="5884798" cy="573741"/>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2" name="Rounded Rectangle 4"/>
            <p:cNvSpPr txBox="1"/>
            <p:nvPr/>
          </p:nvSpPr>
          <p:spPr>
            <a:xfrm>
              <a:off x="27451" y="350629"/>
              <a:ext cx="5857347" cy="6986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3600" b="1" kern="12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What can be Today’s lesson?</a:t>
              </a:r>
              <a:endParaRPr lang="en-US" sz="36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spTree>
    <p:extLst>
      <p:ext uri="{BB962C8B-B14F-4D97-AF65-F5344CB8AC3E}">
        <p14:creationId xmlns:p14="http://schemas.microsoft.com/office/powerpoint/2010/main" val="3865615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repeatCount="indefinite"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 y="685800"/>
            <a:ext cx="8077200" cy="1168539"/>
          </a:xfrm>
          <a:prstGeom prst="ellipse">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800" b="1" dirty="0">
                <a:solidFill>
                  <a:schemeClr val="tx1"/>
                </a:solidFill>
                <a:latin typeface="Book Antiqua" pitchFamily="18" charset="0"/>
              </a:rPr>
              <a:t>Today’s lesson is:</a:t>
            </a:r>
          </a:p>
        </p:txBody>
      </p:sp>
      <p:graphicFrame>
        <p:nvGraphicFramePr>
          <p:cNvPr id="4" name="Diagram 3"/>
          <p:cNvGraphicFramePr/>
          <p:nvPr>
            <p:extLst>
              <p:ext uri="{D42A27DB-BD31-4B8C-83A1-F6EECF244321}">
                <p14:modId xmlns:p14="http://schemas.microsoft.com/office/powerpoint/2010/main" val="1355137757"/>
              </p:ext>
            </p:extLst>
          </p:nvPr>
        </p:nvGraphicFramePr>
        <p:xfrm>
          <a:off x="990600" y="2438400"/>
          <a:ext cx="70104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7916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590800"/>
            <a:ext cx="7696200" cy="2554545"/>
          </a:xfrm>
          <a:prstGeom prst="rect">
            <a:avLst/>
          </a:prstGeom>
          <a:noFill/>
        </p:spPr>
        <p:txBody>
          <a:bodyPr wrap="square" rtlCol="0">
            <a:spAutoFit/>
          </a:bodyPr>
          <a:lstStyle/>
          <a:p>
            <a:r>
              <a:rPr lang="en-US" sz="3200" b="1" dirty="0" smtClean="0">
                <a:solidFill>
                  <a:schemeClr val="accent6">
                    <a:lumMod val="20000"/>
                    <a:lumOff val="80000"/>
                  </a:schemeClr>
                </a:solidFill>
                <a:latin typeface="Book Antiqua" pitchFamily="18" charset="0"/>
              </a:rPr>
              <a:t>After the end of this lesson, learners  will be able to---</a:t>
            </a:r>
          </a:p>
          <a:p>
            <a:endParaRPr lang="en-US" sz="3200" b="1" dirty="0" smtClean="0">
              <a:solidFill>
                <a:schemeClr val="accent6">
                  <a:lumMod val="20000"/>
                  <a:lumOff val="80000"/>
                </a:schemeClr>
              </a:solidFill>
              <a:latin typeface="Book Antiqua" pitchFamily="18" charset="0"/>
            </a:endParaRPr>
          </a:p>
          <a:p>
            <a:pPr marL="457200" indent="-457200">
              <a:buFont typeface="Wingdings" panose="05000000000000000000" pitchFamily="2" charset="2"/>
              <a:buChar char="ü"/>
            </a:pPr>
            <a:r>
              <a:rPr lang="en-US" sz="3200" b="1" smtClean="0">
                <a:solidFill>
                  <a:schemeClr val="accent6">
                    <a:lumMod val="20000"/>
                    <a:lumOff val="80000"/>
                  </a:schemeClr>
                </a:solidFill>
                <a:latin typeface="Book Antiqua" pitchFamily="18" charset="0"/>
              </a:rPr>
              <a:t>Convert </a:t>
            </a:r>
            <a:r>
              <a:rPr lang="en-US" sz="3200" b="1" dirty="0" smtClean="0">
                <a:solidFill>
                  <a:schemeClr val="accent6">
                    <a:lumMod val="20000"/>
                    <a:lumOff val="80000"/>
                  </a:schemeClr>
                </a:solidFill>
                <a:latin typeface="Book Antiqua" pitchFamily="18" charset="0"/>
              </a:rPr>
              <a:t>direct speech into indirect in passage.</a:t>
            </a:r>
          </a:p>
        </p:txBody>
      </p:sp>
      <p:sp>
        <p:nvSpPr>
          <p:cNvPr id="7" name="Flowchart: Punched Tape 6"/>
          <p:cNvSpPr/>
          <p:nvPr/>
        </p:nvSpPr>
        <p:spPr>
          <a:xfrm>
            <a:off x="914400" y="679906"/>
            <a:ext cx="6705600" cy="1377494"/>
          </a:xfrm>
          <a:prstGeom prst="flowChartPunchedTape">
            <a:avLst/>
          </a:prstGeom>
          <a:ln>
            <a:solidFill>
              <a:srgbClr val="00B0F0"/>
            </a:solid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800" b="1" dirty="0">
                <a:solidFill>
                  <a:schemeClr val="tx1"/>
                </a:solidFill>
                <a:latin typeface="Book Antiqua" pitchFamily="18" charset="0"/>
              </a:rPr>
              <a:t>Learning outcomes</a:t>
            </a:r>
          </a:p>
        </p:txBody>
      </p:sp>
    </p:spTree>
    <p:extLst>
      <p:ext uri="{BB962C8B-B14F-4D97-AF65-F5344CB8AC3E}">
        <p14:creationId xmlns:p14="http://schemas.microsoft.com/office/powerpoint/2010/main" val="113199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14400" y="1752600"/>
            <a:ext cx="7467600" cy="25908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rPr>
              <a:t>Flash Back</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ook Antiqua" pitchFamily="18" charset="0"/>
            </a:endParaRPr>
          </a:p>
        </p:txBody>
      </p:sp>
    </p:spTree>
    <p:extLst>
      <p:ext uri="{BB962C8B-B14F-4D97-AF65-F5344CB8AC3E}">
        <p14:creationId xmlns:p14="http://schemas.microsoft.com/office/powerpoint/2010/main" val="3708253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207" y="1536061"/>
            <a:ext cx="3069022" cy="4072534"/>
          </a:xfrm>
          <a:prstGeom prst="rect">
            <a:avLst/>
          </a:prstGeom>
        </p:spPr>
      </p:pic>
      <p:sp>
        <p:nvSpPr>
          <p:cNvPr id="4" name="Rounded Rectangular Callout 3"/>
          <p:cNvSpPr/>
          <p:nvPr/>
        </p:nvSpPr>
        <p:spPr>
          <a:xfrm>
            <a:off x="353921" y="210456"/>
            <a:ext cx="8641307" cy="1219200"/>
          </a:xfrm>
          <a:prstGeom prst="wedgeRoundRectCallout">
            <a:avLst>
              <a:gd name="adj1" fmla="val 37890"/>
              <a:gd name="adj2" fmla="val 73826"/>
              <a:gd name="adj3"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r>
              <a:rPr lang="en-US" sz="4000" b="1" dirty="0">
                <a:latin typeface="Book Antiqua" pitchFamily="18" charset="0"/>
              </a:rPr>
              <a:t>” I want to feel free as the flowers.”</a:t>
            </a:r>
          </a:p>
        </p:txBody>
      </p:sp>
      <p:sp>
        <p:nvSpPr>
          <p:cNvPr id="6" name="Rectangle 5"/>
          <p:cNvSpPr/>
          <p:nvPr/>
        </p:nvSpPr>
        <p:spPr>
          <a:xfrm>
            <a:off x="72573" y="5867400"/>
            <a:ext cx="8922655"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000" b="1" dirty="0" smtClean="0">
                <a:latin typeface="Book Antiqua" pitchFamily="18" charset="0"/>
              </a:rPr>
              <a:t>He told that </a:t>
            </a:r>
            <a:r>
              <a:rPr lang="en-US" sz="3000" b="1" dirty="0">
                <a:latin typeface="Book Antiqua" pitchFamily="18" charset="0"/>
              </a:rPr>
              <a:t>he  </a:t>
            </a:r>
            <a:r>
              <a:rPr lang="en-US" sz="3000" b="1" dirty="0" smtClean="0">
                <a:latin typeface="Book Antiqua" pitchFamily="18" charset="0"/>
              </a:rPr>
              <a:t>wanted  to feel free as the flowers.</a:t>
            </a:r>
            <a:endParaRPr lang="en-US" sz="3000" b="1" dirty="0">
              <a:latin typeface="Book Antiqua" pitchFamily="18" charset="0"/>
            </a:endParaRPr>
          </a:p>
        </p:txBody>
      </p:sp>
      <p:sp>
        <p:nvSpPr>
          <p:cNvPr id="10" name="Up Arrow Callout 9"/>
          <p:cNvSpPr/>
          <p:nvPr/>
        </p:nvSpPr>
        <p:spPr>
          <a:xfrm>
            <a:off x="1140278" y="1520371"/>
            <a:ext cx="2895600" cy="1513114"/>
          </a:xfrm>
          <a:prstGeom prst="upArrowCallout">
            <a:avLst>
              <a:gd name="adj1" fmla="val 41326"/>
              <a:gd name="adj2" fmla="val 46769"/>
              <a:gd name="adj3" fmla="val 39966"/>
              <a:gd name="adj4" fmla="val 4184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latin typeface="Book Antiqua" pitchFamily="18" charset="0"/>
              </a:rPr>
              <a:t>Direct speech</a:t>
            </a:r>
            <a:endParaRPr lang="en-US" sz="2800" b="1" dirty="0">
              <a:latin typeface="Book Antiqua" pitchFamily="18" charset="0"/>
            </a:endParaRPr>
          </a:p>
        </p:txBody>
      </p:sp>
      <p:sp>
        <p:nvSpPr>
          <p:cNvPr id="11" name="Down Arrow Callout 10"/>
          <p:cNvSpPr/>
          <p:nvPr/>
        </p:nvSpPr>
        <p:spPr>
          <a:xfrm>
            <a:off x="1066800" y="4343400"/>
            <a:ext cx="2890157" cy="1319893"/>
          </a:xfrm>
          <a:prstGeom prst="downArrowCallout">
            <a:avLst>
              <a:gd name="adj1" fmla="val 50225"/>
              <a:gd name="adj2" fmla="val 54730"/>
              <a:gd name="adj3" fmla="val 35811"/>
              <a:gd name="adj4" fmla="val 4876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a:latin typeface="Book Antiqua" pitchFamily="18" charset="0"/>
              </a:rPr>
              <a:t>Indirect speech</a:t>
            </a:r>
          </a:p>
        </p:txBody>
      </p:sp>
      <p:sp>
        <p:nvSpPr>
          <p:cNvPr id="8" name="Oval 7"/>
          <p:cNvSpPr/>
          <p:nvPr/>
        </p:nvSpPr>
        <p:spPr>
          <a:xfrm>
            <a:off x="2895600" y="5943600"/>
            <a:ext cx="1447800" cy="685800"/>
          </a:xfrm>
          <a:prstGeom prst="ellipse">
            <a:avLst/>
          </a:prstGeom>
          <a:noFill/>
          <a:ln w="28575"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solidFill>
                <a:schemeClr val="dk1"/>
              </a:solidFill>
            </a:endParaRPr>
          </a:p>
        </p:txBody>
      </p:sp>
      <p:sp>
        <p:nvSpPr>
          <p:cNvPr id="12" name="Oval 11"/>
          <p:cNvSpPr/>
          <p:nvPr/>
        </p:nvSpPr>
        <p:spPr>
          <a:xfrm>
            <a:off x="1171654" y="422956"/>
            <a:ext cx="1266746" cy="796244"/>
          </a:xfrm>
          <a:prstGeom prst="ellipse">
            <a:avLst/>
          </a:prstGeom>
          <a:noFill/>
          <a:ln w="28575"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555896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26" presetClass="emph" presetSubtype="0" repeatCount="indefinite" fill="hold" grpId="1" nodeType="withEffect">
                                  <p:stCondLst>
                                    <p:cond delay="0"/>
                                  </p:stCondLst>
                                  <p:endCondLst>
                                    <p:cond evt="onNext" delay="0">
                                      <p:tgtEl>
                                        <p:sldTgt/>
                                      </p:tgtEl>
                                    </p:cond>
                                  </p:endCondLst>
                                  <p:childTnLst>
                                    <p:animEffect transition="out" filter="fade">
                                      <p:cBhvr>
                                        <p:cTn id="38" dur="500" tmFilter="0, 0; .2, .5; .8, .5; 1, 0"/>
                                        <p:tgtEl>
                                          <p:spTgt spid="12"/>
                                        </p:tgtEl>
                                      </p:cBhvr>
                                    </p:animEffect>
                                    <p:animScale>
                                      <p:cBhvr>
                                        <p:cTn id="39" dur="250" autoRev="1" fill="hold"/>
                                        <p:tgtEl>
                                          <p:spTgt spid="12"/>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500" tmFilter="0, 0; .2, .5; .8, .5; 1, 0"/>
                                        <p:tgtEl>
                                          <p:spTgt spid="8"/>
                                        </p:tgtEl>
                                      </p:cBhvr>
                                    </p:animEffect>
                                    <p:animScale>
                                      <p:cBhvr>
                                        <p:cTn id="4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8" grpId="0" animBg="1"/>
      <p:bldP spid="8"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76614"/>
            <a:ext cx="5258757" cy="3909786"/>
          </a:xfrm>
          <a:prstGeom prst="ellipse">
            <a:avLst/>
          </a:prstGeom>
          <a:ln>
            <a:noFill/>
          </a:ln>
          <a:effectLst>
            <a:softEdge rad="112500"/>
          </a:effectLst>
        </p:spPr>
      </p:pic>
      <p:sp>
        <p:nvSpPr>
          <p:cNvPr id="3" name="Rounded Rectangular Callout 2"/>
          <p:cNvSpPr/>
          <p:nvPr/>
        </p:nvSpPr>
        <p:spPr>
          <a:xfrm>
            <a:off x="227533" y="76200"/>
            <a:ext cx="8236857" cy="914400"/>
          </a:xfrm>
          <a:prstGeom prst="wedgeRoundRectCallout">
            <a:avLst>
              <a:gd name="adj1" fmla="val -16672"/>
              <a:gd name="adj2" fmla="val 142239"/>
              <a:gd name="adj3"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a:latin typeface="Book Antiqua" pitchFamily="18" charset="0"/>
              </a:rPr>
              <a:t>H</a:t>
            </a:r>
            <a:r>
              <a:rPr lang="en-US" sz="2800" b="1" dirty="0" smtClean="0">
                <a:latin typeface="Book Antiqua" pitchFamily="18" charset="0"/>
              </a:rPr>
              <a:t>e said to me, “ I was working in the field.”</a:t>
            </a:r>
            <a:endParaRPr lang="en-US" sz="2800" b="1" dirty="0">
              <a:latin typeface="Book Antiqua" pitchFamily="18" charset="0"/>
            </a:endParaRPr>
          </a:p>
        </p:txBody>
      </p:sp>
      <p:sp>
        <p:nvSpPr>
          <p:cNvPr id="4" name="Up Arrow Callout 3"/>
          <p:cNvSpPr/>
          <p:nvPr/>
        </p:nvSpPr>
        <p:spPr>
          <a:xfrm>
            <a:off x="5334000" y="1236436"/>
            <a:ext cx="2895600" cy="1971221"/>
          </a:xfrm>
          <a:prstGeom prst="upArrowCallout">
            <a:avLst>
              <a:gd name="adj1" fmla="val 41326"/>
              <a:gd name="adj2" fmla="val 46769"/>
              <a:gd name="adj3" fmla="val 39966"/>
              <a:gd name="adj4" fmla="val 4184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Direct speech</a:t>
            </a:r>
            <a:endParaRPr lang="en-US" sz="2800" b="1" dirty="0">
              <a:latin typeface="Book Antiqua" pitchFamily="18" charset="0"/>
            </a:endParaRPr>
          </a:p>
        </p:txBody>
      </p:sp>
      <p:sp>
        <p:nvSpPr>
          <p:cNvPr id="5" name="Rectangle 4"/>
          <p:cNvSpPr/>
          <p:nvPr/>
        </p:nvSpPr>
        <p:spPr>
          <a:xfrm>
            <a:off x="214086" y="5791200"/>
            <a:ext cx="8763000"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latin typeface="Book Antiqua" pitchFamily="18" charset="0"/>
              </a:rPr>
              <a:t>He told that he had been working in the field.</a:t>
            </a:r>
            <a:endParaRPr lang="en-US" sz="3200" b="1" dirty="0">
              <a:latin typeface="Book Antiqua" pitchFamily="18" charset="0"/>
            </a:endParaRPr>
          </a:p>
        </p:txBody>
      </p:sp>
      <p:sp>
        <p:nvSpPr>
          <p:cNvPr id="6" name="Down Arrow Callout 5"/>
          <p:cNvSpPr/>
          <p:nvPr/>
        </p:nvSpPr>
        <p:spPr>
          <a:xfrm>
            <a:off x="5314950" y="3886200"/>
            <a:ext cx="2890157" cy="1752600"/>
          </a:xfrm>
          <a:prstGeom prst="downArrowCallout">
            <a:avLst>
              <a:gd name="adj1" fmla="val 50225"/>
              <a:gd name="adj2" fmla="val 54730"/>
              <a:gd name="adj3" fmla="val 35811"/>
              <a:gd name="adj4" fmla="val 4876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latin typeface="Book Antiqua" pitchFamily="18" charset="0"/>
              </a:rPr>
              <a:t>Indirect speech</a:t>
            </a:r>
            <a:endParaRPr lang="en-US" sz="2800" b="1" dirty="0">
              <a:latin typeface="Book Antiqua" pitchFamily="18" charset="0"/>
            </a:endParaRPr>
          </a:p>
        </p:txBody>
      </p:sp>
      <p:sp>
        <p:nvSpPr>
          <p:cNvPr id="7" name="Oval 6"/>
          <p:cNvSpPr/>
          <p:nvPr/>
        </p:nvSpPr>
        <p:spPr>
          <a:xfrm>
            <a:off x="3601890" y="328279"/>
            <a:ext cx="7620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24200" y="5903258"/>
            <a:ext cx="1837765"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290543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26" presetClass="emph" presetSubtype="0" repeatCount="indefinite" fill="hold" grpId="1" nodeType="withEffect">
                                  <p:stCondLst>
                                    <p:cond delay="0"/>
                                  </p:stCondLst>
                                  <p:childTnLst>
                                    <p:animEffect transition="out" filter="fade">
                                      <p:cBhvr>
                                        <p:cTn id="38" dur="500" tmFilter="0, 0; .2, .5; .8, .5; 1, 0"/>
                                        <p:tgtEl>
                                          <p:spTgt spid="7"/>
                                        </p:tgtEl>
                                      </p:cBhvr>
                                    </p:animEffect>
                                    <p:animScale>
                                      <p:cBhvr>
                                        <p:cTn id="39" dur="250" autoRev="1" fill="hold"/>
                                        <p:tgtEl>
                                          <p:spTgt spid="7"/>
                                        </p:tgtEl>
                                      </p:cBhvr>
                                      <p:by x="105000" y="105000"/>
                                    </p:animScale>
                                  </p:childTnLst>
                                </p:cTn>
                              </p:par>
                              <p:par>
                                <p:cTn id="40" presetID="53"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26" presetClass="emph" presetSubtype="0" repeatCount="indefinite" fill="hold" grpId="1" nodeType="withEffect">
                                  <p:stCondLst>
                                    <p:cond delay="0"/>
                                  </p:stCondLst>
                                  <p:childTnLst>
                                    <p:animEffect transition="out" filter="fade">
                                      <p:cBhvr>
                                        <p:cTn id="46" dur="500" tmFilter="0, 0; .2, .5; .8, .5; 1, 0"/>
                                        <p:tgtEl>
                                          <p:spTgt spid="8"/>
                                        </p:tgtEl>
                                      </p:cBhvr>
                                    </p:animEffect>
                                    <p:animScale>
                                      <p:cBhvr>
                                        <p:cTn id="4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7" grpId="1" animBg="1"/>
      <p:bldP spid="8" grpId="0" animBg="1"/>
      <p:bldP spid="8"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Damask</Template>
  <TotalTime>3535</TotalTime>
  <Words>2411</Words>
  <Application>Microsoft Office PowerPoint</Application>
  <PresentationFormat>On-screen Show (4:3)</PresentationFormat>
  <Paragraphs>162</Paragraphs>
  <Slides>30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Book Antiqua</vt:lpstr>
      <vt:lpstr>Bookman Old Style</vt:lpstr>
      <vt:lpstr>Calibri</vt:lpstr>
      <vt:lpstr>Corbel</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Rasel</cp:lastModifiedBy>
  <cp:revision>410</cp:revision>
  <dcterms:created xsi:type="dcterms:W3CDTF">2015-03-02T06:05:26Z</dcterms:created>
  <dcterms:modified xsi:type="dcterms:W3CDTF">2019-09-25T06:51:09Z</dcterms:modified>
</cp:coreProperties>
</file>