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8" r:id="rId2"/>
    <p:sldId id="256" r:id="rId3"/>
    <p:sldId id="271" r:id="rId4"/>
    <p:sldId id="281" r:id="rId5"/>
    <p:sldId id="277" r:id="rId6"/>
    <p:sldId id="258" r:id="rId7"/>
    <p:sldId id="276" r:id="rId8"/>
    <p:sldId id="272" r:id="rId9"/>
    <p:sldId id="259" r:id="rId10"/>
    <p:sldId id="260" r:id="rId11"/>
    <p:sldId id="265" r:id="rId12"/>
    <p:sldId id="274" r:id="rId13"/>
    <p:sldId id="261" r:id="rId14"/>
    <p:sldId id="262" r:id="rId15"/>
    <p:sldId id="263" r:id="rId16"/>
    <p:sldId id="266" r:id="rId17"/>
    <p:sldId id="270"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CCFF"/>
    <a:srgbClr val="00FFFF"/>
    <a:srgbClr val="FFFFFF"/>
    <a:srgbClr val="CCFF99"/>
    <a:srgbClr val="0000FF"/>
    <a:srgbClr val="66FF33"/>
    <a:srgbClr val="C1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3" autoAdjust="0"/>
    <p:restoredTop sz="94660"/>
  </p:normalViewPr>
  <p:slideViewPr>
    <p:cSldViewPr>
      <p:cViewPr varScale="1">
        <p:scale>
          <a:sx n="70" d="100"/>
          <a:sy n="70" d="100"/>
        </p:scale>
        <p:origin x="1452" y="7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FD4B1-400B-4F7D-B8F9-D75C9A967E77}" type="datetimeFigureOut">
              <a:rPr lang="en-US" smtClean="0"/>
              <a:t>03-Mar-16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5CEAA-FF8A-4ADB-9D5C-F8A5A0404798}" type="slidenum">
              <a:rPr lang="en-US" smtClean="0"/>
              <a:t>‹#›</a:t>
            </a:fld>
            <a:endParaRPr lang="en-US"/>
          </a:p>
        </p:txBody>
      </p:sp>
    </p:spTree>
    <p:extLst>
      <p:ext uri="{BB962C8B-B14F-4D97-AF65-F5344CB8AC3E}">
        <p14:creationId xmlns:p14="http://schemas.microsoft.com/office/powerpoint/2010/main" val="234036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স্বাগতম দ্বারা সকল শিক্ষার্থীর</a:t>
            </a:r>
            <a:r>
              <a:rPr lang="bn-IN" baseline="0" dirty="0" smtClean="0"/>
              <a:t> দৃষ্টি আকর্ষন করা যেতে পারে।</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2</a:t>
            </a:fld>
            <a:endParaRPr lang="en-US"/>
          </a:p>
        </p:txBody>
      </p:sp>
    </p:spTree>
    <p:extLst>
      <p:ext uri="{BB962C8B-B14F-4D97-AF65-F5344CB8AC3E}">
        <p14:creationId xmlns:p14="http://schemas.microsoft.com/office/powerpoint/2010/main" val="3850273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পদার্থের</a:t>
            </a:r>
            <a:r>
              <a:rPr lang="bn-IN" baseline="0" dirty="0" smtClean="0">
                <a:latin typeface="NikoshBAN" pitchFamily="2" charset="0"/>
                <a:cs typeface="NikoshBAN" pitchFamily="2" charset="0"/>
              </a:rPr>
              <a:t> অণুগুলো কী অবস্থায় থাকে? কঠিন পদার্থকে তাপ দিলে কী পরিবর্তন হয়? তরল পদার্থকে তাপ দিলে কী পরিবর্তন হয়? বায়বীয় পদার্থকে তাপ দিলে কী হয়? পদার্থের স্বীকর্যগুলো কী কী? পদার্থের অণুর  এই পরিবর্তনকে কী বলে?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11</a:t>
            </a:fld>
            <a:endParaRPr lang="en-US"/>
          </a:p>
        </p:txBody>
      </p:sp>
    </p:spTree>
    <p:extLst>
      <p:ext uri="{BB962C8B-B14F-4D97-AF65-F5344CB8AC3E}">
        <p14:creationId xmlns:p14="http://schemas.microsoft.com/office/powerpoint/2010/main" val="267803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t>পদার্থের এই অবস্থাকে কী বলে? প্লাজমা অবস্থার প্রধান উৎস কী? প্লাজমা কণা কী পরিবহন করে? প্লাজমা টর্চ দ্বারা কী কাটা হয় </a:t>
            </a:r>
            <a:endParaRPr lang="en-US" dirty="0"/>
          </a:p>
        </p:txBody>
      </p:sp>
      <p:sp>
        <p:nvSpPr>
          <p:cNvPr id="4" name="Slide Number Placeholder 3"/>
          <p:cNvSpPr>
            <a:spLocks noGrp="1"/>
          </p:cNvSpPr>
          <p:nvPr>
            <p:ph type="sldNum" sz="quarter" idx="10"/>
          </p:nvPr>
        </p:nvSpPr>
        <p:spPr/>
        <p:txBody>
          <a:bodyPr/>
          <a:lstStyle/>
          <a:p>
            <a:fld id="{6A75CEAA-FF8A-4ADB-9D5C-F8A5A0404798}" type="slidenum">
              <a:rPr lang="en-US" smtClean="0"/>
              <a:t>12</a:t>
            </a:fld>
            <a:endParaRPr lang="en-US"/>
          </a:p>
        </p:txBody>
      </p:sp>
    </p:spTree>
    <p:extLst>
      <p:ext uri="{BB962C8B-B14F-4D97-AF65-F5344CB8AC3E}">
        <p14:creationId xmlns:p14="http://schemas.microsoft.com/office/powerpoint/2010/main" val="104031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দলীয় কাজের মাধ্যমে</a:t>
            </a:r>
            <a:r>
              <a:rPr lang="bn-IN" baseline="0" dirty="0" smtClean="0"/>
              <a:t> শিক্ষার্থীদের মধ্যে আজকের পাঠের ধারনা দৃঢ় জরার সহায়তা করা যেতে পারে। </a:t>
            </a:r>
            <a:r>
              <a:rPr lang="bn-IN" dirty="0" smtClean="0"/>
              <a:t>সময়—৫ মিনিট।</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13</a:t>
            </a:fld>
            <a:endParaRPr lang="en-US"/>
          </a:p>
        </p:txBody>
      </p:sp>
    </p:spTree>
    <p:extLst>
      <p:ext uri="{BB962C8B-B14F-4D97-AF65-F5344CB8AC3E}">
        <p14:creationId xmlns:p14="http://schemas.microsoft.com/office/powerpoint/2010/main" val="77640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পাঠের</a:t>
            </a:r>
            <a:r>
              <a:rPr lang="bn-IN" baseline="0" dirty="0" smtClean="0">
                <a:latin typeface="NikoshBAN" pitchFamily="2" charset="0"/>
                <a:cs typeface="NikoshBAN" pitchFamily="2" charset="0"/>
              </a:rPr>
              <a:t> বিষয়বস্তুর সুস্পষ্ট ধারনার জন্য </a:t>
            </a:r>
            <a:r>
              <a:rPr lang="bn-IN" dirty="0" smtClean="0">
                <a:latin typeface="NikoshBAN" pitchFamily="2" charset="0"/>
                <a:cs typeface="NikoshBAN" pitchFamily="2" charset="0"/>
              </a:rPr>
              <a:t>মূল্যায়নের</a:t>
            </a:r>
            <a:r>
              <a:rPr lang="bn-IN" baseline="0" dirty="0" smtClean="0">
                <a:latin typeface="NikoshBAN" pitchFamily="2" charset="0"/>
                <a:cs typeface="NikoshBAN" pitchFamily="2" charset="0"/>
              </a:rPr>
              <a:t> মাধ্যমে বিভিন্ন প্রশ্ন করে উত্তর জানতে চাওয়া  যেতে পারে। এক্ষেত্রে শিক্ষার্থীদের দ্বারা বোর্ডে উত্তর লেখাবো যেতে পারে।</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14</a:t>
            </a:fld>
            <a:endParaRPr lang="en-US"/>
          </a:p>
        </p:txBody>
      </p:sp>
    </p:spTree>
    <p:extLst>
      <p:ext uri="{BB962C8B-B14F-4D97-AF65-F5344CB8AC3E}">
        <p14:creationId xmlns:p14="http://schemas.microsoft.com/office/powerpoint/2010/main" val="1331052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পাঠের</a:t>
            </a:r>
            <a:r>
              <a:rPr lang="bn-IN" baseline="0" dirty="0" smtClean="0">
                <a:latin typeface="NikoshBAN" pitchFamily="2" charset="0"/>
                <a:cs typeface="NikoshBAN" pitchFamily="2" charset="0"/>
              </a:rPr>
              <a:t> বিষয়বস্তুর সুস্পষ্ট ধারনার জন্য </a:t>
            </a:r>
            <a:r>
              <a:rPr lang="bn-IN" dirty="0" smtClean="0">
                <a:latin typeface="NikoshBAN" pitchFamily="2" charset="0"/>
                <a:cs typeface="NikoshBAN" pitchFamily="2" charset="0"/>
              </a:rPr>
              <a:t>মূল্যায়নের</a:t>
            </a:r>
            <a:r>
              <a:rPr lang="bn-IN" baseline="0" dirty="0" smtClean="0">
                <a:latin typeface="NikoshBAN" pitchFamily="2" charset="0"/>
                <a:cs typeface="NikoshBAN" pitchFamily="2" charset="0"/>
              </a:rPr>
              <a:t> মাধ্যমে বিভিন্ন প্রশ্ন করে উত্তর জানতে চাওয়া  যেতে পারে। এক্ষেত্রে শিক্ষার্থীদের দ্বারা বোর্ডে উত্তর লেখাবো যেতে পারে।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15</a:t>
            </a:fld>
            <a:endParaRPr lang="en-US"/>
          </a:p>
        </p:txBody>
      </p:sp>
    </p:spTree>
    <p:extLst>
      <p:ext uri="{BB962C8B-B14F-4D97-AF65-F5344CB8AC3E}">
        <p14:creationId xmlns:p14="http://schemas.microsoft.com/office/powerpoint/2010/main" val="70491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বাড়ির কাজের</a:t>
            </a:r>
            <a:r>
              <a:rPr lang="bn-IN" baseline="0" dirty="0" smtClean="0"/>
              <a:t> খাতা দেখে শিক্ষার্থীদের বিষয়ের প্রতি সচেতন করে তুলতে পারে।</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16</a:t>
            </a:fld>
            <a:endParaRPr lang="en-US"/>
          </a:p>
        </p:txBody>
      </p:sp>
    </p:spTree>
    <p:extLst>
      <p:ext uri="{BB962C8B-B14F-4D97-AF65-F5344CB8AC3E}">
        <p14:creationId xmlns:p14="http://schemas.microsoft.com/office/powerpoint/2010/main" val="2583353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ধন্যবাদ</a:t>
            </a:r>
            <a:r>
              <a:rPr lang="bn-IN" baseline="0" dirty="0" smtClean="0"/>
              <a:t> জানিয়ে শ্রেণীর কাজ সমাপ্ত ঘোষনা করা যেতে পারে।</a:t>
            </a:r>
            <a:endParaRPr lang="en-US" dirty="0"/>
          </a:p>
        </p:txBody>
      </p:sp>
      <p:sp>
        <p:nvSpPr>
          <p:cNvPr id="4" name="Slide Number Placeholder 3"/>
          <p:cNvSpPr>
            <a:spLocks noGrp="1"/>
          </p:cNvSpPr>
          <p:nvPr>
            <p:ph type="sldNum" sz="quarter" idx="10"/>
          </p:nvPr>
        </p:nvSpPr>
        <p:spPr/>
        <p:txBody>
          <a:bodyPr/>
          <a:lstStyle/>
          <a:p>
            <a:fld id="{6A75CEAA-FF8A-4ADB-9D5C-F8A5A0404798}" type="slidenum">
              <a:rPr lang="en-US" smtClean="0"/>
              <a:t>17</a:t>
            </a:fld>
            <a:endParaRPr lang="en-US"/>
          </a:p>
        </p:txBody>
      </p:sp>
    </p:spTree>
    <p:extLst>
      <p:ext uri="{BB962C8B-B14F-4D97-AF65-F5344CB8AC3E}">
        <p14:creationId xmlns:p14="http://schemas.microsoft.com/office/powerpoint/2010/main" val="149492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স্লাইডটি হাইড করে রাখা</a:t>
            </a:r>
            <a:r>
              <a:rPr lang="bn-IN" baseline="0" dirty="0" smtClean="0"/>
              <a:t> হয়েছে।</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3</a:t>
            </a:fld>
            <a:endParaRPr lang="en-US"/>
          </a:p>
        </p:txBody>
      </p:sp>
    </p:spTree>
    <p:extLst>
      <p:ext uri="{BB962C8B-B14F-4D97-AF65-F5344CB8AC3E}">
        <p14:creationId xmlns:p14="http://schemas.microsoft.com/office/powerpoint/2010/main" val="25826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শিক্ষক</a:t>
            </a:r>
            <a:r>
              <a:rPr lang="bn-IN" baseline="0" dirty="0" smtClean="0">
                <a:latin typeface="NikoshBAN" panose="02000000000000000000" pitchFamily="2" charset="0"/>
                <a:cs typeface="NikoshBAN" panose="02000000000000000000" pitchFamily="2" charset="0"/>
              </a:rPr>
              <a:t> প্রশ্ন করে শিক্ষার্থীদের নিকত থেকে উত্তর আদায়ের চেছটা করবেন।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4</a:t>
            </a:fld>
            <a:endParaRPr lang="en-US"/>
          </a:p>
        </p:txBody>
      </p:sp>
    </p:spTree>
    <p:extLst>
      <p:ext uri="{BB962C8B-B14F-4D97-AF65-F5344CB8AC3E}">
        <p14:creationId xmlns:p14="http://schemas.microsoft.com/office/powerpoint/2010/main" val="385051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স্প্রিংএ কী প্রয়োগ করা হচ্ছে? বল প্রয়োগে স্প্রিংএর কী পরিবর্তন হল? বল্প্রত্যাহার করলে কী ঘটে? গেঙ্গির কী পরিবর্তন হচ্ছে? বলের কী পরিবর্তন হচ্ছে? দন্ডটির কী পরিবর্তন হচ্ছে? বস্তুর উপর বাহ্যিক বল প্রয়োগ করলে কী হয়? বল প্রত্যাহার করলে কী হয়?  </a:t>
            </a:r>
            <a:r>
              <a:rPr lang="en-US"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5</a:t>
            </a:fld>
            <a:endParaRPr lang="en-US"/>
          </a:p>
        </p:txBody>
      </p:sp>
    </p:spTree>
    <p:extLst>
      <p:ext uri="{BB962C8B-B14F-4D97-AF65-F5344CB8AC3E}">
        <p14:creationId xmlns:p14="http://schemas.microsoft.com/office/powerpoint/2010/main" val="356897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রাবারের ফিতায় কী প্রয়োগ করা হয়েছে?</a:t>
            </a:r>
            <a:r>
              <a:rPr lang="bn-IN" baseline="0" dirty="0" smtClean="0">
                <a:latin typeface="NikoshBAN" pitchFamily="2" charset="0"/>
                <a:cs typeface="NikoshBAN" pitchFamily="2" charset="0"/>
              </a:rPr>
              <a:t> এ পরিবর্তনকে কী বলে?</a:t>
            </a:r>
            <a:r>
              <a:rPr lang="bn-IN" dirty="0" smtClean="0">
                <a:latin typeface="NikoshBAN" pitchFamily="2" charset="0"/>
                <a:cs typeface="NikoshBAN" pitchFamily="2" charset="0"/>
              </a:rPr>
              <a:t>আজকের পাঠ</a:t>
            </a:r>
            <a:r>
              <a:rPr lang="bn-IN" baseline="0" dirty="0" smtClean="0">
                <a:latin typeface="NikoshBAN" pitchFamily="2" charset="0"/>
                <a:cs typeface="NikoshBAN" pitchFamily="2" charset="0"/>
              </a:rPr>
              <a:t> ঘোষনা করা যেতে পারে।</a:t>
            </a:r>
            <a:r>
              <a:rPr lang="en-US"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6</a:t>
            </a:fld>
            <a:endParaRPr lang="en-US"/>
          </a:p>
        </p:txBody>
      </p:sp>
    </p:spTree>
    <p:extLst>
      <p:ext uri="{BB962C8B-B14F-4D97-AF65-F5344CB8AC3E}">
        <p14:creationId xmlns:p14="http://schemas.microsoft.com/office/powerpoint/2010/main" val="119637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স্লাইডটি হাইড করে রাখা</a:t>
            </a:r>
            <a:r>
              <a:rPr lang="bn-IN" baseline="0" dirty="0" smtClean="0"/>
              <a:t> যেতে পারে অথবা দেখানো যেতে পারে।</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7</a:t>
            </a:fld>
            <a:endParaRPr lang="en-US"/>
          </a:p>
        </p:txBody>
      </p:sp>
    </p:spTree>
    <p:extLst>
      <p:ext uri="{BB962C8B-B14F-4D97-AF65-F5344CB8AC3E}">
        <p14:creationId xmlns:p14="http://schemas.microsoft.com/office/powerpoint/2010/main" val="210348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চিত্রে কী দেখা যায়? একটী রাবার ব্যন্ডে কী প্রয়োগ করা হচ্ছে? বল প্রয়োগে কী হয়? দুই আঙুলে কী সৃষ্টি হয়?  </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8</a:t>
            </a:fld>
            <a:endParaRPr lang="en-US"/>
          </a:p>
        </p:txBody>
      </p:sp>
    </p:spTree>
    <p:extLst>
      <p:ext uri="{BB962C8B-B14F-4D97-AF65-F5344CB8AC3E}">
        <p14:creationId xmlns:p14="http://schemas.microsoft.com/office/powerpoint/2010/main" val="145336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স্থিতিস্থাপক সীমা কী? এই সীমারমধ্যে পীড়ন ও বিকৃতির মধ্যে সম্পর্ক কী? এ সম্পর্কটি কে আবিষ্কার করেছেন? সূত্রটি কী নামে পরিচিত? </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9</a:t>
            </a:fld>
            <a:endParaRPr lang="en-US"/>
          </a:p>
        </p:txBody>
      </p:sp>
    </p:spTree>
    <p:extLst>
      <p:ext uri="{BB962C8B-B14F-4D97-AF65-F5344CB8AC3E}">
        <p14:creationId xmlns:p14="http://schemas.microsoft.com/office/powerpoint/2010/main" val="337715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দন্ডটির দৈর্ঘ্য</a:t>
            </a:r>
            <a:r>
              <a:rPr lang="bn-IN" baseline="0" dirty="0" smtClean="0">
                <a:latin typeface="NikoshBAN" pitchFamily="2" charset="0"/>
                <a:cs typeface="NikoshBAN" pitchFamily="2" charset="0"/>
              </a:rPr>
              <a:t> কেন বৃদ্ধি পেল? বিকৃতি কাকে বলে? পীড়ন কাকে বলে? হুকের সূত্রটি কী? ধ্রুবকটিকে কী দ্বারা প্রকাশ করা হয়? এই ধ্রুবকটির নাম কী?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10</a:t>
            </a:fld>
            <a:endParaRPr lang="en-US"/>
          </a:p>
        </p:txBody>
      </p:sp>
    </p:spTree>
    <p:extLst>
      <p:ext uri="{BB962C8B-B14F-4D97-AF65-F5344CB8AC3E}">
        <p14:creationId xmlns:p14="http://schemas.microsoft.com/office/powerpoint/2010/main" val="384991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03-Mar-16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03-Mar-16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03-Mar-16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03-Mar-16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03-Mar-16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03-Mar-16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03-Mar-16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03-Mar-16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03-Mar-16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03-Mar-16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03-Mar-16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slow">
    <p:wheel spokes="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03-Mar-16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heel spokes="1"/>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gif"/><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371600" y="920621"/>
            <a:ext cx="6400800" cy="5016758"/>
          </a:xfrm>
          <a:prstGeom prst="rect">
            <a:avLst/>
          </a:prstGeom>
          <a:solidFill>
            <a:srgbClr val="F4EAF6"/>
          </a:solidFill>
          <a:ln w="76200">
            <a:solidFill>
              <a:srgbClr val="00EA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u="sng" dirty="0" smtClean="0">
                <a:latin typeface="NikoshBAN" pitchFamily="2" charset="0"/>
                <a:cs typeface="NikoshBAN" pitchFamily="2" charset="0"/>
              </a:rPr>
              <a:t>এই</a:t>
            </a:r>
            <a:r>
              <a:rPr lang="en-US" sz="3200" u="sng" dirty="0" smtClean="0">
                <a:latin typeface="NikoshBAN" pitchFamily="2" charset="0"/>
                <a:cs typeface="NikoshBAN" pitchFamily="2" charset="0"/>
              </a:rPr>
              <a:t> </a:t>
            </a:r>
            <a:r>
              <a:rPr lang="en-US" sz="3200" u="sng" dirty="0" err="1" smtClean="0">
                <a:latin typeface="NikoshBAN" pitchFamily="2" charset="0"/>
                <a:cs typeface="NikoshBAN" pitchFamily="2" charset="0"/>
              </a:rPr>
              <a:t>স্লাইডটি</a:t>
            </a:r>
            <a:r>
              <a:rPr lang="en-US" sz="3200" u="sng" dirty="0" smtClean="0">
                <a:latin typeface="NikoshBAN" pitchFamily="2" charset="0"/>
                <a:cs typeface="NikoshBAN" pitchFamily="2" charset="0"/>
              </a:rPr>
              <a:t> </a:t>
            </a:r>
            <a:r>
              <a:rPr lang="en-US" sz="3200" u="sng" dirty="0" err="1" smtClean="0">
                <a:latin typeface="NikoshBAN" pitchFamily="2" charset="0"/>
                <a:cs typeface="NikoshBAN" pitchFamily="2" charset="0"/>
              </a:rPr>
              <a:t>সন্মানিত</a:t>
            </a:r>
            <a:r>
              <a:rPr lang="en-US" sz="3200" u="sng" dirty="0" smtClean="0">
                <a:latin typeface="NikoshBAN" pitchFamily="2" charset="0"/>
                <a:cs typeface="NikoshBAN" pitchFamily="2" charset="0"/>
              </a:rPr>
              <a:t> </a:t>
            </a:r>
            <a:r>
              <a:rPr lang="en-US" sz="3200" u="sng" dirty="0" err="1" smtClean="0">
                <a:latin typeface="NikoshBAN" pitchFamily="2" charset="0"/>
                <a:cs typeface="NikoshBAN" pitchFamily="2" charset="0"/>
              </a:rPr>
              <a:t>শিক্ষকবৃন্দের</a:t>
            </a:r>
            <a:r>
              <a:rPr lang="en-US" sz="3200" u="sng" dirty="0" smtClean="0">
                <a:latin typeface="NikoshBAN" pitchFamily="2" charset="0"/>
                <a:cs typeface="NikoshBAN" pitchFamily="2" charset="0"/>
              </a:rPr>
              <a:t> </a:t>
            </a:r>
            <a:r>
              <a:rPr lang="en-US" sz="3200" u="sng" dirty="0" err="1" smtClean="0">
                <a:latin typeface="NikoshBAN" pitchFamily="2" charset="0"/>
                <a:cs typeface="NikoshBAN" pitchFamily="2" charset="0"/>
              </a:rPr>
              <a:t>জন্য</a:t>
            </a:r>
            <a:endParaRPr lang="en-US" sz="3200" u="sng" dirty="0" smtClean="0">
              <a:latin typeface="NikoshBAN" pitchFamily="2" charset="0"/>
              <a:cs typeface="NikoshBAN" pitchFamily="2" charset="0"/>
            </a:endParaRPr>
          </a:p>
          <a:p>
            <a:r>
              <a:rPr lang="bn-IN" sz="3200" dirty="0" smtClean="0">
                <a:latin typeface="NikoshBAN" pitchFamily="2" charset="0"/>
                <a:cs typeface="NikoshBAN" pitchFamily="2" charset="0"/>
              </a:rPr>
              <a:t>স্লাইডটি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হাইড</a:t>
            </a:r>
            <a:r>
              <a:rPr lang="en-US" sz="3200" dirty="0" smtClean="0">
                <a:latin typeface="NikoshBAN" pitchFamily="2" charset="0"/>
                <a:cs typeface="NikoshBAN" pitchFamily="2" charset="0"/>
              </a:rPr>
              <a:t> ক</a:t>
            </a:r>
            <a:r>
              <a:rPr lang="bn-IN" sz="3200" dirty="0" smtClean="0">
                <a:latin typeface="NikoshBAN" pitchFamily="2" charset="0"/>
                <a:cs typeface="NikoshBAN" pitchFamily="2" charset="0"/>
              </a:rPr>
              <a:t>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হয়েছে</a:t>
            </a:r>
            <a:r>
              <a:rPr lang="en-US" sz="3200" dirty="0" smtClean="0">
                <a:latin typeface="NikoshBAN" pitchFamily="2" charset="0"/>
                <a:cs typeface="NikoshBAN" pitchFamily="2" charset="0"/>
              </a:rPr>
              <a:t>। </a:t>
            </a:r>
            <a:r>
              <a:rPr lang="en-US" sz="2800" dirty="0" smtClean="0">
                <a:latin typeface="NikoshBAN" pitchFamily="2" charset="0"/>
                <a:cs typeface="NikoshBAN" pitchFamily="2" charset="0"/>
              </a:rPr>
              <a:t>F-</a:t>
            </a:r>
            <a:r>
              <a:rPr lang="en-US" sz="2800" dirty="0" smtClean="0">
                <a:latin typeface="Times New Roman" pitchFamily="18" charset="0"/>
                <a:cs typeface="Times New Roman" pitchFamily="18" charset="0"/>
              </a:rPr>
              <a:t>5</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চেপে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a:t>
            </a:r>
            <a:r>
              <a:rPr lang="en-US" sz="3200" dirty="0" smtClean="0">
                <a:latin typeface="NikoshBAN" pitchFamily="2" charset="0"/>
                <a:cs typeface="NikoshBAN" pitchFamily="2" charset="0"/>
              </a:rPr>
              <a:t> </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ক</a:t>
            </a:r>
            <a:r>
              <a:rPr lang="en-US" sz="3200" dirty="0" err="1" smtClean="0">
                <a:latin typeface="NikoshBAN" pitchFamily="2" charset="0"/>
                <a:cs typeface="NikoshBAN" pitchFamily="2" charset="0"/>
              </a:rPr>
              <a:t>রলে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হাইড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স্লাইডগুলো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a:t>
            </a:r>
            <a:r>
              <a:rPr lang="bn-IN" sz="3200" dirty="0" smtClean="0">
                <a:latin typeface="NikoshBAN" pitchFamily="2" charset="0"/>
                <a:cs typeface="NikoshBAN" pitchFamily="2" charset="0"/>
              </a:rPr>
              <a:t> যা</a:t>
            </a:r>
            <a:r>
              <a:rPr lang="en-US" sz="3200" dirty="0" err="1" smtClean="0">
                <a:latin typeface="NikoshBAN" pitchFamily="2" charset="0"/>
                <a:cs typeface="NikoshBAN" pitchFamily="2" charset="0"/>
              </a:rPr>
              <a:t>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শ্রেনিকক্ষে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উপস্থাপনের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প্রয়োজনীয়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পরামর্শ</a:t>
            </a:r>
            <a:r>
              <a:rPr lang="en-US" sz="3200" dirty="0" smtClean="0">
                <a:latin typeface="NikoshBAN" pitchFamily="2" charset="0"/>
                <a:cs typeface="NikoshBAN" pitchFamily="2" charset="0"/>
              </a:rPr>
              <a:t> </a:t>
            </a:r>
            <a:endParaRPr lang="bn-IN"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প্রতিটি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স্লাইডের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নীচে</a:t>
            </a:r>
            <a:r>
              <a:rPr lang="bn-IN" sz="3200" dirty="0" smtClean="0">
                <a:latin typeface="NikoshBAN" pitchFamily="2" charset="0"/>
                <a:cs typeface="NikoshBAN" pitchFamily="2" charset="0"/>
              </a:rPr>
              <a:t> </a:t>
            </a:r>
            <a:r>
              <a:rPr lang="en-US" sz="3200" dirty="0" err="1" smtClean="0">
                <a:latin typeface="NikoshBAN" pitchFamily="2" charset="0"/>
                <a:cs typeface="NikoshBAN" pitchFamily="2" charset="0"/>
              </a:rPr>
              <a:t>নোট</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আকারে </a:t>
            </a:r>
            <a:r>
              <a:rPr lang="en-US" sz="3200" dirty="0" err="1" smtClean="0">
                <a:latin typeface="NikoshBAN" pitchFamily="2" charset="0"/>
                <a:cs typeface="NikoshBAN" pitchFamily="2" charset="0"/>
              </a:rPr>
              <a:t>সংযোজন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bn-IN" sz="3200" dirty="0">
                <a:latin typeface="NikoshBAN" pitchFamily="2" charset="0"/>
                <a:cs typeface="NikoshBAN" pitchFamily="2" charset="0"/>
              </a:rPr>
              <a:t>ে</a:t>
            </a:r>
            <a:r>
              <a:rPr lang="en-US" sz="3200" dirty="0" err="1" smtClean="0">
                <a:latin typeface="NikoshBAN" pitchFamily="2" charset="0"/>
                <a:cs typeface="NikoshBAN" pitchFamily="2" charset="0"/>
              </a:rPr>
              <a:t>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শ্রেণিতে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কনটেন্টটি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উ</a:t>
            </a:r>
            <a:r>
              <a:rPr lang="en-US" sz="3200" dirty="0" err="1" smtClean="0">
                <a:latin typeface="NikoshBAN" pitchFamily="2" charset="0"/>
                <a:cs typeface="NikoshBAN" pitchFamily="2" charset="0"/>
              </a:rPr>
              <a:t>পস্থাপনের</a:t>
            </a:r>
            <a:endParaRPr lang="bn-IN" sz="3200" dirty="0" smtClean="0">
              <a:latin typeface="NikoshBAN" pitchFamily="2" charset="0"/>
              <a:cs typeface="NikoshBAN" pitchFamily="2" charset="0"/>
            </a:endParaRPr>
          </a:p>
          <a:p>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বইয়ের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নির্ধারিত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মিলিয়ে</a:t>
            </a:r>
            <a:r>
              <a:rPr lang="en-US" sz="3200" dirty="0" smtClean="0">
                <a:latin typeface="NikoshBAN" pitchFamily="2" charset="0"/>
                <a:cs typeface="NikoshBAN" pitchFamily="2" charset="0"/>
              </a:rPr>
              <a:t> </a:t>
            </a:r>
            <a:endParaRPr lang="bn-IN"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নিতে</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এবং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কাজের</a:t>
            </a:r>
            <a:r>
              <a:rPr lang="bn-IN" sz="3200" dirty="0">
                <a:latin typeface="NikoshBAN" pitchFamily="2" charset="0"/>
                <a:cs typeface="NikoshBAN" pitchFamily="2" charset="0"/>
              </a:rPr>
              <a:t>/সমস্যার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সমাধান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শ্রেণিতে</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উপস্থাপনের</a:t>
            </a:r>
            <a:r>
              <a:rPr lang="bn-IN" sz="3200" dirty="0" smtClean="0">
                <a:latin typeface="NikoshBAN" pitchFamily="2" charset="0"/>
                <a:cs typeface="NikoshBAN" pitchFamily="2" charset="0"/>
              </a:rPr>
              <a:t> </a:t>
            </a:r>
            <a:r>
              <a:rPr lang="en-US" sz="3200" dirty="0" err="1" smtClean="0">
                <a:latin typeface="NikoshBAN" pitchFamily="2" charset="0"/>
                <a:cs typeface="NikoshBAN" pitchFamily="2" charset="0"/>
              </a:rPr>
              <a:t>আগে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নিতে</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সবিনয়</a:t>
            </a:r>
            <a:r>
              <a:rPr lang="bn-IN" sz="3200" dirty="0" smtClean="0">
                <a:latin typeface="NikoshBAN" pitchFamily="2" charset="0"/>
                <a:cs typeface="NikoshBAN" pitchFamily="2" charset="0"/>
              </a:rPr>
              <a:t> </a:t>
            </a:r>
          </a:p>
          <a:p>
            <a:r>
              <a:rPr lang="en-US" sz="3200" dirty="0" err="1" smtClean="0">
                <a:latin typeface="NikoshBAN" pitchFamily="2" charset="0"/>
                <a:cs typeface="NikoshBAN" pitchFamily="2" charset="0"/>
              </a:rPr>
              <a:t>অনুরোধ</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হল</a:t>
            </a:r>
            <a:r>
              <a:rPr lang="en-US" sz="3200" dirty="0">
                <a:latin typeface="NikoshBAN" pitchFamily="2" charset="0"/>
                <a:cs typeface="NikoshBAN" pitchFamily="2" charset="0"/>
              </a:rPr>
              <a:t>।  </a:t>
            </a:r>
            <a:r>
              <a:rPr lang="bn-IN" sz="3200" dirty="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577065491"/>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1600200"/>
            <a:ext cx="618172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14475" y="482025"/>
            <a:ext cx="6181725" cy="584775"/>
          </a:xfrm>
          <a:prstGeom prst="rect">
            <a:avLst/>
          </a:prstGeom>
          <a:solidFill>
            <a:srgbClr val="CCFFCC"/>
          </a:solidFill>
          <a:ln w="19050">
            <a:solidFill>
              <a:schemeClr val="tx1"/>
            </a:solidFill>
          </a:ln>
        </p:spPr>
        <p:txBody>
          <a:bodyPr wrap="square" rtlCol="0">
            <a:spAutoFit/>
          </a:bodyPr>
          <a:lstStyle/>
          <a:p>
            <a:pPr algn="ctr"/>
            <a:r>
              <a:rPr lang="en-US" sz="3200" dirty="0" smtClean="0">
                <a:latin typeface="Times New Roman" pitchFamily="18" charset="0"/>
                <a:cs typeface="Times New Roman" pitchFamily="18" charset="0"/>
              </a:rPr>
              <a:t>Y </a:t>
            </a:r>
            <a:r>
              <a:rPr lang="bn-IN" sz="3200" dirty="0" smtClean="0">
                <a:latin typeface="NikoshBAN" pitchFamily="2" charset="0"/>
                <a:cs typeface="NikoshBAN" pitchFamily="2" charset="0"/>
              </a:rPr>
              <a:t>হল স্থিতিস্থাপক গুণাঙ্ক</a:t>
            </a:r>
            <a:endParaRPr lang="en-US" sz="3200" dirty="0">
              <a:latin typeface="NikoshBAN" pitchFamily="2" charset="0"/>
              <a:cs typeface="NikoshBAN" pitchFamily="2" charset="0"/>
            </a:endParaRPr>
          </a:p>
        </p:txBody>
      </p:sp>
      <p:pic>
        <p:nvPicPr>
          <p:cNvPr id="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1825" y="1066800"/>
            <a:ext cx="29241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14475" y="2615148"/>
            <a:ext cx="6181725" cy="3785652"/>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2400" dirty="0" smtClean="0">
                <a:latin typeface="NikoshBAN" pitchFamily="2" charset="0"/>
                <a:cs typeface="NikoshBAN" pitchFamily="2" charset="0"/>
              </a:rPr>
              <a:t>রাবার দন্ডের আদি দৈর্ঘ্য = </a:t>
            </a:r>
            <a:r>
              <a:rPr lang="en-US" sz="2400" dirty="0" smtClean="0">
                <a:latin typeface="Times New Roman" pitchFamily="18" charset="0"/>
                <a:cs typeface="Times New Roman" pitchFamily="18" charset="0"/>
              </a:rPr>
              <a:t>L</a:t>
            </a:r>
            <a:r>
              <a:rPr lang="bn-IN" sz="2400" dirty="0" smtClean="0">
                <a:latin typeface="Times New Roman" pitchFamily="18" charset="0"/>
                <a:cs typeface="Times New Roman" pitchFamily="18" charset="0"/>
              </a:rPr>
              <a:t>, </a:t>
            </a:r>
            <a:r>
              <a:rPr lang="bn-BD" sz="2400" dirty="0" smtClean="0">
                <a:latin typeface="NikoshBAN" pitchFamily="2" charset="0"/>
                <a:cs typeface="NikoshBAN" pitchFamily="2" charset="0"/>
              </a:rPr>
              <a:t>দন্ডের দৈর্ঘ্য বৃদ্ধি = </a:t>
            </a:r>
            <a:r>
              <a:rPr lang="en-US" sz="2400" dirty="0" smtClean="0">
                <a:latin typeface="Times New Roman" pitchFamily="18" charset="0"/>
                <a:cs typeface="Times New Roman" pitchFamily="18" charset="0"/>
              </a:rPr>
              <a:t>l</a:t>
            </a:r>
          </a:p>
          <a:p>
            <a:pPr algn="ctr"/>
            <a:r>
              <a:rPr lang="bn-BD" sz="2400" dirty="0" smtClean="0">
                <a:latin typeface="NikoshBAN" pitchFamily="2" charset="0"/>
                <a:cs typeface="NikoshBAN" pitchFamily="2" charset="0"/>
              </a:rPr>
              <a:t>দন্ডের একক দৈর্ঘ্যের পরিবর্তন</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 বিকৃতি = </a:t>
            </a:r>
            <a:r>
              <a:rPr lang="en-US" sz="2400" dirty="0" smtClean="0">
                <a:latin typeface="Times New Roman"/>
                <a:cs typeface="Times New Roman"/>
              </a:rPr>
              <a:t>l/L</a:t>
            </a:r>
          </a:p>
          <a:p>
            <a:pPr algn="ctr"/>
            <a:r>
              <a:rPr lang="bn-BD" sz="2400" dirty="0" smtClean="0">
                <a:latin typeface="NikoshBAN" pitchFamily="2" charset="0"/>
                <a:cs typeface="NikoshBAN" pitchFamily="2" charset="0"/>
              </a:rPr>
              <a:t>দন্ডের ভিতরে প্রতিরোধকারী বল = </a:t>
            </a:r>
            <a:r>
              <a:rPr lang="en-US" sz="2400" dirty="0" smtClean="0">
                <a:latin typeface="Times New Roman" pitchFamily="18" charset="0"/>
                <a:cs typeface="Times New Roman" pitchFamily="18" charset="0"/>
              </a:rPr>
              <a:t>F</a:t>
            </a:r>
          </a:p>
          <a:p>
            <a:pPr algn="ctr"/>
            <a:r>
              <a:rPr lang="bn-BD" sz="2400" dirty="0" smtClean="0">
                <a:latin typeface="NikoshBAN" pitchFamily="2" charset="0"/>
                <a:cs typeface="NikoshBAN" pitchFamily="2" charset="0"/>
              </a:rPr>
              <a:t>দন্ডের প্রস্থচ্ছেদের ক্ষেত্রফল = </a:t>
            </a:r>
            <a:r>
              <a:rPr lang="en-US" sz="2400" dirty="0" smtClean="0">
                <a:latin typeface="Times New Roman" pitchFamily="18" charset="0"/>
                <a:cs typeface="Times New Roman" pitchFamily="18" charset="0"/>
              </a:rPr>
              <a:t>A</a:t>
            </a:r>
          </a:p>
          <a:p>
            <a:pPr algn="ctr"/>
            <a:r>
              <a:rPr lang="bn-BD" sz="2400" dirty="0" smtClean="0">
                <a:latin typeface="NikoshBAN" pitchFamily="2" charset="0"/>
                <a:cs typeface="NikoshBAN" pitchFamily="2" charset="0"/>
              </a:rPr>
              <a:t>দন্ডের একক ক্ষেত্রফলে প্রতিরোধকারী বল = পীড়ন = </a:t>
            </a:r>
            <a:r>
              <a:rPr lang="en-US" sz="2400" dirty="0" smtClean="0">
                <a:latin typeface="Times New Roman" pitchFamily="18" charset="0"/>
                <a:cs typeface="Times New Roman" pitchFamily="18" charset="0"/>
              </a:rPr>
              <a:t>F/A</a:t>
            </a:r>
            <a:endParaRPr lang="bn-BD" sz="2400" dirty="0" smtClean="0">
              <a:latin typeface="Times New Roman" pitchFamily="18" charset="0"/>
              <a:cs typeface="Times New Roman" pitchFamily="18" charset="0"/>
            </a:endParaRPr>
          </a:p>
          <a:p>
            <a:pPr algn="ctr"/>
            <a:r>
              <a:rPr lang="bn-BD" sz="2400" b="1" dirty="0" smtClean="0">
                <a:solidFill>
                  <a:srgbClr val="0000FF"/>
                </a:solidFill>
                <a:latin typeface="Times New Roman" pitchFamily="18" charset="0"/>
                <a:cs typeface="NikoshBAN" pitchFamily="2" charset="0"/>
              </a:rPr>
              <a:t>স্থিতিস্থাপক সীমার মধ্যে পীড়ন বিকৃতির সমানুপাতিক</a:t>
            </a:r>
          </a:p>
          <a:p>
            <a:pPr algn="ctr"/>
            <a:r>
              <a:rPr lang="bn-BD" sz="2400" dirty="0" smtClean="0">
                <a:latin typeface="Times New Roman" pitchFamily="18" charset="0"/>
                <a:cs typeface="NikoshBAN" pitchFamily="2" charset="0"/>
              </a:rPr>
              <a:t>গাণিতিকভাবে, পীড়ন </a:t>
            </a:r>
            <a:r>
              <a:rPr lang="en-US" sz="2400" dirty="0" smtClean="0">
                <a:latin typeface="Times New Roman"/>
                <a:cs typeface="Times New Roman"/>
              </a:rPr>
              <a:t>α</a:t>
            </a:r>
            <a:r>
              <a:rPr lang="bn-BD" sz="2400" dirty="0" smtClean="0">
                <a:latin typeface="Times New Roman"/>
                <a:cs typeface="Times New Roman"/>
              </a:rPr>
              <a:t> </a:t>
            </a:r>
            <a:r>
              <a:rPr lang="bn-BD" sz="2400" dirty="0" smtClean="0">
                <a:latin typeface="NikoshBAN" pitchFamily="2" charset="0"/>
                <a:cs typeface="NikoshBAN" pitchFamily="2" charset="0"/>
              </a:rPr>
              <a:t>বিকৃতি</a:t>
            </a:r>
          </a:p>
          <a:p>
            <a:pPr algn="ctr"/>
            <a:r>
              <a:rPr lang="bn-BD" sz="2400" dirty="0" smtClean="0">
                <a:latin typeface="NikoshBAN" pitchFamily="2" charset="0"/>
                <a:cs typeface="NikoshBAN" pitchFamily="2" charset="0"/>
              </a:rPr>
              <a:t>বা, পীড়ন = ধ্রুবক </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বিকৃতি</a:t>
            </a:r>
          </a:p>
          <a:p>
            <a:pPr algn="ctr"/>
            <a:r>
              <a:rPr lang="bn-BD" sz="2400" dirty="0" smtClean="0">
                <a:latin typeface="NikoshBAN" pitchFamily="2" charset="0"/>
                <a:cs typeface="NikoshBAN" pitchFamily="2" charset="0"/>
              </a:rPr>
              <a:t>বা, ধ্রুবক = পীড়ন/বিকৃতি</a:t>
            </a:r>
          </a:p>
          <a:p>
            <a:pPr algn="ctr"/>
            <a:r>
              <a:rPr lang="bn-BD" sz="2400" dirty="0" smtClean="0">
                <a:latin typeface="NikoshBAN" pitchFamily="2" charset="0"/>
                <a:cs typeface="NikoshBAN" pitchFamily="2" charset="0"/>
              </a:rPr>
              <a:t>বা, </a:t>
            </a:r>
            <a:r>
              <a:rPr lang="en-US" sz="2400" dirty="0" smtClean="0">
                <a:latin typeface="Times New Roman" pitchFamily="18" charset="0"/>
                <a:cs typeface="Times New Roman" pitchFamily="18" charset="0"/>
              </a:rPr>
              <a:t>Y = F/</a:t>
            </a:r>
            <a:r>
              <a:rPr lang="en-US" sz="2400" dirty="0" err="1" smtClean="0">
                <a:latin typeface="Times New Roman" pitchFamily="18" charset="0"/>
                <a:cs typeface="Times New Roman" pitchFamily="18" charset="0"/>
              </a:rPr>
              <a:t>A÷l</a:t>
            </a:r>
            <a:r>
              <a:rPr lang="en-US" sz="2400" dirty="0" smtClean="0">
                <a:latin typeface="Times New Roman" pitchFamily="18" charset="0"/>
                <a:cs typeface="Times New Roman" pitchFamily="18" charset="0"/>
              </a:rPr>
              <a:t>/L</a:t>
            </a:r>
            <a:endParaRPr lang="en-US" sz="24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5" name="Rectangle 4"/>
              <p:cNvSpPr/>
              <p:nvPr/>
            </p:nvSpPr>
            <p:spPr>
              <a:xfrm>
                <a:off x="5715000" y="5867400"/>
                <a:ext cx="1864228" cy="461665"/>
              </a:xfrm>
              <a:prstGeom prst="rect">
                <a:avLst/>
              </a:prstGeom>
            </p:spPr>
            <p:txBody>
              <a:bodyPr wrap="none">
                <a:spAutoFit/>
              </a:bodyPr>
              <a:lstStyle/>
              <a:p>
                <a14:m>
                  <m:oMath xmlns:m="http://schemas.openxmlformats.org/officeDocument/2006/math">
                    <m:r>
                      <a:rPr lang="en-US" sz="2400" b="0" i="1">
                        <a:latin typeface="Cambria Math"/>
                        <a:ea typeface="Cambria Math"/>
                        <a:cs typeface="Times New Roman" pitchFamily="18" charset="0"/>
                        <a:sym typeface="Symbol"/>
                      </a:rPr>
                      <m:t>∴</m:t>
                    </m:r>
                  </m:oMath>
                </a14:m>
                <a:r>
                  <a:rPr lang="en-US" sz="2400" dirty="0">
                    <a:latin typeface="Times New Roman" pitchFamily="18" charset="0"/>
                    <a:cs typeface="Times New Roman" pitchFamily="18" charset="0"/>
                    <a:sym typeface="Symbol"/>
                  </a:rPr>
                  <a:t> Y = FL/AI</a:t>
                </a:r>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5715000" y="5867400"/>
                <a:ext cx="1864228" cy="461665"/>
              </a:xfrm>
              <a:prstGeom prst="rect">
                <a:avLst/>
              </a:prstGeom>
              <a:blipFill rotWithShape="1">
                <a:blip r:embed="rId5"/>
                <a:stretch>
                  <a:fillRect t="-10667" r="-984" b="-30667"/>
                </a:stretch>
              </a:blipFill>
            </p:spPr>
            <p:txBody>
              <a:bodyPr/>
              <a:lstStyle/>
              <a:p>
                <a:r>
                  <a:rPr lang="en-US">
                    <a:noFill/>
                  </a:rPr>
                  <a:t> </a:t>
                </a:r>
              </a:p>
            </p:txBody>
          </p:sp>
        </mc:Fallback>
      </mc:AlternateContent>
    </p:spTree>
    <p:extLst>
      <p:ext uri="{BB962C8B-B14F-4D97-AF65-F5344CB8AC3E}">
        <p14:creationId xmlns:p14="http://schemas.microsoft.com/office/powerpoint/2010/main" val="181618850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outVertical)">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4"/>
                                        </p:tgtEl>
                                      </p:cBhvr>
                                      <p:by x="230000" y="100000"/>
                                    </p:animScale>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bg/>
                                          </p:spTgt>
                                        </p:tgtEl>
                                        <p:attrNameLst>
                                          <p:attrName>style.visibility</p:attrName>
                                        </p:attrNameLst>
                                      </p:cBhvr>
                                      <p:to>
                                        <p:strVal val="visible"/>
                                      </p:to>
                                    </p:set>
                                    <p:animEffect transition="in" filter="wipe(left)">
                                      <p:cBhvr>
                                        <p:cTn id="20" dur="2000"/>
                                        <p:tgtEl>
                                          <p:spTgt spid="9">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20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wipe(left)">
                                      <p:cBhvr>
                                        <p:cTn id="30" dur="20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wipe(left)">
                                      <p:cBhvr>
                                        <p:cTn id="35" dur="20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wipe(left)">
                                      <p:cBhvr>
                                        <p:cTn id="40" dur="2000"/>
                                        <p:tgtEl>
                                          <p:spTgt spid="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wipe(left)">
                                      <p:cBhvr>
                                        <p:cTn id="45" dur="2000"/>
                                        <p:tgtEl>
                                          <p:spTgt spid="9">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xEl>
                                              <p:pRg st="5" end="5"/>
                                            </p:txEl>
                                          </p:spTgt>
                                        </p:tgtEl>
                                        <p:attrNameLst>
                                          <p:attrName>style.visibility</p:attrName>
                                        </p:attrNameLst>
                                      </p:cBhvr>
                                      <p:to>
                                        <p:strVal val="visible"/>
                                      </p:to>
                                    </p:set>
                                    <p:animEffect transition="in" filter="wipe(left)">
                                      <p:cBhvr>
                                        <p:cTn id="50" dur="2000"/>
                                        <p:tgtEl>
                                          <p:spTgt spid="9">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Effect transition="in" filter="wipe(left)">
                                      <p:cBhvr>
                                        <p:cTn id="55" dur="2000"/>
                                        <p:tgtEl>
                                          <p:spTgt spid="9">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txEl>
                                              <p:pRg st="7" end="7"/>
                                            </p:txEl>
                                          </p:spTgt>
                                        </p:tgtEl>
                                        <p:attrNameLst>
                                          <p:attrName>style.visibility</p:attrName>
                                        </p:attrNameLst>
                                      </p:cBhvr>
                                      <p:to>
                                        <p:strVal val="visible"/>
                                      </p:to>
                                    </p:set>
                                    <p:animEffect transition="in" filter="wipe(left)">
                                      <p:cBhvr>
                                        <p:cTn id="60" dur="2000"/>
                                        <p:tgtEl>
                                          <p:spTgt spid="9">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xEl>
                                              <p:pRg st="8" end="8"/>
                                            </p:txEl>
                                          </p:spTgt>
                                        </p:tgtEl>
                                        <p:attrNameLst>
                                          <p:attrName>style.visibility</p:attrName>
                                        </p:attrNameLst>
                                      </p:cBhvr>
                                      <p:to>
                                        <p:strVal val="visible"/>
                                      </p:to>
                                    </p:set>
                                    <p:animEffect transition="in" filter="wipe(left)">
                                      <p:cBhvr>
                                        <p:cTn id="65" dur="2000"/>
                                        <p:tgtEl>
                                          <p:spTgt spid="9">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9">
                                            <p:txEl>
                                              <p:pRg st="9" end="9"/>
                                            </p:txEl>
                                          </p:spTgt>
                                        </p:tgtEl>
                                        <p:attrNameLst>
                                          <p:attrName>style.visibility</p:attrName>
                                        </p:attrNameLst>
                                      </p:cBhvr>
                                      <p:to>
                                        <p:strVal val="visible"/>
                                      </p:to>
                                    </p:set>
                                    <p:animEffect transition="in" filter="wipe(left)">
                                      <p:cBhvr>
                                        <p:cTn id="70" dur="2000"/>
                                        <p:tgtEl>
                                          <p:spTgt spid="9">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20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left)">
                                      <p:cBhvr>
                                        <p:cTn id="8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build="p"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6571"/>
          <a:stretch/>
        </p:blipFill>
        <p:spPr>
          <a:xfrm>
            <a:off x="6717264" y="4025192"/>
            <a:ext cx="1915108" cy="1689808"/>
          </a:xfrm>
          <a:prstGeom prst="ellipse">
            <a:avLst/>
          </a:prstGeom>
          <a:ln>
            <a:noFill/>
          </a:ln>
          <a:effectLst>
            <a:softEdge rad="112500"/>
          </a:effectLst>
        </p:spPr>
      </p:pic>
      <p:pic>
        <p:nvPicPr>
          <p:cNvPr id="3076" name="Picture 4"/>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174" r="7042"/>
          <a:stretch/>
        </p:blipFill>
        <p:spPr bwMode="auto">
          <a:xfrm>
            <a:off x="6630956" y="1066800"/>
            <a:ext cx="2001416" cy="340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028" t="2165" r="9152" b="3360"/>
          <a:stretch/>
        </p:blipFill>
        <p:spPr bwMode="auto">
          <a:xfrm>
            <a:off x="6695492" y="1066800"/>
            <a:ext cx="1991308" cy="340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6486" y="405825"/>
            <a:ext cx="8150314" cy="584775"/>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পদার্থের আনবিক গতিতত্ত্ব</a:t>
            </a:r>
            <a:endParaRPr lang="en-US" sz="3200" dirty="0">
              <a:latin typeface="NikoshBAN" pitchFamily="2" charset="0"/>
              <a:cs typeface="NikoshBAN" pitchFamily="2" charset="0"/>
            </a:endParaRPr>
          </a:p>
        </p:txBody>
      </p:sp>
      <p:sp>
        <p:nvSpPr>
          <p:cNvPr id="3" name="TextBox 2"/>
          <p:cNvSpPr txBox="1"/>
          <p:nvPr/>
        </p:nvSpPr>
        <p:spPr>
          <a:xfrm>
            <a:off x="7140354" y="1244025"/>
            <a:ext cx="1101585" cy="584775"/>
          </a:xfrm>
          <a:prstGeom prst="rect">
            <a:avLst/>
          </a:prstGeom>
          <a:solidFill>
            <a:schemeClr val="bg1"/>
          </a:solidFill>
          <a:ln w="12700">
            <a:noFill/>
          </a:ln>
        </p:spPr>
        <p:txBody>
          <a:bodyPr wrap="square" rtlCol="0">
            <a:spAutoFit/>
          </a:bodyPr>
          <a:lstStyle/>
          <a:p>
            <a:pPr algn="ctr"/>
            <a:r>
              <a:rPr lang="bn-BD" sz="3200" dirty="0" smtClean="0">
                <a:latin typeface="NikoshBAN" pitchFamily="2" charset="0"/>
                <a:cs typeface="NikoshBAN" pitchFamily="2" charset="0"/>
              </a:rPr>
              <a:t>কঠিন</a:t>
            </a:r>
            <a:endParaRPr lang="en-US" sz="3200" dirty="0">
              <a:latin typeface="NikoshBAN" pitchFamily="2" charset="0"/>
              <a:cs typeface="NikoshBAN" pitchFamily="2" charset="0"/>
            </a:endParaRPr>
          </a:p>
        </p:txBody>
      </p:sp>
      <p:sp>
        <p:nvSpPr>
          <p:cNvPr id="8" name="TextBox 7"/>
          <p:cNvSpPr txBox="1"/>
          <p:nvPr/>
        </p:nvSpPr>
        <p:spPr>
          <a:xfrm>
            <a:off x="7140354" y="1244025"/>
            <a:ext cx="1101584" cy="584775"/>
          </a:xfrm>
          <a:prstGeom prst="rect">
            <a:avLst/>
          </a:prstGeom>
          <a:solidFill>
            <a:schemeClr val="bg1"/>
          </a:solidFill>
          <a:ln w="12700">
            <a:noFill/>
          </a:ln>
        </p:spPr>
        <p:txBody>
          <a:bodyPr wrap="square" rtlCol="0">
            <a:spAutoFit/>
          </a:bodyPr>
          <a:lstStyle/>
          <a:p>
            <a:pPr algn="ctr"/>
            <a:r>
              <a:rPr lang="bn-BD" sz="3200" dirty="0" smtClean="0">
                <a:latin typeface="NikoshBAN" pitchFamily="2" charset="0"/>
                <a:cs typeface="NikoshBAN" pitchFamily="2" charset="0"/>
              </a:rPr>
              <a:t>তরল</a:t>
            </a:r>
            <a:endParaRPr lang="en-US" sz="3200" dirty="0">
              <a:latin typeface="NikoshBAN" pitchFamily="2" charset="0"/>
              <a:cs typeface="NikoshBAN" pitchFamily="2" charset="0"/>
            </a:endParaRPr>
          </a:p>
        </p:txBody>
      </p:sp>
      <p:pic>
        <p:nvPicPr>
          <p:cNvPr id="1026" name="Picture 2"/>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333"/>
          <a:stretch/>
        </p:blipFill>
        <p:spPr bwMode="auto">
          <a:xfrm>
            <a:off x="6669456" y="1066800"/>
            <a:ext cx="2007236" cy="332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140354" y="1244025"/>
            <a:ext cx="1101584" cy="584775"/>
          </a:xfrm>
          <a:prstGeom prst="rect">
            <a:avLst/>
          </a:prstGeom>
          <a:solidFill>
            <a:schemeClr val="bg1"/>
          </a:solidFill>
          <a:ln w="12700">
            <a:noFill/>
          </a:ln>
        </p:spPr>
        <p:txBody>
          <a:bodyPr wrap="none" rtlCol="0">
            <a:spAutoFit/>
          </a:bodyPr>
          <a:lstStyle/>
          <a:p>
            <a:pPr algn="ctr"/>
            <a:r>
              <a:rPr lang="bn-BD" sz="3200" dirty="0" smtClean="0">
                <a:latin typeface="NikoshBAN" pitchFamily="2" charset="0"/>
                <a:cs typeface="NikoshBAN" pitchFamily="2" charset="0"/>
              </a:rPr>
              <a:t>বায়বীয়</a:t>
            </a:r>
            <a:endParaRPr lang="en-US" sz="3200" dirty="0">
              <a:latin typeface="NikoshBAN" pitchFamily="2" charset="0"/>
              <a:cs typeface="NikoshBAN" pitchFamily="2" charset="0"/>
            </a:endParaRPr>
          </a:p>
        </p:txBody>
      </p:sp>
      <p:sp>
        <p:nvSpPr>
          <p:cNvPr id="6" name="TextBox 5"/>
          <p:cNvSpPr txBox="1"/>
          <p:nvPr/>
        </p:nvSpPr>
        <p:spPr>
          <a:xfrm>
            <a:off x="4620573" y="3962400"/>
            <a:ext cx="1018227" cy="584775"/>
          </a:xfrm>
          <a:prstGeom prst="rect">
            <a:avLst/>
          </a:prstGeom>
          <a:solidFill>
            <a:srgbClr val="CCFF99"/>
          </a:solidFill>
          <a:ln w="19050">
            <a:solidFill>
              <a:schemeClr val="tx1"/>
            </a:solidFill>
          </a:ln>
        </p:spPr>
        <p:txBody>
          <a:bodyPr wrap="none" rtlCol="0">
            <a:spAutoFit/>
          </a:bodyPr>
          <a:lstStyle/>
          <a:p>
            <a:r>
              <a:rPr lang="bn-BD" sz="3200" dirty="0" smtClean="0">
                <a:latin typeface="NikoshBAN" pitchFamily="2" charset="0"/>
                <a:cs typeface="NikoshBAN" pitchFamily="2" charset="0"/>
              </a:rPr>
              <a:t>স্বীকার্য</a:t>
            </a:r>
            <a:endParaRPr lang="en-US" sz="3200" dirty="0">
              <a:latin typeface="NikoshBAN" pitchFamily="2" charset="0"/>
              <a:cs typeface="NikoshBAN" pitchFamily="2" charset="0"/>
            </a:endParaRPr>
          </a:p>
        </p:txBody>
      </p:sp>
      <p:sp>
        <p:nvSpPr>
          <p:cNvPr id="7" name="TextBox 6"/>
          <p:cNvSpPr txBox="1"/>
          <p:nvPr/>
        </p:nvSpPr>
        <p:spPr>
          <a:xfrm>
            <a:off x="533400" y="5776516"/>
            <a:ext cx="1813317" cy="584775"/>
          </a:xfrm>
          <a:prstGeom prst="rect">
            <a:avLst/>
          </a:prstGeom>
          <a:solidFill>
            <a:schemeClr val="accent6">
              <a:lumMod val="20000"/>
              <a:lumOff val="80000"/>
            </a:schemeClr>
          </a:solidFill>
          <a:ln w="19050">
            <a:solidFill>
              <a:schemeClr val="tx1"/>
            </a:solidFill>
          </a:ln>
        </p:spPr>
        <p:txBody>
          <a:bodyPr wrap="none" rtlCol="0">
            <a:spAutoFit/>
          </a:bodyPr>
          <a:lstStyle/>
          <a:p>
            <a:pPr algn="ctr"/>
            <a:r>
              <a:rPr lang="bn-BD" sz="3200" dirty="0" smtClean="0">
                <a:latin typeface="NikoshBAN" pitchFamily="2" charset="0"/>
                <a:cs typeface="NikoshBAN" pitchFamily="2" charset="0"/>
              </a:rPr>
              <a:t>ক্ষুদ্র ক্ষুদ্র কণা</a:t>
            </a:r>
            <a:endParaRPr lang="en-US" sz="3200" dirty="0">
              <a:latin typeface="NikoshBAN" pitchFamily="2" charset="0"/>
              <a:cs typeface="NikoshBAN" pitchFamily="2" charset="0"/>
            </a:endParaRPr>
          </a:p>
        </p:txBody>
      </p:sp>
      <p:sp>
        <p:nvSpPr>
          <p:cNvPr id="18" name="TextBox 17"/>
          <p:cNvSpPr txBox="1"/>
          <p:nvPr/>
        </p:nvSpPr>
        <p:spPr>
          <a:xfrm>
            <a:off x="2346718" y="5776517"/>
            <a:ext cx="1463282"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বিন্দু</a:t>
            </a:r>
            <a:endParaRPr lang="en-US" sz="3200" dirty="0">
              <a:latin typeface="NikoshBAN" pitchFamily="2" charset="0"/>
              <a:cs typeface="NikoshBAN" pitchFamily="2" charset="0"/>
            </a:endParaRPr>
          </a:p>
        </p:txBody>
      </p:sp>
      <p:sp>
        <p:nvSpPr>
          <p:cNvPr id="19" name="TextBox 18"/>
          <p:cNvSpPr txBox="1"/>
          <p:nvPr/>
        </p:nvSpPr>
        <p:spPr>
          <a:xfrm>
            <a:off x="3810000" y="5776517"/>
            <a:ext cx="1441202"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গতিশীল</a:t>
            </a:r>
            <a:endParaRPr lang="en-US" sz="3200" dirty="0">
              <a:latin typeface="NikoshBAN" pitchFamily="2" charset="0"/>
              <a:cs typeface="NikoshBAN" pitchFamily="2" charset="0"/>
            </a:endParaRPr>
          </a:p>
        </p:txBody>
      </p:sp>
      <p:sp>
        <p:nvSpPr>
          <p:cNvPr id="20" name="TextBox 19"/>
          <p:cNvSpPr txBox="1"/>
          <p:nvPr/>
        </p:nvSpPr>
        <p:spPr>
          <a:xfrm>
            <a:off x="5251203" y="5776516"/>
            <a:ext cx="1736752"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আকর্ষণ বল</a:t>
            </a:r>
            <a:endParaRPr lang="en-US" sz="3200" dirty="0">
              <a:latin typeface="NikoshBAN" pitchFamily="2" charset="0"/>
              <a:cs typeface="NikoshBAN" pitchFamily="2" charset="0"/>
            </a:endParaRPr>
          </a:p>
        </p:txBody>
      </p:sp>
      <p:sp>
        <p:nvSpPr>
          <p:cNvPr id="21" name="TextBox 20"/>
          <p:cNvSpPr txBox="1"/>
          <p:nvPr/>
        </p:nvSpPr>
        <p:spPr>
          <a:xfrm>
            <a:off x="6987955" y="5776517"/>
            <a:ext cx="1622645"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সংঘর্ষ</a:t>
            </a:r>
            <a:endParaRPr lang="en-US" sz="3200" dirty="0">
              <a:latin typeface="NikoshBAN" pitchFamily="2" charset="0"/>
              <a:cs typeface="NikoshBAN" pitchFamily="2" charset="0"/>
            </a:endParaRPr>
          </a:p>
        </p:txBody>
      </p:sp>
      <p:cxnSp>
        <p:nvCxnSpPr>
          <p:cNvPr id="13" name="Straight Arrow Connector 12"/>
          <p:cNvCxnSpPr>
            <a:stCxn id="6" idx="2"/>
          </p:cNvCxnSpPr>
          <p:nvPr/>
        </p:nvCxnSpPr>
        <p:spPr>
          <a:xfrm flipH="1">
            <a:off x="2057400" y="4547175"/>
            <a:ext cx="3072287" cy="1229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2"/>
          </p:cNvCxnSpPr>
          <p:nvPr/>
        </p:nvCxnSpPr>
        <p:spPr>
          <a:xfrm>
            <a:off x="5129687" y="4547175"/>
            <a:ext cx="2185513" cy="1229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2"/>
            <a:endCxn id="20" idx="0"/>
          </p:cNvCxnSpPr>
          <p:nvPr/>
        </p:nvCxnSpPr>
        <p:spPr>
          <a:xfrm>
            <a:off x="5129687" y="4547175"/>
            <a:ext cx="989892" cy="12293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2"/>
          </p:cNvCxnSpPr>
          <p:nvPr/>
        </p:nvCxnSpPr>
        <p:spPr>
          <a:xfrm flipH="1">
            <a:off x="3429000" y="4547175"/>
            <a:ext cx="1700687" cy="12293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flipH="1">
            <a:off x="4724400" y="4547175"/>
            <a:ext cx="405287" cy="1229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1101760"/>
            <a:ext cx="3161332" cy="4008656"/>
          </a:xfrm>
          <a:prstGeom prst="rect">
            <a:avLst/>
          </a:prstGeom>
        </p:spPr>
      </p:pic>
      <p:sp>
        <p:nvSpPr>
          <p:cNvPr id="42" name="TextBox 41"/>
          <p:cNvSpPr txBox="1"/>
          <p:nvPr/>
        </p:nvSpPr>
        <p:spPr>
          <a:xfrm>
            <a:off x="3733800" y="2590800"/>
            <a:ext cx="3034805" cy="523220"/>
          </a:xfrm>
          <a:prstGeom prst="rect">
            <a:avLst/>
          </a:prstGeom>
          <a:solidFill>
            <a:srgbClr val="FFFFFF"/>
          </a:solidFill>
          <a:ln w="19050">
            <a:solidFill>
              <a:schemeClr val="tx1"/>
            </a:solidFill>
          </a:ln>
        </p:spPr>
        <p:txBody>
          <a:bodyPr wrap="none" rtlCol="0">
            <a:spAutoFit/>
          </a:bodyPr>
          <a:lstStyle/>
          <a:p>
            <a:r>
              <a:rPr lang="bn-IN" sz="2800" dirty="0" smtClean="0">
                <a:latin typeface="NikoshBAN" pitchFamily="2" charset="0"/>
                <a:cs typeface="NikoshBAN" pitchFamily="2" charset="0"/>
              </a:rPr>
              <a:t>পদার্থের অণুগুলো গতিশীল</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1177301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20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1000"/>
                                        <p:tgtEl>
                                          <p:spTgt spid="3076"/>
                                        </p:tgtEl>
                                      </p:cBhvr>
                                    </p:animEffect>
                                    <p:anim calcmode="lin" valueType="num">
                                      <p:cBhvr>
                                        <p:cTn id="20" dur="1000" fill="hold"/>
                                        <p:tgtEl>
                                          <p:spTgt spid="3076"/>
                                        </p:tgtEl>
                                        <p:attrNameLst>
                                          <p:attrName>ppt_x</p:attrName>
                                        </p:attrNameLst>
                                      </p:cBhvr>
                                      <p:tavLst>
                                        <p:tav tm="0">
                                          <p:val>
                                            <p:strVal val="#ppt_x"/>
                                          </p:val>
                                        </p:tav>
                                        <p:tav tm="100000">
                                          <p:val>
                                            <p:strVal val="#ppt_x"/>
                                          </p:val>
                                        </p:tav>
                                      </p:tavLst>
                                    </p:anim>
                                    <p:anim calcmode="lin" valueType="num">
                                      <p:cBhvr>
                                        <p:cTn id="21"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20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right)">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10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right)">
                                      <p:cBhvr>
                                        <p:cTn id="72" dur="20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10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up)">
                                      <p:cBhvr>
                                        <p:cTn id="82" dur="20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1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20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10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left)">
                                      <p:cBhvr>
                                        <p:cTn id="102" dur="20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left)">
                                      <p:cBhvr>
                                        <p:cTn id="107" dur="10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left)">
                                      <p:cBhvr>
                                        <p:cTn id="1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8" grpId="0" animBg="1"/>
      <p:bldP spid="8" grpId="1" animBg="1"/>
      <p:bldP spid="9" grpId="0" animBg="1"/>
      <p:bldP spid="6" grpId="0" animBg="1"/>
      <p:bldP spid="7" grpId="0" animBg="1"/>
      <p:bldP spid="18" grpId="0" animBg="1"/>
      <p:bldP spid="19" grpId="0" animBg="1"/>
      <p:bldP spid="20" grpId="0" animBg="1"/>
      <p:bldP spid="2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904" y="533400"/>
            <a:ext cx="2699444" cy="231803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76565"/>
            <a:ext cx="2699444" cy="230113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551260"/>
            <a:ext cx="2424926" cy="2311306"/>
          </a:xfrm>
          <a:prstGeom prst="rect">
            <a:avLst/>
          </a:prstGeom>
        </p:spPr>
      </p:pic>
      <p:sp>
        <p:nvSpPr>
          <p:cNvPr id="14" name="TextBox 13"/>
          <p:cNvSpPr txBox="1"/>
          <p:nvPr/>
        </p:nvSpPr>
        <p:spPr>
          <a:xfrm>
            <a:off x="561881" y="3072825"/>
            <a:ext cx="2670963"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১।প্লাজমা অবস্থা</a:t>
            </a:r>
            <a:endParaRPr lang="en-US" sz="3200" dirty="0">
              <a:latin typeface="NikoshBAN" pitchFamily="2" charset="0"/>
              <a:cs typeface="NikoshBAN" pitchFamily="2" charset="0"/>
            </a:endParaRPr>
          </a:p>
        </p:txBody>
      </p:sp>
      <p:sp>
        <p:nvSpPr>
          <p:cNvPr id="16" name="TextBox 15"/>
          <p:cNvSpPr txBox="1"/>
          <p:nvPr/>
        </p:nvSpPr>
        <p:spPr>
          <a:xfrm>
            <a:off x="3352904" y="3072825"/>
            <a:ext cx="2699444"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২।সূর্য</a:t>
            </a:r>
            <a:endParaRPr lang="en-US" sz="3200" dirty="0">
              <a:latin typeface="NikoshBAN" pitchFamily="2" charset="0"/>
              <a:cs typeface="NikoshBAN" pitchFamily="2" charset="0"/>
            </a:endParaRPr>
          </a:p>
        </p:txBody>
      </p:sp>
      <p:sp>
        <p:nvSpPr>
          <p:cNvPr id="17" name="TextBox 16"/>
          <p:cNvSpPr txBox="1"/>
          <p:nvPr/>
        </p:nvSpPr>
        <p:spPr>
          <a:xfrm>
            <a:off x="6172200" y="3072825"/>
            <a:ext cx="2439901"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৩।প্লাজমা কণা</a:t>
            </a:r>
            <a:endParaRPr lang="en-US" sz="3200" dirty="0">
              <a:latin typeface="NikoshBAN" pitchFamily="2" charset="0"/>
              <a:cs typeface="NikoshBAN" pitchFamily="2" charset="0"/>
            </a:endParaRPr>
          </a:p>
        </p:txBody>
      </p:sp>
      <p:sp>
        <p:nvSpPr>
          <p:cNvPr id="15" name="TextBox 14"/>
          <p:cNvSpPr txBox="1"/>
          <p:nvPr/>
        </p:nvSpPr>
        <p:spPr>
          <a:xfrm>
            <a:off x="3352800" y="3886200"/>
            <a:ext cx="5261377" cy="2431435"/>
          </a:xfrm>
          <a:prstGeom prst="rect">
            <a:avLst/>
          </a:prstGeom>
          <a:solidFill>
            <a:srgbClr val="CCFFCC"/>
          </a:solidFill>
          <a:ln w="19050">
            <a:solidFill>
              <a:schemeClr val="tx1"/>
            </a:solidFill>
          </a:ln>
        </p:spPr>
        <p:txBody>
          <a:bodyPr wrap="none" rtlCol="0">
            <a:spAutoFit/>
          </a:bodyPr>
          <a:lstStyle/>
          <a:p>
            <a:r>
              <a:rPr lang="bn-BD" sz="3200" dirty="0" smtClean="0">
                <a:latin typeface="NikoshBAN" pitchFamily="2" charset="0"/>
                <a:cs typeface="NikoshBAN" pitchFamily="2" charset="0"/>
              </a:rPr>
              <a:t>১। অতি উচ্চ তাপমাত্রায় আয়নিত গ্যাস</a:t>
            </a:r>
          </a:p>
          <a:p>
            <a:r>
              <a:rPr lang="bn-BD" sz="3200" dirty="0" smtClean="0">
                <a:latin typeface="NikoshBAN" pitchFamily="2" charset="0"/>
                <a:cs typeface="NikoshBAN" pitchFamily="2" charset="0"/>
              </a:rPr>
              <a:t>২। প্লাজমার প্রধান উৎস</a:t>
            </a:r>
          </a:p>
          <a:p>
            <a:r>
              <a:rPr lang="bn-BD" sz="3200" dirty="0" smtClean="0">
                <a:latin typeface="NikoshBAN" pitchFamily="2" charset="0"/>
                <a:cs typeface="NikoshBAN" pitchFamily="2" charset="0"/>
              </a:rPr>
              <a:t>৩। প্লাজমা ক</a:t>
            </a:r>
            <a:r>
              <a:rPr lang="bn-IN" sz="3200" dirty="0" smtClean="0">
                <a:latin typeface="NikoshBAN" pitchFamily="2" charset="0"/>
                <a:cs typeface="NikoshBAN" pitchFamily="2" charset="0"/>
              </a:rPr>
              <a:t>ণা</a:t>
            </a:r>
            <a:r>
              <a:rPr lang="bn-BD" sz="3200" dirty="0" smtClean="0">
                <a:latin typeface="NikoshBAN" pitchFamily="2" charset="0"/>
                <a:cs typeface="NikoshBAN" pitchFamily="2" charset="0"/>
              </a:rPr>
              <a:t> তড়িৎ পরিবহন করে</a:t>
            </a:r>
          </a:p>
          <a:p>
            <a:r>
              <a:rPr lang="bn-BD" sz="3200" dirty="0" smtClean="0">
                <a:latin typeface="NikoshBAN" pitchFamily="2" charset="0"/>
                <a:cs typeface="NikoshBAN" pitchFamily="2" charset="0"/>
              </a:rPr>
              <a:t>৪। প্লাজমা টর্চ দ্বারা ধাতব পদার্থ কাটা হয়</a:t>
            </a:r>
            <a:endParaRPr lang="en-US" sz="3200" dirty="0" smtClean="0">
              <a:latin typeface="NikoshBAN" pitchFamily="2" charset="0"/>
              <a:cs typeface="NikoshBAN" pitchFamily="2" charset="0"/>
            </a:endParaRPr>
          </a:p>
          <a:p>
            <a:endParaRPr lang="en-US" dirty="0">
              <a:latin typeface="NikoshBAN" pitchFamily="2" charset="0"/>
              <a:cs typeface="NikoshBAN" pitchFamily="2"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210" y="3886199"/>
            <a:ext cx="2815823" cy="2431435"/>
          </a:xfrm>
          <a:prstGeom prst="rect">
            <a:avLst/>
          </a:prstGeom>
        </p:spPr>
      </p:pic>
      <p:sp>
        <p:nvSpPr>
          <p:cNvPr id="18" name="TextBox 17"/>
          <p:cNvSpPr txBox="1"/>
          <p:nvPr/>
        </p:nvSpPr>
        <p:spPr>
          <a:xfrm>
            <a:off x="753438" y="5638800"/>
            <a:ext cx="2397976" cy="584775"/>
          </a:xfrm>
          <a:prstGeom prst="rect">
            <a:avLst/>
          </a:prstGeom>
          <a:noFill/>
          <a:ln w="19050">
            <a:solidFill>
              <a:srgbClr val="00FFFF"/>
            </a:solidFill>
          </a:ln>
        </p:spPr>
        <p:txBody>
          <a:bodyPr wrap="square" rtlCol="0">
            <a:spAutoFit/>
          </a:bodyPr>
          <a:lstStyle/>
          <a:p>
            <a:pPr algn="ctr"/>
            <a:r>
              <a:rPr lang="bn-BD" sz="3200" dirty="0" smtClean="0">
                <a:solidFill>
                  <a:srgbClr val="FFFF00"/>
                </a:solidFill>
                <a:latin typeface="NikoshBAN" pitchFamily="2" charset="0"/>
                <a:cs typeface="NikoshBAN" pitchFamily="2" charset="0"/>
              </a:rPr>
              <a:t>৪।প্লাজমা টর্চ</a:t>
            </a:r>
            <a:endParaRPr lang="en-US" sz="32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81082857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1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bg/>
                                          </p:spTgt>
                                        </p:tgtEl>
                                        <p:attrNameLst>
                                          <p:attrName>style.visibility</p:attrName>
                                        </p:attrNameLst>
                                      </p:cBhvr>
                                      <p:to>
                                        <p:strVal val="visible"/>
                                      </p:to>
                                    </p:set>
                                    <p:animEffect transition="in" filter="wipe(left)">
                                      <p:cBhvr>
                                        <p:cTn id="55" dur="2000"/>
                                        <p:tgtEl>
                                          <p:spTgt spid="15">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wipe(left)">
                                      <p:cBhvr>
                                        <p:cTn id="60" dur="2000"/>
                                        <p:tgtEl>
                                          <p:spTgt spid="1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5">
                                            <p:txEl>
                                              <p:pRg st="1" end="1"/>
                                            </p:txEl>
                                          </p:spTgt>
                                        </p:tgtEl>
                                        <p:attrNameLst>
                                          <p:attrName>style.visibility</p:attrName>
                                        </p:attrNameLst>
                                      </p:cBhvr>
                                      <p:to>
                                        <p:strVal val="visible"/>
                                      </p:to>
                                    </p:set>
                                    <p:animEffect transition="in" filter="wipe(left)">
                                      <p:cBhvr>
                                        <p:cTn id="65" dur="2000"/>
                                        <p:tgtEl>
                                          <p:spTgt spid="15">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xEl>
                                              <p:pRg st="2" end="2"/>
                                            </p:txEl>
                                          </p:spTgt>
                                        </p:tgtEl>
                                        <p:attrNameLst>
                                          <p:attrName>style.visibility</p:attrName>
                                        </p:attrNameLst>
                                      </p:cBhvr>
                                      <p:to>
                                        <p:strVal val="visible"/>
                                      </p:to>
                                    </p:set>
                                    <p:animEffect transition="in" filter="wipe(left)">
                                      <p:cBhvr>
                                        <p:cTn id="70" dur="2000"/>
                                        <p:tgtEl>
                                          <p:spTgt spid="15">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
                                            <p:txEl>
                                              <p:pRg st="3" end="3"/>
                                            </p:txEl>
                                          </p:spTgt>
                                        </p:tgtEl>
                                        <p:attrNameLst>
                                          <p:attrName>style.visibility</p:attrName>
                                        </p:attrNameLst>
                                      </p:cBhvr>
                                      <p:to>
                                        <p:strVal val="visible"/>
                                      </p:to>
                                    </p:set>
                                    <p:animEffect transition="in" filter="wipe(left)">
                                      <p:cBhvr>
                                        <p:cTn id="75" dur="2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5" grpId="0" build="p"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57200"/>
            <a:ext cx="7543800" cy="646331"/>
          </a:xfrm>
          <a:prstGeom prst="rect">
            <a:avLst/>
          </a:prstGeom>
          <a:solidFill>
            <a:srgbClr val="CCFF99"/>
          </a:solidFill>
          <a:ln w="19050">
            <a:solidFill>
              <a:schemeClr val="tx1"/>
            </a:solidFill>
          </a:ln>
        </p:spPr>
        <p:txBody>
          <a:bodyPr wrap="square" rtlCol="0">
            <a:spAutoFit/>
          </a:bodyPr>
          <a:lstStyle/>
          <a:p>
            <a:pPr algn="ctr"/>
            <a:r>
              <a:rPr lang="bn-BD" sz="3600" dirty="0" smtClean="0">
                <a:latin typeface="NikoshBAN" pitchFamily="2" charset="0"/>
                <a:cs typeface="NikoshBAN" pitchFamily="2" charset="0"/>
              </a:rPr>
              <a:t>দলীয় কাজ</a:t>
            </a:r>
            <a:endParaRPr lang="en-US" sz="3600" dirty="0">
              <a:latin typeface="NikoshBAN" pitchFamily="2" charset="0"/>
              <a:cs typeface="NikoshBAN"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921" t="4573" r="6162" b="12530"/>
          <a:stretch/>
        </p:blipFill>
        <p:spPr>
          <a:xfrm>
            <a:off x="762000" y="1219200"/>
            <a:ext cx="3733800" cy="3305515"/>
          </a:xfrm>
          <a:prstGeom prst="rect">
            <a:avLst/>
          </a:prstGeom>
        </p:spPr>
      </p:pic>
      <p:pic>
        <p:nvPicPr>
          <p:cNvPr id="5" name="Picture 4"/>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4211"/>
          <a:stretch/>
        </p:blipFill>
        <p:spPr>
          <a:xfrm>
            <a:off x="4825093" y="1204572"/>
            <a:ext cx="3556907" cy="3305515"/>
          </a:xfrm>
          <a:prstGeom prst="rect">
            <a:avLst/>
          </a:prstGeom>
        </p:spPr>
      </p:pic>
      <p:sp>
        <p:nvSpPr>
          <p:cNvPr id="7" name="TextBox 6"/>
          <p:cNvSpPr txBox="1"/>
          <p:nvPr/>
        </p:nvSpPr>
        <p:spPr>
          <a:xfrm>
            <a:off x="838200" y="4596825"/>
            <a:ext cx="3581400" cy="584775"/>
          </a:xfrm>
          <a:prstGeom prst="rect">
            <a:avLst/>
          </a:prstGeom>
          <a:solidFill>
            <a:srgbClr val="FFCCFF"/>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ইস্পাত</a:t>
            </a:r>
            <a:endParaRPr lang="en-US" sz="3200" dirty="0">
              <a:latin typeface="NikoshBAN" pitchFamily="2" charset="0"/>
              <a:cs typeface="NikoshBAN" pitchFamily="2" charset="0"/>
            </a:endParaRPr>
          </a:p>
        </p:txBody>
      </p:sp>
      <p:sp>
        <p:nvSpPr>
          <p:cNvPr id="8" name="TextBox 7"/>
          <p:cNvSpPr txBox="1"/>
          <p:nvPr/>
        </p:nvSpPr>
        <p:spPr>
          <a:xfrm>
            <a:off x="4825093" y="4596825"/>
            <a:ext cx="3556907" cy="584775"/>
          </a:xfrm>
          <a:prstGeom prst="rect">
            <a:avLst/>
          </a:prstGeom>
          <a:solidFill>
            <a:srgbClr val="CCFFCC"/>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রাবার</a:t>
            </a:r>
            <a:endParaRPr lang="en-US" sz="3200" dirty="0">
              <a:latin typeface="NikoshBAN" pitchFamily="2" charset="0"/>
              <a:cs typeface="NikoshBAN" pitchFamily="2" charset="0"/>
            </a:endParaRPr>
          </a:p>
        </p:txBody>
      </p:sp>
      <p:sp>
        <p:nvSpPr>
          <p:cNvPr id="9" name="TextBox 8"/>
          <p:cNvSpPr txBox="1"/>
          <p:nvPr/>
        </p:nvSpPr>
        <p:spPr>
          <a:xfrm>
            <a:off x="762000" y="5262010"/>
            <a:ext cx="7620000" cy="1077218"/>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ইস্পাত রাবারের চেয়ে বেশি স্থিতিস্থাপক </a:t>
            </a:r>
          </a:p>
          <a:p>
            <a:pPr algn="ct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sym typeface="Symbol"/>
              </a:rPr>
              <a:t></a:t>
            </a:r>
            <a:r>
              <a:rPr lang="bn-BD" sz="3200" dirty="0" smtClean="0">
                <a:latin typeface="NikoshBAN" pitchFamily="2" charset="0"/>
                <a:cs typeface="NikoshBAN" pitchFamily="2" charset="0"/>
                <a:sym typeface="Symbol"/>
              </a:rPr>
              <a:t> </a:t>
            </a:r>
            <a:r>
              <a:rPr lang="bn-IN" sz="3200" dirty="0" smtClean="0">
                <a:latin typeface="NikoshBAN" pitchFamily="2" charset="0"/>
                <a:cs typeface="NikoshBAN" pitchFamily="2" charset="0"/>
                <a:sym typeface="Symbol"/>
              </a:rPr>
              <a:t>যুক্তিসহ</a:t>
            </a:r>
            <a:r>
              <a:rPr lang="bn-BD" sz="3200" dirty="0" smtClean="0">
                <a:latin typeface="NikoshBAN" pitchFamily="2" charset="0"/>
                <a:cs typeface="NikoshBAN" pitchFamily="2" charset="0"/>
                <a:sym typeface="Symbol"/>
              </a:rPr>
              <a:t> বিশ্লেষণ</a:t>
            </a:r>
            <a:r>
              <a:rPr lang="en-US" sz="3200" dirty="0" smtClean="0">
                <a:latin typeface="NikoshBAN" pitchFamily="2" charset="0"/>
                <a:cs typeface="NikoshBAN" pitchFamily="2" charset="0"/>
                <a:sym typeface="Symbol"/>
              </a:rPr>
              <a:t> </a:t>
            </a:r>
            <a:r>
              <a:rPr lang="bn-IN" sz="3200" dirty="0" smtClean="0">
                <a:latin typeface="NikoshBAN" pitchFamily="2" charset="0"/>
                <a:cs typeface="NikoshBAN" pitchFamily="2" charset="0"/>
                <a:sym typeface="Symbol"/>
              </a:rPr>
              <a:t>কর।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4561565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bg/>
                                          </p:spTgt>
                                        </p:tgtEl>
                                        <p:attrNameLst>
                                          <p:attrName>style.visibility</p:attrName>
                                        </p:attrNameLst>
                                      </p:cBhvr>
                                      <p:to>
                                        <p:strVal val="visible"/>
                                      </p:to>
                                    </p:set>
                                    <p:animEffect transition="in" filter="wipe(left)">
                                      <p:cBhvr>
                                        <p:cTn id="36" dur="2000"/>
                                        <p:tgtEl>
                                          <p:spTgt spid="9">
                                            <p:bg/>
                                          </p:spTgt>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left)">
                                      <p:cBhvr>
                                        <p:cTn id="40" dur="2000"/>
                                        <p:tgtEl>
                                          <p:spTgt spid="9">
                                            <p:txEl>
                                              <p:pRg st="0" end="0"/>
                                            </p:txEl>
                                          </p:spTgt>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71368"/>
            <a:ext cx="8153400" cy="646331"/>
          </a:xfrm>
          <a:prstGeom prst="rect">
            <a:avLst/>
          </a:prstGeom>
          <a:solidFill>
            <a:srgbClr val="FFCCFF"/>
          </a:solidFill>
          <a:ln w="19050">
            <a:solidFill>
              <a:schemeClr val="tx1"/>
            </a:solidFill>
          </a:ln>
        </p:spPr>
        <p:txBody>
          <a:bodyPr wrap="square" rtlCol="0">
            <a:spAutoFit/>
          </a:bodyPr>
          <a:lstStyle/>
          <a:p>
            <a:pPr algn="ctr"/>
            <a:r>
              <a:rPr lang="bn-BD" sz="3600" dirty="0" smtClean="0">
                <a:latin typeface="NikoshBAN" pitchFamily="2" charset="0"/>
                <a:cs typeface="NikoshBAN" pitchFamily="2" charset="0"/>
              </a:rPr>
              <a:t>মূল্যায়ন</a:t>
            </a:r>
            <a:endParaRPr lang="en-US" sz="3600" dirty="0">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1295400"/>
            <a:ext cx="4876801" cy="2743200"/>
          </a:xfrm>
          <a:prstGeom prst="rect">
            <a:avLst/>
          </a:prstGeom>
        </p:spPr>
      </p:pic>
      <p:sp>
        <p:nvSpPr>
          <p:cNvPr id="2" name="TextBox 1"/>
          <p:cNvSpPr txBox="1"/>
          <p:nvPr/>
        </p:nvSpPr>
        <p:spPr>
          <a:xfrm>
            <a:off x="533400" y="4154031"/>
            <a:ext cx="4950394" cy="2246769"/>
          </a:xfrm>
          <a:prstGeom prst="rect">
            <a:avLst/>
          </a:prstGeom>
          <a:noFill/>
          <a:ln w="19050">
            <a:solidFill>
              <a:schemeClr val="tx1"/>
            </a:solidFill>
          </a:ln>
        </p:spPr>
        <p:txBody>
          <a:bodyPr wrap="none" rtlCol="0">
            <a:spAutoFit/>
          </a:bodyPr>
          <a:lstStyle/>
          <a:p>
            <a:r>
              <a:rPr lang="bn-BD" sz="2800" dirty="0" smtClean="0">
                <a:latin typeface="NikoshBAN" pitchFamily="2" charset="0"/>
                <a:cs typeface="NikoshBAN" pitchFamily="2" charset="0"/>
              </a:rPr>
              <a:t>১। রাবার কী ধরনের পদার্থ?</a:t>
            </a:r>
          </a:p>
          <a:p>
            <a:r>
              <a:rPr lang="bn-BD" sz="2800" dirty="0" smtClean="0">
                <a:latin typeface="NikoshBAN" pitchFamily="2" charset="0"/>
                <a:cs typeface="NikoshBAN" pitchFamily="2" charset="0"/>
              </a:rPr>
              <a:t>২। রাবারে বল প্রয়গ করায় কী সৃস্টি হয়েছে?</a:t>
            </a:r>
          </a:p>
          <a:p>
            <a:r>
              <a:rPr lang="bn-BD" sz="2800" dirty="0" smtClean="0">
                <a:latin typeface="NikoshBAN" pitchFamily="2" charset="0"/>
                <a:cs typeface="NikoshBAN" pitchFamily="2" charset="0"/>
              </a:rPr>
              <a:t>৩। পীড়ন ও বিকৃতির অনুপাতকে কী বলে?</a:t>
            </a:r>
          </a:p>
          <a:p>
            <a:r>
              <a:rPr lang="bn-BD" sz="2800" dirty="0" smtClean="0">
                <a:latin typeface="NikoshBAN" pitchFamily="2" charset="0"/>
                <a:cs typeface="NikoshBAN" pitchFamily="2" charset="0"/>
              </a:rPr>
              <a:t>৪। পদার্থের চতুর্থ অবস্থার নাম কী?</a:t>
            </a:r>
          </a:p>
          <a:p>
            <a:r>
              <a:rPr lang="bn-BD" sz="2800" dirty="0" smtClean="0">
                <a:latin typeface="NikoshBAN" pitchFamily="2" charset="0"/>
                <a:cs typeface="NikoshBAN" pitchFamily="2" charset="0"/>
              </a:rPr>
              <a:t>৫। প্লাজমার প্রধান উৎস কী এবং কেন?</a:t>
            </a:r>
            <a:endParaRPr lang="en-US" sz="2800" dirty="0">
              <a:latin typeface="NikoshBAN" pitchFamily="2" charset="0"/>
              <a:cs typeface="NikoshBAN" pitchFamily="2" charset="0"/>
            </a:endParaRPr>
          </a:p>
        </p:txBody>
      </p:sp>
      <p:sp>
        <p:nvSpPr>
          <p:cNvPr id="6" name="TextBox 5"/>
          <p:cNvSpPr txBox="1"/>
          <p:nvPr/>
        </p:nvSpPr>
        <p:spPr>
          <a:xfrm>
            <a:off x="5501570" y="4154031"/>
            <a:ext cx="3185229" cy="2246769"/>
          </a:xfrm>
          <a:prstGeom prst="rect">
            <a:avLst/>
          </a:prstGeom>
          <a:noFill/>
          <a:ln w="19050">
            <a:solidFill>
              <a:schemeClr val="tx1"/>
            </a:solidFill>
          </a:ln>
        </p:spPr>
        <p:txBody>
          <a:bodyPr wrap="square" rtlCol="0">
            <a:spAutoFit/>
          </a:bodyPr>
          <a:lstStyle/>
          <a:p>
            <a:r>
              <a:rPr lang="bn-BD" sz="2800" dirty="0" smtClean="0">
                <a:latin typeface="NikoshBAN" pitchFamily="2" charset="0"/>
                <a:cs typeface="NikoshBAN" pitchFamily="2" charset="0"/>
              </a:rPr>
              <a:t>১। স্থিতিস্থাপক পদার্থ</a:t>
            </a:r>
          </a:p>
          <a:p>
            <a:r>
              <a:rPr lang="bn-BD" sz="2800" dirty="0" smtClean="0">
                <a:latin typeface="NikoshBAN" pitchFamily="2" charset="0"/>
                <a:cs typeface="NikoshBAN" pitchFamily="2" charset="0"/>
              </a:rPr>
              <a:t>২। বিকৃতি</a:t>
            </a:r>
          </a:p>
          <a:p>
            <a:r>
              <a:rPr lang="bn-BD" sz="2800" dirty="0" smtClean="0">
                <a:latin typeface="NikoshBAN" pitchFamily="2" charset="0"/>
                <a:cs typeface="NikoshBAN" pitchFamily="2" charset="0"/>
              </a:rPr>
              <a:t>৩। স্থিতিস্থাপক গুণাঙ্ক </a:t>
            </a:r>
          </a:p>
          <a:p>
            <a:r>
              <a:rPr lang="bn-BD" sz="2800" dirty="0" smtClean="0">
                <a:latin typeface="NikoshBAN" pitchFamily="2" charset="0"/>
                <a:cs typeface="NikoshBAN" pitchFamily="2" charset="0"/>
              </a:rPr>
              <a:t>৪। প্লাজমা  </a:t>
            </a:r>
          </a:p>
          <a:p>
            <a:r>
              <a:rPr lang="bn-BD" sz="2800" dirty="0" smtClean="0">
                <a:latin typeface="NikoshBAN" pitchFamily="2" charset="0"/>
                <a:cs typeface="NikoshBAN" pitchFamily="2" charset="0"/>
              </a:rPr>
              <a:t>৫। সূর্য এবং আয়নিত গ্যাস</a:t>
            </a:r>
            <a:endParaRPr lang="en-US" sz="2800" dirty="0">
              <a:latin typeface="NikoshBAN" pitchFamily="2" charset="0"/>
              <a:cs typeface="NikoshBAN"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295400"/>
            <a:ext cx="3124200" cy="2743199"/>
          </a:xfrm>
          <a:prstGeom prst="rect">
            <a:avLst/>
          </a:prstGeom>
          <a:ln>
            <a:noFill/>
          </a:ln>
        </p:spPr>
      </p:pic>
    </p:spTree>
    <p:extLst>
      <p:ext uri="{BB962C8B-B14F-4D97-AF65-F5344CB8AC3E}">
        <p14:creationId xmlns:p14="http://schemas.microsoft.com/office/powerpoint/2010/main" val="173814324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bg/>
                                          </p:spTgt>
                                        </p:tgtEl>
                                        <p:attrNameLst>
                                          <p:attrName>style.visibility</p:attrName>
                                        </p:attrNameLst>
                                      </p:cBhvr>
                                      <p:to>
                                        <p:strVal val="visible"/>
                                      </p:to>
                                    </p:set>
                                    <p:animEffect transition="in" filter="wipe(left)">
                                      <p:cBhvr>
                                        <p:cTn id="26" dur="2000"/>
                                        <p:tgtEl>
                                          <p:spTgt spid="2">
                                            <p:bg/>
                                          </p:spTgt>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6">
                                            <p:bg/>
                                          </p:spTgt>
                                        </p:tgtEl>
                                        <p:attrNameLst>
                                          <p:attrName>style.visibility</p:attrName>
                                        </p:attrNameLst>
                                      </p:cBhvr>
                                      <p:to>
                                        <p:strVal val="visible"/>
                                      </p:to>
                                    </p:set>
                                    <p:animEffect transition="in" filter="wipe(left)">
                                      <p:cBhvr>
                                        <p:cTn id="30" dur="2000"/>
                                        <p:tgtEl>
                                          <p:spTgt spid="6">
                                            <p:bg/>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20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20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Effect transition="in" filter="wipe(left)">
                                      <p:cBhvr>
                                        <p:cTn id="45" dur="20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wipe(left)">
                                      <p:cBhvr>
                                        <p:cTn id="50" dur="2000"/>
                                        <p:tgtEl>
                                          <p:spTgt spid="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20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wipe(left)">
                                      <p:cBhvr>
                                        <p:cTn id="60" dur="2000"/>
                                        <p:tgtEl>
                                          <p:spTgt spid="6">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2000"/>
                                        <p:tgtEl>
                                          <p:spTgt spid="2">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wipe(left)">
                                      <p:cBhvr>
                                        <p:cTn id="70" dur="2000"/>
                                        <p:tgtEl>
                                          <p:spTgt spid="6">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txEl>
                                              <p:pRg st="4" end="4"/>
                                            </p:txEl>
                                          </p:spTgt>
                                        </p:tgtEl>
                                        <p:attrNameLst>
                                          <p:attrName>style.visibility</p:attrName>
                                        </p:attrNameLst>
                                      </p:cBhvr>
                                      <p:to>
                                        <p:strVal val="visible"/>
                                      </p:to>
                                    </p:set>
                                    <p:animEffect transition="in" filter="wipe(left)">
                                      <p:cBhvr>
                                        <p:cTn id="75" dur="2000"/>
                                        <p:tgtEl>
                                          <p:spTgt spid="2">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
                                            <p:txEl>
                                              <p:pRg st="4" end="4"/>
                                            </p:txEl>
                                          </p:spTgt>
                                        </p:tgtEl>
                                        <p:attrNameLst>
                                          <p:attrName>style.visibility</p:attrName>
                                        </p:attrNameLst>
                                      </p:cBhvr>
                                      <p:to>
                                        <p:strVal val="visible"/>
                                      </p:to>
                                    </p:set>
                                    <p:animEffect transition="in" filter="wipe(left)">
                                      <p:cBhvr>
                                        <p:cTn id="80"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animBg="1"/>
      <p:bldP spid="6"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8560"/>
            <a:ext cx="2200275" cy="340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080" y="469446"/>
            <a:ext cx="2219325" cy="3416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454936"/>
            <a:ext cx="2114550" cy="340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24075" y="473911"/>
            <a:ext cx="947696" cy="646331"/>
          </a:xfrm>
          <a:prstGeom prst="rect">
            <a:avLst/>
          </a:prstGeom>
          <a:noFill/>
        </p:spPr>
        <p:txBody>
          <a:bodyPr wrap="none" rtlCol="0">
            <a:spAutoFit/>
          </a:bodyPr>
          <a:lstStyle/>
          <a:p>
            <a:pPr algn="ctr"/>
            <a:r>
              <a:rPr lang="bn-BD" sz="3600" dirty="0" smtClean="0">
                <a:latin typeface="NikoshBAN" pitchFamily="2" charset="0"/>
                <a:cs typeface="NikoshBAN" pitchFamily="2" charset="0"/>
              </a:rPr>
              <a:t>কঠিন</a:t>
            </a:r>
            <a:endParaRPr lang="en-US" sz="3600" dirty="0">
              <a:latin typeface="NikoshBAN" pitchFamily="2" charset="0"/>
              <a:cs typeface="NikoshBAN" pitchFamily="2" charset="0"/>
            </a:endParaRPr>
          </a:p>
        </p:txBody>
      </p:sp>
      <p:sp>
        <p:nvSpPr>
          <p:cNvPr id="6" name="TextBox 5"/>
          <p:cNvSpPr txBox="1"/>
          <p:nvPr/>
        </p:nvSpPr>
        <p:spPr>
          <a:xfrm>
            <a:off x="4817090" y="473911"/>
            <a:ext cx="888385" cy="646331"/>
          </a:xfrm>
          <a:prstGeom prst="rect">
            <a:avLst/>
          </a:prstGeom>
          <a:noFill/>
        </p:spPr>
        <p:txBody>
          <a:bodyPr wrap="none" rtlCol="0">
            <a:spAutoFit/>
          </a:bodyPr>
          <a:lstStyle/>
          <a:p>
            <a:pPr algn="ctr"/>
            <a:r>
              <a:rPr lang="bn-BD" sz="3600" dirty="0" smtClean="0">
                <a:latin typeface="NikoshBAN" pitchFamily="2" charset="0"/>
                <a:cs typeface="NikoshBAN" pitchFamily="2" charset="0"/>
              </a:rPr>
              <a:t>তরল</a:t>
            </a:r>
            <a:endParaRPr lang="en-US" sz="3600" dirty="0">
              <a:latin typeface="NikoshBAN" pitchFamily="2" charset="0"/>
              <a:cs typeface="NikoshBAN" pitchFamily="2" charset="0"/>
            </a:endParaRPr>
          </a:p>
        </p:txBody>
      </p:sp>
      <p:sp>
        <p:nvSpPr>
          <p:cNvPr id="7" name="TextBox 6"/>
          <p:cNvSpPr txBox="1"/>
          <p:nvPr/>
        </p:nvSpPr>
        <p:spPr>
          <a:xfrm>
            <a:off x="7516324" y="473911"/>
            <a:ext cx="1217001" cy="646331"/>
          </a:xfrm>
          <a:prstGeom prst="rect">
            <a:avLst/>
          </a:prstGeom>
          <a:noFill/>
        </p:spPr>
        <p:txBody>
          <a:bodyPr wrap="none" rtlCol="0">
            <a:spAutoFit/>
          </a:bodyPr>
          <a:lstStyle/>
          <a:p>
            <a:pPr algn="ctr"/>
            <a:r>
              <a:rPr lang="bn-BD" sz="3600" dirty="0" smtClean="0">
                <a:latin typeface="NikoshBAN" pitchFamily="2" charset="0"/>
                <a:cs typeface="NikoshBAN" pitchFamily="2" charset="0"/>
              </a:rPr>
              <a:t>বায়বীয়</a:t>
            </a:r>
            <a:endParaRPr lang="en-US" sz="3600" dirty="0">
              <a:latin typeface="NikoshBAN" pitchFamily="2" charset="0"/>
              <a:cs typeface="NikoshBAN" pitchFamily="2" charset="0"/>
            </a:endParaRPr>
          </a:p>
        </p:txBody>
      </p:sp>
      <p:sp>
        <p:nvSpPr>
          <p:cNvPr id="3" name="TextBox 2"/>
          <p:cNvSpPr txBox="1"/>
          <p:nvPr/>
        </p:nvSpPr>
        <p:spPr>
          <a:xfrm>
            <a:off x="6035112" y="4038600"/>
            <a:ext cx="2670924" cy="1815882"/>
          </a:xfrm>
          <a:prstGeom prst="rect">
            <a:avLst/>
          </a:prstGeom>
          <a:noFill/>
        </p:spPr>
        <p:txBody>
          <a:bodyPr wrap="none" rtlCol="0">
            <a:spAutoFit/>
          </a:bodyPr>
          <a:lstStyle/>
          <a:p>
            <a:pPr algn="ctr"/>
            <a:r>
              <a:rPr lang="bn-BD" sz="2800" dirty="0" smtClean="0">
                <a:latin typeface="NikoshBAN" pitchFamily="2" charset="0"/>
                <a:cs typeface="NikoshBAN" pitchFamily="2" charset="0"/>
              </a:rPr>
              <a:t>* অণুগুলো দূরে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দূরে </a:t>
            </a:r>
            <a:endParaRPr lang="en-US"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থাকে কেন?</a:t>
            </a:r>
          </a:p>
          <a:p>
            <a:pPr algn="ctr"/>
            <a:r>
              <a:rPr lang="bn-BD" sz="2800" dirty="0" smtClean="0">
                <a:latin typeface="NikoshBAN" pitchFamily="2" charset="0"/>
                <a:cs typeface="NikoshBAN" pitchFamily="2" charset="0"/>
              </a:rPr>
              <a:t>** আকর্ষণ বা বিকর্ষণ</a:t>
            </a:r>
          </a:p>
          <a:p>
            <a:pPr algn="ctr"/>
            <a:r>
              <a:rPr lang="bn-BD" sz="2800" dirty="0" smtClean="0">
                <a:latin typeface="NikoshBAN" pitchFamily="2" charset="0"/>
                <a:cs typeface="NikoshBAN" pitchFamily="2" charset="0"/>
              </a:rPr>
              <a:t>      বল কাজ করে না</a:t>
            </a:r>
            <a:r>
              <a:rPr lang="bn-IN" sz="2800" dirty="0" smtClean="0">
                <a:latin typeface="NikoshBAN" pitchFamily="2" charset="0"/>
                <a:cs typeface="NikoshBAN" pitchFamily="2" charset="0"/>
              </a:rPr>
              <a:t>।</a:t>
            </a:r>
            <a:endParaRPr lang="bn-BD" sz="2800" dirty="0" smtClean="0">
              <a:latin typeface="NikoshBAN" pitchFamily="2" charset="0"/>
              <a:cs typeface="NikoshBAN" pitchFamily="2" charset="0"/>
            </a:endParaRPr>
          </a:p>
        </p:txBody>
      </p:sp>
      <p:sp>
        <p:nvSpPr>
          <p:cNvPr id="9" name="TextBox 8"/>
          <p:cNvSpPr txBox="1"/>
          <p:nvPr/>
        </p:nvSpPr>
        <p:spPr>
          <a:xfrm>
            <a:off x="3325460" y="4038600"/>
            <a:ext cx="2465740" cy="2246769"/>
          </a:xfrm>
          <a:prstGeom prst="rect">
            <a:avLst/>
          </a:prstGeom>
          <a:noFill/>
        </p:spPr>
        <p:txBody>
          <a:bodyPr wrap="none" rtlCol="0">
            <a:spAutoFit/>
          </a:bodyPr>
          <a:lstStyle/>
          <a:p>
            <a:pPr algn="ctr"/>
            <a:r>
              <a:rPr lang="bn-BD" sz="2800" dirty="0" smtClean="0">
                <a:latin typeface="NikoshBAN" pitchFamily="2" charset="0"/>
                <a:cs typeface="NikoshBAN" pitchFamily="2" charset="0"/>
              </a:rPr>
              <a:t>* আকর্ষণ বা বিকর্ষণ</a:t>
            </a:r>
          </a:p>
          <a:p>
            <a:pPr algn="ctr"/>
            <a:r>
              <a:rPr lang="bn-BD" sz="2800" dirty="0" smtClean="0">
                <a:latin typeface="NikoshBAN" pitchFamily="2" charset="0"/>
                <a:cs typeface="NikoshBAN" pitchFamily="2" charset="0"/>
              </a:rPr>
              <a:t>  বল কী কাজ করে?</a:t>
            </a:r>
          </a:p>
          <a:p>
            <a:pPr algn="ctr"/>
            <a:r>
              <a:rPr lang="bn-BD" sz="2800" dirty="0" smtClean="0">
                <a:latin typeface="NikoshBAN" pitchFamily="2" charset="0"/>
                <a:cs typeface="NikoshBAN" pitchFamily="2" charset="0"/>
              </a:rPr>
              <a:t>** তরলকে পাত্রের </a:t>
            </a:r>
          </a:p>
          <a:p>
            <a:pPr algn="ctr"/>
            <a:r>
              <a:rPr lang="bn-BD" sz="2800" dirty="0" smtClean="0">
                <a:latin typeface="NikoshBAN" pitchFamily="2" charset="0"/>
                <a:cs typeface="NikoshBAN" pitchFamily="2" charset="0"/>
              </a:rPr>
              <a:t>আকারে ধারন করতে</a:t>
            </a:r>
          </a:p>
          <a:p>
            <a:pPr algn="ctr"/>
            <a:r>
              <a:rPr lang="bn-BD" sz="2800" dirty="0" smtClean="0">
                <a:latin typeface="NikoshBAN" pitchFamily="2" charset="0"/>
                <a:cs typeface="NikoshBAN" pitchFamily="2" charset="0"/>
              </a:rPr>
              <a:t>বাধ্য করে</a:t>
            </a:r>
            <a:r>
              <a:rPr lang="bn-IN" sz="2800" dirty="0" smtClean="0">
                <a:latin typeface="NikoshBAN" pitchFamily="2" charset="0"/>
                <a:cs typeface="NikoshBAN" pitchFamily="2" charset="0"/>
              </a:rPr>
              <a:t>।</a:t>
            </a:r>
            <a:endParaRPr lang="bn-BD" sz="2800" dirty="0" smtClean="0">
              <a:latin typeface="NikoshBAN" pitchFamily="2" charset="0"/>
              <a:cs typeface="NikoshBAN" pitchFamily="2" charset="0"/>
            </a:endParaRPr>
          </a:p>
        </p:txBody>
      </p:sp>
      <p:sp>
        <p:nvSpPr>
          <p:cNvPr id="10" name="TextBox 9"/>
          <p:cNvSpPr txBox="1"/>
          <p:nvPr/>
        </p:nvSpPr>
        <p:spPr>
          <a:xfrm>
            <a:off x="436332" y="4051518"/>
            <a:ext cx="2605200" cy="1815882"/>
          </a:xfrm>
          <a:prstGeom prst="rect">
            <a:avLst/>
          </a:prstGeom>
          <a:noFill/>
        </p:spPr>
        <p:txBody>
          <a:bodyPr wrap="none" rtlCol="0">
            <a:spAutoFit/>
          </a:bodyPr>
          <a:lstStyle/>
          <a:p>
            <a:pPr algn="ctr"/>
            <a:r>
              <a:rPr lang="bn-BD" sz="2800" dirty="0" smtClean="0">
                <a:latin typeface="NikoshBAN" pitchFamily="2" charset="0"/>
                <a:cs typeface="NikoshBAN" pitchFamily="2" charset="0"/>
              </a:rPr>
              <a:t>* তীব্র আকর্ষণ </a:t>
            </a:r>
          </a:p>
          <a:p>
            <a:pPr algn="ctr"/>
            <a:r>
              <a:rPr lang="bn-BD" sz="2800" dirty="0" smtClean="0">
                <a:latin typeface="NikoshBAN" pitchFamily="2" charset="0"/>
                <a:cs typeface="NikoshBAN" pitchFamily="2" charset="0"/>
              </a:rPr>
              <a:t>  বল কাজ করে কেন?</a:t>
            </a:r>
          </a:p>
          <a:p>
            <a:pPr algn="ctr"/>
            <a:r>
              <a:rPr lang="bn-BD" sz="2800" dirty="0" smtClean="0">
                <a:latin typeface="NikoshBAN" pitchFamily="2" charset="0"/>
                <a:cs typeface="NikoshBAN" pitchFamily="2" charset="0"/>
              </a:rPr>
              <a:t>** নিজস্ব আকার ও </a:t>
            </a:r>
          </a:p>
          <a:p>
            <a:pPr algn="ctr"/>
            <a:r>
              <a:rPr lang="bn-BD" sz="2800" dirty="0" smtClean="0">
                <a:latin typeface="NikoshBAN" pitchFamily="2" charset="0"/>
                <a:cs typeface="NikoshBAN" pitchFamily="2" charset="0"/>
              </a:rPr>
              <a:t>আয়তন আছে বলে</a:t>
            </a:r>
            <a:r>
              <a:rPr lang="bn-IN" sz="2800" dirty="0" smtClean="0">
                <a:latin typeface="NikoshBAN" pitchFamily="2" charset="0"/>
                <a:cs typeface="NikoshBAN" pitchFamily="2" charset="0"/>
              </a:rPr>
              <a:t>।</a:t>
            </a:r>
            <a:endParaRPr lang="bn-BD" sz="2800" dirty="0" smtClean="0">
              <a:latin typeface="NikoshBAN" pitchFamily="2" charset="0"/>
              <a:cs typeface="NikoshBAN" pitchFamily="2" charset="0"/>
            </a:endParaRPr>
          </a:p>
        </p:txBody>
      </p:sp>
    </p:spTree>
    <p:extLst>
      <p:ext uri="{BB962C8B-B14F-4D97-AF65-F5344CB8AC3E}">
        <p14:creationId xmlns:p14="http://schemas.microsoft.com/office/powerpoint/2010/main" val="1490679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1000"/>
                                        <p:tgtEl>
                                          <p:spTgt spid="2051"/>
                                        </p:tgtEl>
                                      </p:cBhvr>
                                    </p:animEffect>
                                    <p:anim calcmode="lin" valueType="num">
                                      <p:cBhvr>
                                        <p:cTn id="20" dur="1000" fill="hold"/>
                                        <p:tgtEl>
                                          <p:spTgt spid="2051"/>
                                        </p:tgtEl>
                                        <p:attrNameLst>
                                          <p:attrName>ppt_x</p:attrName>
                                        </p:attrNameLst>
                                      </p:cBhvr>
                                      <p:tavLst>
                                        <p:tav tm="0">
                                          <p:val>
                                            <p:strVal val="#ppt_x"/>
                                          </p:val>
                                        </p:tav>
                                        <p:tav tm="100000">
                                          <p:val>
                                            <p:strVal val="#ppt_x"/>
                                          </p:val>
                                        </p:tav>
                                      </p:tavLst>
                                    </p:anim>
                                    <p:anim calcmode="lin" valueType="num">
                                      <p:cBhvr>
                                        <p:cTn id="21"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75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1000"/>
                                        <p:tgtEl>
                                          <p:spTgt spid="2052"/>
                                        </p:tgtEl>
                                      </p:cBhvr>
                                    </p:animEffect>
                                    <p:anim calcmode="lin" valueType="num">
                                      <p:cBhvr>
                                        <p:cTn id="32" dur="1000" fill="hold"/>
                                        <p:tgtEl>
                                          <p:spTgt spid="2052"/>
                                        </p:tgtEl>
                                        <p:attrNameLst>
                                          <p:attrName>ppt_x</p:attrName>
                                        </p:attrNameLst>
                                      </p:cBhvr>
                                      <p:tavLst>
                                        <p:tav tm="0">
                                          <p:val>
                                            <p:strVal val="#ppt_x"/>
                                          </p:val>
                                        </p:tav>
                                        <p:tav tm="100000">
                                          <p:val>
                                            <p:strVal val="#ppt_x"/>
                                          </p:val>
                                        </p:tav>
                                      </p:tavLst>
                                    </p:anim>
                                    <p:anim calcmode="lin" valueType="num">
                                      <p:cBhvr>
                                        <p:cTn id="3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175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wipe(left)">
                                      <p:cBhvr>
                                        <p:cTn id="43" dur="2000"/>
                                        <p:tgtEl>
                                          <p:spTgt spid="10">
                                            <p:txEl>
                                              <p:pRg st="0" end="0"/>
                                            </p:txEl>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wipe(left)">
                                      <p:cBhvr>
                                        <p:cTn id="47" dur="20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wipe(left)">
                                      <p:cBhvr>
                                        <p:cTn id="52" dur="2000"/>
                                        <p:tgtEl>
                                          <p:spTgt spid="10">
                                            <p:txEl>
                                              <p:pRg st="2" end="2"/>
                                            </p:txEl>
                                          </p:spTgt>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10">
                                            <p:txEl>
                                              <p:pRg st="3" end="3"/>
                                            </p:txEl>
                                          </p:spTgt>
                                        </p:tgtEl>
                                        <p:attrNameLst>
                                          <p:attrName>style.visibility</p:attrName>
                                        </p:attrNameLst>
                                      </p:cBhvr>
                                      <p:to>
                                        <p:strVal val="visible"/>
                                      </p:to>
                                    </p:set>
                                    <p:animEffect transition="in" filter="wipe(left)">
                                      <p:cBhvr>
                                        <p:cTn id="56" dur="2000"/>
                                        <p:tgtEl>
                                          <p:spTgt spid="10">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Effect transition="in" filter="wipe(left)">
                                      <p:cBhvr>
                                        <p:cTn id="61" dur="2000"/>
                                        <p:tgtEl>
                                          <p:spTgt spid="9">
                                            <p:txEl>
                                              <p:pRg st="0" end="0"/>
                                            </p:txEl>
                                          </p:spTgt>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9">
                                            <p:txEl>
                                              <p:pRg st="1" end="1"/>
                                            </p:txEl>
                                          </p:spTgt>
                                        </p:tgtEl>
                                        <p:attrNameLst>
                                          <p:attrName>style.visibility</p:attrName>
                                        </p:attrNameLst>
                                      </p:cBhvr>
                                      <p:to>
                                        <p:strVal val="visible"/>
                                      </p:to>
                                    </p:set>
                                    <p:animEffect transition="in" filter="wipe(left)">
                                      <p:cBhvr>
                                        <p:cTn id="65" dur="2000"/>
                                        <p:tgtEl>
                                          <p:spTgt spid="9">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9">
                                            <p:txEl>
                                              <p:pRg st="2" end="2"/>
                                            </p:txEl>
                                          </p:spTgt>
                                        </p:tgtEl>
                                        <p:attrNameLst>
                                          <p:attrName>style.visibility</p:attrName>
                                        </p:attrNameLst>
                                      </p:cBhvr>
                                      <p:to>
                                        <p:strVal val="visible"/>
                                      </p:to>
                                    </p:set>
                                    <p:animEffect transition="in" filter="wipe(left)">
                                      <p:cBhvr>
                                        <p:cTn id="70" dur="2000"/>
                                        <p:tgtEl>
                                          <p:spTgt spid="9">
                                            <p:txEl>
                                              <p:pRg st="2" end="2"/>
                                            </p:txEl>
                                          </p:spTgt>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9">
                                            <p:txEl>
                                              <p:pRg st="3" end="3"/>
                                            </p:txEl>
                                          </p:spTgt>
                                        </p:tgtEl>
                                        <p:attrNameLst>
                                          <p:attrName>style.visibility</p:attrName>
                                        </p:attrNameLst>
                                      </p:cBhvr>
                                      <p:to>
                                        <p:strVal val="visible"/>
                                      </p:to>
                                    </p:set>
                                    <p:animEffect transition="in" filter="wipe(left)">
                                      <p:cBhvr>
                                        <p:cTn id="74" dur="2000"/>
                                        <p:tgtEl>
                                          <p:spTgt spid="9">
                                            <p:txEl>
                                              <p:pRg st="3" end="3"/>
                                            </p:txEl>
                                          </p:spTgt>
                                        </p:tgtEl>
                                      </p:cBhvr>
                                    </p:animEffect>
                                  </p:childTnLst>
                                </p:cTn>
                              </p:par>
                            </p:childTnLst>
                          </p:cTn>
                        </p:par>
                        <p:par>
                          <p:cTn id="75" fill="hold">
                            <p:stCondLst>
                              <p:cond delay="4000"/>
                            </p:stCondLst>
                            <p:childTnLst>
                              <p:par>
                                <p:cTn id="76" presetID="22" presetClass="entr" presetSubtype="8" fill="hold" grpId="0" nodeType="afterEffect">
                                  <p:stCondLst>
                                    <p:cond delay="0"/>
                                  </p:stCondLst>
                                  <p:childTnLst>
                                    <p:set>
                                      <p:cBhvr>
                                        <p:cTn id="77" dur="1" fill="hold">
                                          <p:stCondLst>
                                            <p:cond delay="0"/>
                                          </p:stCondLst>
                                        </p:cTn>
                                        <p:tgtEl>
                                          <p:spTgt spid="9">
                                            <p:txEl>
                                              <p:pRg st="4" end="4"/>
                                            </p:txEl>
                                          </p:spTgt>
                                        </p:tgtEl>
                                        <p:attrNameLst>
                                          <p:attrName>style.visibility</p:attrName>
                                        </p:attrNameLst>
                                      </p:cBhvr>
                                      <p:to>
                                        <p:strVal val="visible"/>
                                      </p:to>
                                    </p:set>
                                    <p:animEffect transition="in" filter="wipe(left)">
                                      <p:cBhvr>
                                        <p:cTn id="78" dur="2000"/>
                                        <p:tgtEl>
                                          <p:spTgt spid="9">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Effect transition="in" filter="wipe(left)">
                                      <p:cBhvr>
                                        <p:cTn id="83" dur="2000"/>
                                        <p:tgtEl>
                                          <p:spTgt spid="3">
                                            <p:txEl>
                                              <p:pRg st="0" end="0"/>
                                            </p:txEl>
                                          </p:spTgt>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3">
                                            <p:txEl>
                                              <p:pRg st="1" end="1"/>
                                            </p:txEl>
                                          </p:spTgt>
                                        </p:tgtEl>
                                        <p:attrNameLst>
                                          <p:attrName>style.visibility</p:attrName>
                                        </p:attrNameLst>
                                      </p:cBhvr>
                                      <p:to>
                                        <p:strVal val="visible"/>
                                      </p:to>
                                    </p:set>
                                    <p:animEffect transition="in" filter="wipe(left)">
                                      <p:cBhvr>
                                        <p:cTn id="87" dur="2000"/>
                                        <p:tgtEl>
                                          <p:spTgt spid="3">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
                                            <p:txEl>
                                              <p:pRg st="2" end="2"/>
                                            </p:txEl>
                                          </p:spTgt>
                                        </p:tgtEl>
                                        <p:attrNameLst>
                                          <p:attrName>style.visibility</p:attrName>
                                        </p:attrNameLst>
                                      </p:cBhvr>
                                      <p:to>
                                        <p:strVal val="visible"/>
                                      </p:to>
                                    </p:set>
                                    <p:animEffect transition="in" filter="wipe(left)">
                                      <p:cBhvr>
                                        <p:cTn id="92" dur="2000"/>
                                        <p:tgtEl>
                                          <p:spTgt spid="3">
                                            <p:txEl>
                                              <p:pRg st="2" end="2"/>
                                            </p:txEl>
                                          </p:spTgt>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3">
                                            <p:txEl>
                                              <p:pRg st="3" end="3"/>
                                            </p:txEl>
                                          </p:spTgt>
                                        </p:tgtEl>
                                        <p:attrNameLst>
                                          <p:attrName>style.visibility</p:attrName>
                                        </p:attrNameLst>
                                      </p:cBhvr>
                                      <p:to>
                                        <p:strVal val="visible"/>
                                      </p:to>
                                    </p:set>
                                    <p:animEffect transition="in" filter="wipe(left)">
                                      <p:cBhvr>
                                        <p:cTn id="9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3" grpId="0" uiExpand="1" build="p"/>
      <p:bldP spid="9" grpId="0"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1" y="572869"/>
            <a:ext cx="7848599" cy="646331"/>
          </a:xfrm>
          <a:prstGeom prst="rect">
            <a:avLst/>
          </a:prstGeom>
          <a:solidFill>
            <a:srgbClr val="CCFF99"/>
          </a:solidFill>
          <a:ln w="38100">
            <a:solidFill>
              <a:schemeClr val="tx1"/>
            </a:solidFill>
          </a:ln>
        </p:spPr>
        <p:txBody>
          <a:bodyPr wrap="square" rtlCol="0">
            <a:spAutoFit/>
          </a:bodyPr>
          <a:lstStyle/>
          <a:p>
            <a:pPr algn="ctr"/>
            <a:r>
              <a:rPr lang="bn-BD"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
        <p:nvSpPr>
          <p:cNvPr id="6" name="TextBox 5"/>
          <p:cNvSpPr txBox="1"/>
          <p:nvPr/>
        </p:nvSpPr>
        <p:spPr>
          <a:xfrm>
            <a:off x="685801" y="2133600"/>
            <a:ext cx="7848599" cy="3539430"/>
          </a:xfrm>
          <a:prstGeom prst="rect">
            <a:avLst/>
          </a:prstGeom>
          <a:noFill/>
          <a:ln w="28575">
            <a:solidFill>
              <a:schemeClr val="tx1"/>
            </a:solidFill>
          </a:ln>
        </p:spPr>
        <p:txBody>
          <a:bodyPr wrap="square" rtlCol="0">
            <a:spAutoFit/>
          </a:bodyPr>
          <a:lstStyle/>
          <a:p>
            <a:r>
              <a:rPr lang="en-US" sz="2800" dirty="0" smtClean="0">
                <a:latin typeface="Times New Roman" pitchFamily="18" charset="0"/>
                <a:cs typeface="Times New Roman" pitchFamily="18" charset="0"/>
              </a:rPr>
              <a:t>*1cm</a:t>
            </a:r>
            <a:r>
              <a:rPr lang="en-US" sz="2800" baseline="30000" dirty="0" smtClean="0">
                <a:latin typeface="Times New Roman" pitchFamily="18" charset="0"/>
                <a:cs typeface="Times New Roman" pitchFamily="18" charset="0"/>
              </a:rPr>
              <a:t>2</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প্রস্থচ্ছেদ বিশিস্ট দুটি ভিন্ন ধাতুর তৈরি তারে </a:t>
            </a:r>
            <a:r>
              <a:rPr lang="en-US" sz="2800" dirty="0" smtClean="0">
                <a:latin typeface="Times New Roman" pitchFamily="18" charset="0"/>
                <a:cs typeface="Times New Roman" pitchFamily="18" charset="0"/>
              </a:rPr>
              <a:t>200N</a:t>
            </a:r>
            <a:r>
              <a:rPr lang="bn-BD" sz="2800" dirty="0" smtClean="0">
                <a:latin typeface="NikoshBAN" pitchFamily="2" charset="0"/>
                <a:cs typeface="NikoshBAN" pitchFamily="2" charset="0"/>
              </a:rPr>
              <a:t> বল</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 প্রয়োগ</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করা</a:t>
            </a:r>
            <a:r>
              <a:rPr lang="bn-IN" sz="2800" dirty="0" smtClean="0">
                <a:latin typeface="NikoshBAN" pitchFamily="2" charset="0"/>
                <a:cs typeface="NikoshBAN" pitchFamily="2" charset="0"/>
              </a:rPr>
              <a:t>য় তার দুটির দৈর্ঘ্য যথাক্রমে </a:t>
            </a:r>
            <a:r>
              <a:rPr lang="en-US" sz="2800" dirty="0" smtClean="0">
                <a:latin typeface="Times New Roman" pitchFamily="18" charset="0"/>
                <a:cs typeface="Times New Roman" pitchFamily="18" charset="0"/>
              </a:rPr>
              <a:t>1</a:t>
            </a:r>
            <a:r>
              <a:rPr lang="bn-IN" sz="2800" dirty="0" smtClean="0">
                <a:latin typeface="NikoshBAN" pitchFamily="2" charset="0"/>
                <a:cs typeface="NikoshBAN" pitchFamily="2" charset="0"/>
              </a:rPr>
              <a:t>সে.মি. এবং </a:t>
            </a:r>
            <a:r>
              <a:rPr lang="en-US" sz="2800" dirty="0" smtClean="0">
                <a:latin typeface="Times New Roman" pitchFamily="18" charset="0"/>
                <a:cs typeface="Times New Roman" pitchFamily="18" charset="0"/>
              </a:rPr>
              <a:t>0.5 </a:t>
            </a:r>
            <a:r>
              <a:rPr lang="bn-IN" sz="2800" dirty="0" smtClean="0">
                <a:latin typeface="NikoshBAN" pitchFamily="2" charset="0"/>
                <a:cs typeface="NikoshBAN" pitchFamily="2" charset="0"/>
              </a:rPr>
              <a:t>সে.মি. বৃদ্ধি</a:t>
            </a:r>
            <a:endParaRPr lang="en-US" sz="2800" dirty="0" smtClean="0">
              <a:latin typeface="NikoshBAN" pitchFamily="2" charset="0"/>
              <a:cs typeface="NikoshBAN" pitchFamily="2" charset="0"/>
            </a:endParaRPr>
          </a:p>
          <a:p>
            <a:r>
              <a:rPr lang="bn-IN" sz="2800" dirty="0" smtClean="0">
                <a:latin typeface="NikoshBAN" pitchFamily="2" charset="0"/>
                <a:cs typeface="NikoshBAN" pitchFamily="2" charset="0"/>
              </a:rPr>
              <a:t> পেল</a:t>
            </a:r>
            <a:r>
              <a:rPr lang="bn-BD" sz="2800" dirty="0" smtClean="0">
                <a:latin typeface="NikoshBAN" pitchFamily="2" charset="0"/>
                <a:cs typeface="NikoshBAN" pitchFamily="2" charset="0"/>
              </a:rPr>
              <a:t>।তার দুটির আদি দৈর্ঘ্য </a:t>
            </a:r>
            <a:r>
              <a:rPr lang="en-US" sz="2800" dirty="0" smtClean="0">
                <a:latin typeface="Times New Roman" pitchFamily="18" charset="0"/>
                <a:cs typeface="Times New Roman" pitchFamily="18" charset="0"/>
              </a:rPr>
              <a:t>30</a:t>
            </a:r>
            <a:r>
              <a:rPr lang="bn-IN" sz="2800" dirty="0" smtClean="0">
                <a:latin typeface="NikoshBAN" pitchFamily="2" charset="0"/>
                <a:cs typeface="NikoshBAN" pitchFamily="2" charset="0"/>
              </a:rPr>
              <a:t>সে.মি.।</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ক. স্থিতিস্থাপক সীমা কী?</a:t>
            </a:r>
          </a:p>
          <a:p>
            <a:r>
              <a:rPr lang="bn-BD" sz="2800" dirty="0" smtClean="0">
                <a:latin typeface="NikoshBAN" pitchFamily="2" charset="0"/>
                <a:cs typeface="NikoshBAN" pitchFamily="2" charset="0"/>
              </a:rPr>
              <a:t>খ. পীড়ন ও বিকৃতির মধ্যে সম্পর্ক ব্যাখ্যা কর।</a:t>
            </a:r>
          </a:p>
          <a:p>
            <a:r>
              <a:rPr lang="bn-BD" sz="2800" dirty="0" smtClean="0">
                <a:latin typeface="NikoshBAN" pitchFamily="2" charset="0"/>
                <a:cs typeface="NikoshBAN" pitchFamily="2" charset="0"/>
              </a:rPr>
              <a:t>গ. প্রথম তারটির স্থিতিস্থাপক গুনাঙ্ক নির্ণয় কর।</a:t>
            </a:r>
          </a:p>
          <a:p>
            <a:r>
              <a:rPr lang="bn-BD" sz="2800" dirty="0" smtClean="0">
                <a:latin typeface="NikoshBAN" pitchFamily="2" charset="0"/>
                <a:cs typeface="NikoshBAN" pitchFamily="2" charset="0"/>
              </a:rPr>
              <a:t>ঘ. তার দুটির স্থিতিস্থাপক গুণাঙ্কের মান পরিবর্তন হবে কি </a:t>
            </a:r>
            <a:r>
              <a:rPr lang="en-US" sz="2800" dirty="0" smtClean="0">
                <a:latin typeface="NikoshBAN" pitchFamily="2" charset="0"/>
                <a:cs typeface="NikoshBAN" pitchFamily="2" charset="0"/>
                <a:sym typeface="Symbol"/>
              </a:rPr>
              <a:t></a:t>
            </a:r>
            <a:r>
              <a:rPr lang="bn-BD" sz="2800" dirty="0" smtClean="0">
                <a:latin typeface="NikoshBAN" pitchFamily="2" charset="0"/>
                <a:cs typeface="NikoshBAN" pitchFamily="2" charset="0"/>
                <a:sym typeface="Symbol"/>
              </a:rPr>
              <a:t> গাণিতিক</a:t>
            </a:r>
            <a:endParaRPr lang="en-US" sz="2800" dirty="0" smtClean="0">
              <a:latin typeface="NikoshBAN" pitchFamily="2" charset="0"/>
              <a:cs typeface="NikoshBAN" pitchFamily="2" charset="0"/>
              <a:sym typeface="Symbol"/>
            </a:endParaRPr>
          </a:p>
          <a:p>
            <a:r>
              <a:rPr lang="bn-BD" sz="2800" dirty="0" smtClean="0">
                <a:latin typeface="NikoshBAN" pitchFamily="2" charset="0"/>
                <a:cs typeface="NikoshBAN" pitchFamily="2" charset="0"/>
                <a:sym typeface="Symbol"/>
              </a:rPr>
              <a:t> যুক্তি দ্বারা</a:t>
            </a:r>
            <a:r>
              <a:rPr lang="en-US"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sym typeface="Symbol"/>
              </a:rPr>
              <a:t>বিশ্লেষণ কর।</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9737324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left)">
                                      <p:cBhvr>
                                        <p:cTn id="12" dur="2000"/>
                                        <p:tgtEl>
                                          <p:spTgt spid="6">
                                            <p:bg/>
                                          </p:spTgt>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2000"/>
                                        <p:tgtEl>
                                          <p:spTgt spid="6">
                                            <p:txEl>
                                              <p:pRg st="0" end="0"/>
                                            </p:txEl>
                                          </p:spTgt>
                                        </p:tgtEl>
                                      </p:cBhvr>
                                    </p:animEffect>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2000"/>
                                        <p:tgtEl>
                                          <p:spTgt spid="6">
                                            <p:txEl>
                                              <p:pRg st="1" end="1"/>
                                            </p:txEl>
                                          </p:spTgt>
                                        </p:tgtEl>
                                      </p:cBhvr>
                                    </p:animEffect>
                                  </p:childTnLst>
                                </p:cTn>
                              </p:par>
                            </p:childTnLst>
                          </p:cTn>
                        </p:par>
                        <p:par>
                          <p:cTn id="21" fill="hold">
                            <p:stCondLst>
                              <p:cond delay="6000"/>
                            </p:stCondLst>
                            <p:childTnLst>
                              <p:par>
                                <p:cTn id="22" presetID="22" presetClass="entr" presetSubtype="8" fill="hold" grpId="0"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20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20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left)">
                                      <p:cBhvr>
                                        <p:cTn id="34" dur="20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ipe(left)">
                                      <p:cBhvr>
                                        <p:cTn id="39" dur="20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wipe(left)">
                                      <p:cBhvr>
                                        <p:cTn id="44" dur="2000"/>
                                        <p:tgtEl>
                                          <p:spTgt spid="6">
                                            <p:txEl>
                                              <p:pRg st="6" end="6"/>
                                            </p:txEl>
                                          </p:spTgt>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wipe(left)">
                                      <p:cBhvr>
                                        <p:cTn id="48"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09600"/>
            <a:ext cx="7848600" cy="5638800"/>
          </a:xfrm>
          <a:prstGeom prst="rect">
            <a:avLst/>
          </a:prstGeom>
        </p:spPr>
      </p:pic>
      <p:sp>
        <p:nvSpPr>
          <p:cNvPr id="3" name="TextBox 2"/>
          <p:cNvSpPr txBox="1"/>
          <p:nvPr/>
        </p:nvSpPr>
        <p:spPr>
          <a:xfrm>
            <a:off x="2418673" y="4538752"/>
            <a:ext cx="837089" cy="1862048"/>
          </a:xfrm>
          <a:prstGeom prst="rect">
            <a:avLst/>
          </a:prstGeom>
          <a:noFill/>
        </p:spPr>
        <p:txBody>
          <a:bodyPr wrap="none" rtlCol="0">
            <a:spAutoFit/>
          </a:bodyPr>
          <a:lstStyle/>
          <a:p>
            <a:pPr algn="ctr"/>
            <a:r>
              <a:rPr lang="bn-BD" sz="11500" dirty="0" smtClean="0">
                <a:solidFill>
                  <a:srgbClr val="FFFF00"/>
                </a:solidFill>
                <a:latin typeface="NikoshBAN" pitchFamily="2" charset="0"/>
                <a:cs typeface="NikoshBAN" pitchFamily="2" charset="0"/>
              </a:rPr>
              <a:t>ধ</a:t>
            </a:r>
            <a:endParaRPr lang="en-US" sz="11500" dirty="0">
              <a:solidFill>
                <a:srgbClr val="FFFF00"/>
              </a:solidFill>
              <a:latin typeface="NikoshBAN" pitchFamily="2" charset="0"/>
              <a:cs typeface="NikoshBAN" pitchFamily="2" charset="0"/>
            </a:endParaRPr>
          </a:p>
        </p:txBody>
      </p:sp>
      <p:sp>
        <p:nvSpPr>
          <p:cNvPr id="4" name="TextBox 3"/>
          <p:cNvSpPr txBox="1"/>
          <p:nvPr/>
        </p:nvSpPr>
        <p:spPr>
          <a:xfrm>
            <a:off x="3144238" y="4538752"/>
            <a:ext cx="1215397" cy="1862048"/>
          </a:xfrm>
          <a:prstGeom prst="rect">
            <a:avLst/>
          </a:prstGeom>
          <a:noFill/>
        </p:spPr>
        <p:txBody>
          <a:bodyPr wrap="none" rtlCol="0">
            <a:spAutoFit/>
          </a:bodyPr>
          <a:lstStyle/>
          <a:p>
            <a:pPr algn="ctr"/>
            <a:r>
              <a:rPr lang="bn-BD" sz="11500" dirty="0" smtClean="0">
                <a:solidFill>
                  <a:srgbClr val="FFFF00"/>
                </a:solidFill>
                <a:latin typeface="NikoshBAN" pitchFamily="2" charset="0"/>
                <a:cs typeface="NikoshBAN" pitchFamily="2" charset="0"/>
              </a:rPr>
              <a:t>ন্য</a:t>
            </a:r>
            <a:endParaRPr lang="en-US" sz="11500" dirty="0">
              <a:solidFill>
                <a:srgbClr val="FFFF00"/>
              </a:solidFill>
              <a:latin typeface="NikoshBAN" pitchFamily="2" charset="0"/>
              <a:cs typeface="NikoshBAN" pitchFamily="2" charset="0"/>
            </a:endParaRPr>
          </a:p>
        </p:txBody>
      </p:sp>
      <p:sp>
        <p:nvSpPr>
          <p:cNvPr id="5" name="TextBox 4"/>
          <p:cNvSpPr txBox="1"/>
          <p:nvPr/>
        </p:nvSpPr>
        <p:spPr>
          <a:xfrm>
            <a:off x="4217704" y="4538752"/>
            <a:ext cx="1154483" cy="1862048"/>
          </a:xfrm>
          <a:prstGeom prst="rect">
            <a:avLst/>
          </a:prstGeom>
          <a:noFill/>
        </p:spPr>
        <p:txBody>
          <a:bodyPr wrap="none" rtlCol="0">
            <a:spAutoFit/>
          </a:bodyPr>
          <a:lstStyle/>
          <a:p>
            <a:pPr algn="ctr"/>
            <a:r>
              <a:rPr lang="bn-BD" sz="11500" dirty="0" smtClean="0">
                <a:solidFill>
                  <a:srgbClr val="FFFF00"/>
                </a:solidFill>
                <a:latin typeface="NikoshBAN" pitchFamily="2" charset="0"/>
                <a:cs typeface="NikoshBAN" pitchFamily="2" charset="0"/>
              </a:rPr>
              <a:t>বা</a:t>
            </a:r>
            <a:endParaRPr lang="en-US" sz="11500" dirty="0">
              <a:solidFill>
                <a:srgbClr val="FFFF00"/>
              </a:solidFill>
              <a:latin typeface="NikoshBAN" pitchFamily="2" charset="0"/>
              <a:cs typeface="NikoshBAN" pitchFamily="2" charset="0"/>
            </a:endParaRPr>
          </a:p>
        </p:txBody>
      </p:sp>
      <p:sp>
        <p:nvSpPr>
          <p:cNvPr id="6" name="TextBox 5"/>
          <p:cNvSpPr txBox="1"/>
          <p:nvPr/>
        </p:nvSpPr>
        <p:spPr>
          <a:xfrm>
            <a:off x="5238073" y="4538752"/>
            <a:ext cx="857927" cy="1862048"/>
          </a:xfrm>
          <a:prstGeom prst="rect">
            <a:avLst/>
          </a:prstGeom>
          <a:noFill/>
        </p:spPr>
        <p:txBody>
          <a:bodyPr wrap="none" rtlCol="0">
            <a:spAutoFit/>
          </a:bodyPr>
          <a:lstStyle/>
          <a:p>
            <a:pPr algn="ctr"/>
            <a:r>
              <a:rPr lang="bn-BD" sz="11500" dirty="0">
                <a:solidFill>
                  <a:srgbClr val="FFFF00"/>
                </a:solidFill>
                <a:latin typeface="NikoshBAN" pitchFamily="2" charset="0"/>
                <a:cs typeface="NikoshBAN" pitchFamily="2" charset="0"/>
              </a:rPr>
              <a:t>দ</a:t>
            </a:r>
            <a:endParaRPr lang="en-US" sz="115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3839294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2" presetClass="entr" presetSubtype="9"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4000"/>
                            </p:stCondLst>
                            <p:childTnLst>
                              <p:par>
                                <p:cTn id="14" presetID="2" presetClass="entr" presetSubtype="9"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0-#ppt_w/2"/>
                                          </p:val>
                                        </p:tav>
                                        <p:tav tm="100000">
                                          <p:val>
                                            <p:strVal val="#ppt_x"/>
                                          </p:val>
                                        </p:tav>
                                      </p:tavLst>
                                    </p:anim>
                                    <p:anim calcmode="lin" valueType="num">
                                      <p:cBhvr additive="base">
                                        <p:cTn id="17" dur="20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6000"/>
                            </p:stCondLst>
                            <p:childTnLst>
                              <p:par>
                                <p:cTn id="19" presetID="2" presetClass="entr" presetSubtype="9"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0-#ppt_w/2"/>
                                          </p:val>
                                        </p:tav>
                                        <p:tav tm="100000">
                                          <p:val>
                                            <p:strVal val="#ppt_x"/>
                                          </p:val>
                                        </p:tav>
                                      </p:tavLst>
                                    </p:anim>
                                    <p:anim calcmode="lin" valueType="num">
                                      <p:cBhvr additive="base">
                                        <p:cTn id="22" dur="20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8000"/>
                            </p:stCondLst>
                            <p:childTnLst>
                              <p:par>
                                <p:cTn id="24" presetID="2" presetClass="entr" presetSubtype="9"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000" fill="hold"/>
                                        <p:tgtEl>
                                          <p:spTgt spid="6"/>
                                        </p:tgtEl>
                                        <p:attrNameLst>
                                          <p:attrName>ppt_x</p:attrName>
                                        </p:attrNameLst>
                                      </p:cBhvr>
                                      <p:tavLst>
                                        <p:tav tm="0">
                                          <p:val>
                                            <p:strVal val="0-#ppt_w/2"/>
                                          </p:val>
                                        </p:tav>
                                        <p:tav tm="100000">
                                          <p:val>
                                            <p:strVal val="#ppt_x"/>
                                          </p:val>
                                        </p:tav>
                                      </p:tavLst>
                                    </p:anim>
                                    <p:anim calcmode="lin" valueType="num">
                                      <p:cBhvr additive="base">
                                        <p:cTn id="27"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59556" y="624849"/>
            <a:ext cx="7191022" cy="5441706"/>
            <a:chOff x="959556" y="624849"/>
            <a:chExt cx="7191022" cy="5441706"/>
          </a:xfrm>
        </p:grpSpPr>
        <p:sp>
          <p:nvSpPr>
            <p:cNvPr id="2" name="TextBox 1"/>
            <p:cNvSpPr txBox="1"/>
            <p:nvPr/>
          </p:nvSpPr>
          <p:spPr>
            <a:xfrm>
              <a:off x="3352800" y="624849"/>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959556" y="3537115"/>
              <a:ext cx="7191022" cy="954107"/>
            </a:xfrm>
            <a:prstGeom prst="rect">
              <a:avLst/>
            </a:prstGeom>
            <a:solidFill>
              <a:srgbClr val="FFFF66"/>
            </a:solidFill>
          </p:spPr>
          <p:txBody>
            <a:bodyPr wrap="square" rtlCol="0">
              <a:spAutoFit/>
            </a:bodyPr>
            <a:lstStyle/>
            <a:p>
              <a:pPr algn="ctr"/>
              <a:r>
                <a:rPr lang="bn-IN" sz="2800" dirty="0" smtClean="0">
                  <a:solidFill>
                    <a:srgbClr val="005426"/>
                  </a:solidFill>
                  <a:latin typeface="NikoshBAN" pitchFamily="2" charset="0"/>
                  <a:cs typeface="NikoshBAN" pitchFamily="2" charset="0"/>
                </a:rPr>
                <a:t>এবং কন্টেন্ট সম্পাদক হিসেবে যাঁদের নির্দেশনা, পরামর্শ ও তত্ত্বাবধানে এই মডেল কন্টেন্ট সমৃদ্ধ হয়েছে তারা হলেন-  </a:t>
              </a:r>
              <a:endParaRPr lang="en-US" sz="2800" dirty="0">
                <a:solidFill>
                  <a:srgbClr val="005426"/>
                </a:solidFill>
                <a:latin typeface="NikoshBAN" pitchFamily="2" charset="0"/>
                <a:cs typeface="NikoshBAN" pitchFamily="2" charset="0"/>
              </a:endParaRPr>
            </a:p>
          </p:txBody>
        </p:sp>
        <p:sp>
          <p:nvSpPr>
            <p:cNvPr id="5" name="TextBox 4"/>
            <p:cNvSpPr txBox="1"/>
            <p:nvPr/>
          </p:nvSpPr>
          <p:spPr>
            <a:xfrm>
              <a:off x="959556" y="2241715"/>
              <a:ext cx="7191022" cy="1015663"/>
            </a:xfrm>
            <a:prstGeom prst="rect">
              <a:avLst/>
            </a:prstGeom>
            <a:solidFill>
              <a:srgbClr val="CCFF99"/>
            </a:solidFill>
          </p:spPr>
          <p:txBody>
            <a:bodyPr wrap="square" rtlCol="0">
              <a:spAutoFit/>
            </a:bodyPr>
            <a:lstStyle/>
            <a:p>
              <a:pPr algn="ctr"/>
              <a:r>
                <a:rPr lang="bn-IN" sz="3200" dirty="0" smtClean="0">
                  <a:solidFill>
                    <a:srgbClr val="003399"/>
                  </a:solidFill>
                  <a:latin typeface="NikoshBAN" pitchFamily="2" charset="0"/>
                  <a:cs typeface="NikoshBAN" pitchFamily="2" charset="0"/>
                </a:rPr>
                <a:t>শিক্ষা মন্ত্রণালয়, </a:t>
              </a:r>
              <a:r>
                <a:rPr lang="bn-IN" sz="2800" dirty="0" smtClean="0">
                  <a:solidFill>
                    <a:srgbClr val="003399"/>
                  </a:solidFill>
                  <a:latin typeface="NikoshBAN" pitchFamily="2" charset="0"/>
                  <a:cs typeface="NikoshBAN" pitchFamily="2" charset="0"/>
                </a:rPr>
                <a:t>মাউশি, এনসিটিবি ও এটুআই-এর সংশ্লিষ্ট কর্মকর্তাবৃন্দ </a:t>
              </a:r>
              <a:endParaRPr lang="en-US" sz="3200" dirty="0">
                <a:solidFill>
                  <a:srgbClr val="003399"/>
                </a:solidFill>
                <a:latin typeface="NikoshBAN" pitchFamily="2" charset="0"/>
                <a:cs typeface="NikoshBAN" pitchFamily="2" charset="0"/>
              </a:endParaRPr>
            </a:p>
          </p:txBody>
        </p:sp>
        <p:sp>
          <p:nvSpPr>
            <p:cNvPr id="7" name="Rectangle 6"/>
            <p:cNvSpPr/>
            <p:nvPr/>
          </p:nvSpPr>
          <p:spPr>
            <a:xfrm>
              <a:off x="959556" y="624849"/>
              <a:ext cx="7191022" cy="5441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3"/>
          <p:cNvSpPr txBox="1"/>
          <p:nvPr/>
        </p:nvSpPr>
        <p:spPr>
          <a:xfrm>
            <a:off x="1066800" y="4876800"/>
            <a:ext cx="7010400" cy="954107"/>
          </a:xfrm>
          <a:prstGeom prst="rect">
            <a:avLst/>
          </a:prstGeom>
          <a:solidFill>
            <a:srgbClr val="66CC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a:latin typeface="NikoshBAN" pitchFamily="2" charset="0"/>
                <a:cs typeface="NikoshBAN" pitchFamily="2" charset="0"/>
              </a:rPr>
              <a:t>জনাব মোঃ সামসুদ্দিন আহমেদ, </a:t>
            </a:r>
            <a:r>
              <a:rPr lang="bn-IN" sz="2800" dirty="0" smtClean="0">
                <a:latin typeface="NikoshBAN" pitchFamily="2" charset="0"/>
                <a:cs typeface="NikoshBAN" pitchFamily="2" charset="0"/>
              </a:rPr>
              <a:t>শিক্ষক প্রশিক্ষক,</a:t>
            </a:r>
          </a:p>
          <a:p>
            <a:pPr algn="ctr"/>
            <a:r>
              <a:rPr lang="bn-IN" sz="2800" dirty="0" smtClean="0">
                <a:latin typeface="NikoshBAN" pitchFamily="2" charset="0"/>
                <a:cs typeface="NikoshBAN" pitchFamily="2" charset="0"/>
              </a:rPr>
              <a:t> </a:t>
            </a:r>
            <a:r>
              <a:rPr lang="bn-IN" sz="2800" dirty="0">
                <a:latin typeface="NikoshBAN" pitchFamily="2" charset="0"/>
                <a:cs typeface="NikoshBAN" pitchFamily="2" charset="0"/>
              </a:rPr>
              <a:t>টিটিসি, </a:t>
            </a:r>
            <a:r>
              <a:rPr lang="bn-IN" sz="2800" dirty="0" smtClean="0">
                <a:latin typeface="NikoshBAN" pitchFamily="2" charset="0"/>
                <a:cs typeface="NikoshBAN" pitchFamily="2" charset="0"/>
              </a:rPr>
              <a:t>কুমিল্লা</a:t>
            </a:r>
            <a:endParaRPr lang="bn-IN" sz="2800" dirty="0">
              <a:latin typeface="NikoshBAN" pitchFamily="2" charset="0"/>
              <a:cs typeface="NikoshBAN" pitchFamily="2" charset="0"/>
            </a:endParaRPr>
          </a:p>
        </p:txBody>
      </p:sp>
    </p:spTree>
    <p:extLst>
      <p:ext uri="{BB962C8B-B14F-4D97-AF65-F5344CB8AC3E}">
        <p14:creationId xmlns:p14="http://schemas.microsoft.com/office/powerpoint/2010/main" val="2467659884"/>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990600" y="685800"/>
            <a:ext cx="7162800" cy="5334000"/>
          </a:xfrm>
          <a:prstGeom prst="cloud">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rot="458387">
            <a:off x="3066003" y="2392740"/>
            <a:ext cx="304602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9600" b="1"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স্বাগতম</a:t>
            </a:r>
            <a:endParaRPr lang="en-US" sz="96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1259769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6" presetClass="emph" presetSubtype="0" repeatCount="indefinite" autoRev="1" fill="hold" grpId="1" nodeType="afterEffect">
                                  <p:stCondLst>
                                    <p:cond delay="0"/>
                                  </p:stCondLst>
                                  <p:childTnLst>
                                    <p:animScale>
                                      <p:cBhvr>
                                        <p:cTn id="11" dur="2000" fill="hold"/>
                                        <p:tgtEl>
                                          <p:spTgt spid="3"/>
                                        </p:tgtEl>
                                      </p:cBhvr>
                                      <p:by x="110000" y="110000"/>
                                    </p:animScale>
                                  </p:childTnLst>
                                </p:cTn>
                              </p:par>
                            </p:childTnLst>
                          </p:cTn>
                        </p:par>
                        <p:par>
                          <p:cTn id="12" fill="hold">
                            <p:stCondLst>
                              <p:cond delay="7000"/>
                            </p:stCondLst>
                            <p:childTnLst>
                              <p:par>
                                <p:cTn id="13" presetID="2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3000" fill="hold"/>
                                        <p:tgtEl>
                                          <p:spTgt spid="2"/>
                                        </p:tgtEl>
                                        <p:attrNameLst>
                                          <p:attrName>ppt_w</p:attrName>
                                        </p:attrNameLst>
                                      </p:cBhvr>
                                      <p:tavLst>
                                        <p:tav tm="0">
                                          <p:val>
                                            <p:fltVal val="0"/>
                                          </p:val>
                                        </p:tav>
                                        <p:tav tm="100000">
                                          <p:val>
                                            <p:strVal val="#ppt_w"/>
                                          </p:val>
                                        </p:tav>
                                      </p:tavLst>
                                    </p:anim>
                                    <p:anim calcmode="lin" valueType="num">
                                      <p:cBhvr>
                                        <p:cTn id="16" dur="3000" fill="hold"/>
                                        <p:tgtEl>
                                          <p:spTgt spid="2"/>
                                        </p:tgtEl>
                                        <p:attrNameLst>
                                          <p:attrName>ppt_h</p:attrName>
                                        </p:attrNameLst>
                                      </p:cBhvr>
                                      <p:tavLst>
                                        <p:tav tm="0">
                                          <p:val>
                                            <p:fltVal val="0"/>
                                          </p:val>
                                        </p:tav>
                                        <p:tav tm="100000">
                                          <p:val>
                                            <p:strVal val="#ppt_h"/>
                                          </p:val>
                                        </p:tav>
                                      </p:tavLst>
                                    </p:anim>
                                    <p:anim calcmode="lin" valueType="num">
                                      <p:cBhvr>
                                        <p:cTn id="17" dur="3000" fill="hold"/>
                                        <p:tgtEl>
                                          <p:spTgt spid="2"/>
                                        </p:tgtEl>
                                        <p:attrNameLst>
                                          <p:attrName>ppt_x</p:attrName>
                                        </p:attrNameLst>
                                      </p:cBhvr>
                                      <p:tavLst>
                                        <p:tav tm="0">
                                          <p:val>
                                            <p:fltVal val="0.5"/>
                                          </p:val>
                                        </p:tav>
                                        <p:tav tm="100000">
                                          <p:val>
                                            <p:strVal val="#ppt_x"/>
                                          </p:val>
                                        </p:tav>
                                      </p:tavLst>
                                    </p:anim>
                                    <p:anim calcmode="lin" valueType="num">
                                      <p:cBhvr>
                                        <p:cTn id="18" dur="3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762000" y="850642"/>
            <a:ext cx="7543800" cy="5078313"/>
            <a:chOff x="762000" y="850642"/>
            <a:chExt cx="7543800" cy="5078313"/>
          </a:xfrm>
        </p:grpSpPr>
        <p:sp>
          <p:nvSpPr>
            <p:cNvPr id="7" name="Rectangle 6"/>
            <p:cNvSpPr/>
            <p:nvPr/>
          </p:nvSpPr>
          <p:spPr>
            <a:xfrm>
              <a:off x="762000" y="850642"/>
              <a:ext cx="7543800" cy="5078313"/>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ln w="19050">
              <a:solidFill>
                <a:schemeClr val="tx1"/>
              </a:solidFill>
            </a:ln>
          </p:spPr>
          <p:txBody>
            <a:bodyPr wrap="square">
              <a:spAutoFit/>
            </a:bodyPr>
            <a:lstStyle/>
            <a:p>
              <a:pPr algn="ctr"/>
              <a:r>
                <a:rPr lang="bn-BD" sz="3600" b="1" dirty="0" smtClean="0">
                  <a:latin typeface="NikoshBAN" pitchFamily="2" charset="0"/>
                  <a:cs typeface="NikoshBAN" pitchFamily="2" charset="0"/>
                </a:rPr>
                <a:t>দেবদাস কর্মকার</a:t>
              </a:r>
              <a:endParaRPr lang="bn-IN" sz="3600" b="1" dirty="0" smtClean="0">
                <a:latin typeface="NikoshBAN" pitchFamily="2" charset="0"/>
                <a:cs typeface="NikoshBAN" pitchFamily="2" charset="0"/>
              </a:endParaRPr>
            </a:p>
            <a:p>
              <a:pPr algn="ctr"/>
              <a:r>
                <a:rPr lang="bn-IN" sz="3200" dirty="0" smtClean="0">
                  <a:latin typeface="NikoshBAN" pitchFamily="2" charset="0"/>
                  <a:cs typeface="NikoshBAN" pitchFamily="2" charset="0"/>
                </a:rPr>
                <a:t>সিনিয়র সহকারী শিক্ষক</a:t>
              </a:r>
            </a:p>
            <a:p>
              <a:pPr algn="ctr"/>
              <a:r>
                <a:rPr lang="bn-IN" sz="3200" dirty="0" smtClean="0">
                  <a:latin typeface="NikoshBAN" pitchFamily="2" charset="0"/>
                  <a:cs typeface="NikoshBAN" pitchFamily="2" charset="0"/>
                </a:rPr>
                <a:t>নিউমডেল বহুমুখী উচ্চ বিদ্যালয়</a:t>
              </a:r>
            </a:p>
            <a:p>
              <a:pPr algn="ctr"/>
              <a:r>
                <a:rPr lang="bn-IN" sz="3200" dirty="0" smtClean="0">
                  <a:latin typeface="NikoshBAN" pitchFamily="2" charset="0"/>
                  <a:cs typeface="NikoshBAN" pitchFamily="2" charset="0"/>
                </a:rPr>
                <a:t>রাসেল স্কয়ার, শুক্রাবাদ, ঢাকা – ১২০৭</a:t>
              </a:r>
            </a:p>
            <a:p>
              <a:pPr algn="ctr"/>
              <a:r>
                <a:rPr lang="bn-IN" sz="3200" dirty="0" smtClean="0">
                  <a:latin typeface="NikoshBAN" pitchFamily="2" charset="0"/>
                  <a:cs typeface="NikoshBAN" pitchFamily="2" charset="0"/>
                </a:rPr>
                <a:t>মোবাইলঃ ০ ১ ৭ ১ ৫ ০ ১ ৬ ১ ৫ ৬</a:t>
              </a:r>
            </a:p>
            <a:p>
              <a:pPr algn="ctr"/>
              <a:r>
                <a:rPr lang="bn-IN" sz="3200" dirty="0" smtClean="0">
                  <a:latin typeface="NikoshBAN" pitchFamily="2" charset="0"/>
                  <a:cs typeface="NikoshBAN" pitchFamily="2" charset="0"/>
                </a:rPr>
                <a:t>পাঠ পরিকল্পনাঃ শ্রেণির কাজ</a:t>
              </a:r>
              <a:endParaRPr lang="en-US" sz="3200" dirty="0" smtClean="0">
                <a:latin typeface="NikoshBAN" pitchFamily="2" charset="0"/>
                <a:cs typeface="NikoshBAN" pitchFamily="2" charset="0"/>
              </a:endParaRPr>
            </a:p>
            <a:p>
              <a:pPr algn="ctr"/>
              <a:r>
                <a:rPr lang="bn-IN" sz="3200" dirty="0" smtClean="0">
                  <a:latin typeface="NikoshBAN" pitchFamily="2" charset="0"/>
                  <a:cs typeface="NikoshBAN" pitchFamily="2" charset="0"/>
                </a:rPr>
                <a:t>শ্রেণিঃ নবম</a:t>
              </a:r>
              <a:r>
                <a:rPr lang="bn-IN" sz="3200" dirty="0">
                  <a:latin typeface="NikoshBAN" pitchFamily="2" charset="0"/>
                  <a:cs typeface="NikoshBAN" pitchFamily="2" charset="0"/>
                  <a:sym typeface="Symbol"/>
                </a:rPr>
                <a:t> </a:t>
              </a:r>
              <a:r>
                <a:rPr lang="en-US" sz="3200" b="1" dirty="0">
                  <a:latin typeface="NikoshBAN" pitchFamily="2" charset="0"/>
                  <a:cs typeface="NikoshBAN" pitchFamily="2" charset="0"/>
                  <a:sym typeface="Symbol"/>
                </a:rPr>
                <a:t></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বিষয়ঃ পদার্থ বিজ্ঞান</a:t>
              </a:r>
            </a:p>
            <a:p>
              <a:pPr algn="ctr"/>
              <a:r>
                <a:rPr lang="bn-IN" sz="3200" dirty="0" smtClean="0">
                  <a:latin typeface="NikoshBAN" pitchFamily="2" charset="0"/>
                  <a:cs typeface="NikoshBAN" pitchFamily="2" charset="0"/>
                </a:rPr>
                <a:t>অধ্যায়ঃ পঞ্চম( পদার্থের অবস্থা ও চাপ )</a:t>
              </a:r>
            </a:p>
            <a:p>
              <a:pPr algn="ctr"/>
              <a:r>
                <a:rPr lang="bn-IN" sz="3200" dirty="0" smtClean="0">
                  <a:latin typeface="NikoshBAN" pitchFamily="2" charset="0"/>
                  <a:cs typeface="NikoshBAN" pitchFamily="2" charset="0"/>
                </a:rPr>
                <a:t>বিষয়বস্তুঃ স্থিতিস্থাপকতা</a:t>
              </a:r>
            </a:p>
            <a:p>
              <a:pPr algn="ctr"/>
              <a:r>
                <a:rPr lang="bn-IN" sz="3200" dirty="0" smtClean="0">
                  <a:latin typeface="NikoshBAN" pitchFamily="2" charset="0"/>
                  <a:cs typeface="NikoshBAN" pitchFamily="2" charset="0"/>
                </a:rPr>
                <a:t>সময়ঃ ৪৫ </a:t>
              </a:r>
              <a:r>
                <a:rPr lang="bn-IN" sz="3200" smtClean="0">
                  <a:latin typeface="NikoshBAN" pitchFamily="2" charset="0"/>
                  <a:cs typeface="NikoshBAN" pitchFamily="2" charset="0"/>
                </a:rPr>
                <a:t>মিনিট </a:t>
              </a:r>
              <a:endParaRPr lang="bn-BD" sz="3200" dirty="0" smtClean="0">
                <a:latin typeface="NikoshBAN" pitchFamily="2" charset="0"/>
                <a:cs typeface="NikoshBAN" pitchFamily="2"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0932" b="6135"/>
            <a:stretch/>
          </p:blipFill>
          <p:spPr>
            <a:xfrm>
              <a:off x="914400" y="975373"/>
              <a:ext cx="1441104" cy="1463027"/>
            </a:xfrm>
            <a:prstGeom prst="ellipse">
              <a:avLst/>
            </a:prstGeom>
            <a:ln>
              <a:noFill/>
            </a:ln>
            <a:effectLst>
              <a:softEdge rad="112500"/>
            </a:effectLst>
          </p:spPr>
        </p:pic>
      </p:grpSp>
    </p:spTree>
    <p:extLst>
      <p:ext uri="{BB962C8B-B14F-4D97-AF65-F5344CB8AC3E}">
        <p14:creationId xmlns:p14="http://schemas.microsoft.com/office/powerpoint/2010/main" val="21018293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0128" y="1357868"/>
            <a:ext cx="7143750" cy="4324350"/>
            <a:chOff x="1000125" y="1295400"/>
            <a:chExt cx="7143750" cy="4324350"/>
          </a:xfrm>
        </p:grpSpPr>
        <p:pic>
          <p:nvPicPr>
            <p:cNvPr id="3" name="Picture 2" title="স্থিতিস্থাপকাতা"/>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 y="1295400"/>
              <a:ext cx="7143750" cy="4324350"/>
            </a:xfrm>
            <a:prstGeom prst="rect">
              <a:avLst/>
            </a:prstGeom>
            <a:ln>
              <a:noFill/>
            </a:ln>
          </p:spPr>
        </p:pic>
        <p:sp>
          <p:nvSpPr>
            <p:cNvPr id="4" name="Rectangle 3"/>
            <p:cNvSpPr/>
            <p:nvPr/>
          </p:nvSpPr>
          <p:spPr>
            <a:xfrm>
              <a:off x="1033991" y="1295400"/>
              <a:ext cx="710988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990600" y="5663625"/>
            <a:ext cx="7042313" cy="584775"/>
          </a:xfrm>
          <a:prstGeom prst="rect">
            <a:avLst/>
          </a:prstGeom>
        </p:spPr>
        <p:txBody>
          <a:bodyPr wrap="none">
            <a:spAutoFit/>
          </a:bodyPr>
          <a:lstStyle/>
          <a:p>
            <a:pPr algn="ctr"/>
            <a:r>
              <a:rPr lang="bn-IN" sz="3200" dirty="0" smtClean="0">
                <a:latin typeface="NikoshBAN" pitchFamily="2" charset="0"/>
                <a:cs typeface="NikoshBAN" pitchFamily="2" charset="0"/>
              </a:rPr>
              <a:t> </a:t>
            </a:r>
            <a:r>
              <a:rPr lang="bn-IN" sz="3200" dirty="0">
                <a:latin typeface="NikoshBAN" pitchFamily="2" charset="0"/>
                <a:cs typeface="NikoshBAN" pitchFamily="2" charset="0"/>
              </a:rPr>
              <a:t>বল </a:t>
            </a:r>
            <a:r>
              <a:rPr lang="bn-IN" sz="3200" dirty="0" smtClean="0">
                <a:latin typeface="NikoshBAN" pitchFamily="2" charset="0"/>
                <a:cs typeface="NikoshBAN" pitchFamily="2" charset="0"/>
              </a:rPr>
              <a:t>প্রত্যাহার করলে </a:t>
            </a:r>
            <a:r>
              <a:rPr lang="bn-IN" sz="3200" dirty="0">
                <a:latin typeface="NikoshBAN" pitchFamily="2" charset="0"/>
                <a:cs typeface="NikoshBAN" pitchFamily="2" charset="0"/>
              </a:rPr>
              <a:t>বস্তুর </a:t>
            </a:r>
            <a:r>
              <a:rPr lang="bn-IN" sz="3200" dirty="0" smtClean="0">
                <a:latin typeface="NikoshBAN" pitchFamily="2" charset="0"/>
                <a:cs typeface="NikoshBAN" pitchFamily="2" charset="0"/>
              </a:rPr>
              <a:t>আকৃতির কী </a:t>
            </a:r>
            <a:r>
              <a:rPr lang="bn-IN" sz="3200" dirty="0">
                <a:latin typeface="NikoshBAN" pitchFamily="2" charset="0"/>
                <a:cs typeface="NikoshBAN" pitchFamily="2" charset="0"/>
              </a:rPr>
              <a:t>পরিবর্তন </a:t>
            </a:r>
            <a:r>
              <a:rPr lang="bn-IN" sz="3200" dirty="0" smtClean="0">
                <a:latin typeface="NikoshBAN" pitchFamily="2" charset="0"/>
                <a:cs typeface="NikoshBAN" pitchFamily="2" charset="0"/>
              </a:rPr>
              <a:t>হচ্ছে?</a:t>
            </a:r>
            <a:endParaRPr lang="bn-IN" sz="3200" dirty="0">
              <a:latin typeface="NikoshBAN" pitchFamily="2" charset="0"/>
              <a:cs typeface="NikoshBAN" pitchFamily="2" charset="0"/>
            </a:endParaRPr>
          </a:p>
        </p:txBody>
      </p:sp>
      <p:pic>
        <p:nvPicPr>
          <p:cNvPr id="7" name="Picture 6"/>
          <p:cNvPicPr>
            <a:picLocks noChangeAspect="1"/>
          </p:cNvPicPr>
          <p:nvPr/>
        </p:nvPicPr>
        <p:blipFill>
          <a:blip r:embed="rId4"/>
          <a:stretch>
            <a:fillRect/>
          </a:stretch>
        </p:blipFill>
        <p:spPr>
          <a:xfrm>
            <a:off x="920128" y="1295400"/>
            <a:ext cx="7143749" cy="4396800"/>
          </a:xfrm>
          <a:prstGeom prst="rect">
            <a:avLst/>
          </a:prstGeom>
          <a:ln>
            <a:noFill/>
          </a:ln>
        </p:spPr>
      </p:pic>
      <p:sp>
        <p:nvSpPr>
          <p:cNvPr id="5" name="Rectangle 4"/>
          <p:cNvSpPr/>
          <p:nvPr/>
        </p:nvSpPr>
        <p:spPr>
          <a:xfrm>
            <a:off x="1568005" y="1383268"/>
            <a:ext cx="6022803" cy="584775"/>
          </a:xfrm>
          <a:prstGeom prst="rect">
            <a:avLst/>
          </a:prstGeom>
          <a:ln>
            <a:noFill/>
          </a:ln>
        </p:spPr>
        <p:txBody>
          <a:bodyPr wrap="none">
            <a:spAutoFit/>
          </a:bodyPr>
          <a:lstStyle/>
          <a:p>
            <a:pPr algn="ctr"/>
            <a:r>
              <a:rPr lang="bn-IN" sz="3200" dirty="0" smtClean="0">
                <a:latin typeface="NikoshBAN" pitchFamily="2" charset="0"/>
                <a:cs typeface="NikoshBAN" pitchFamily="2" charset="0"/>
              </a:rPr>
              <a:t> </a:t>
            </a:r>
            <a:r>
              <a:rPr lang="bn-IN" sz="3200" dirty="0">
                <a:latin typeface="NikoshBAN" pitchFamily="2" charset="0"/>
                <a:cs typeface="NikoshBAN" pitchFamily="2" charset="0"/>
              </a:rPr>
              <a:t>বল প্রয়োগে বস্তুর </a:t>
            </a:r>
            <a:r>
              <a:rPr lang="bn-IN" sz="3200" dirty="0" smtClean="0">
                <a:latin typeface="NikoshBAN" pitchFamily="2" charset="0"/>
                <a:cs typeface="NikoshBAN" pitchFamily="2" charset="0"/>
              </a:rPr>
              <a:t>আকৃতির কী </a:t>
            </a:r>
            <a:r>
              <a:rPr lang="bn-IN" sz="3200" dirty="0">
                <a:latin typeface="NikoshBAN" pitchFamily="2" charset="0"/>
                <a:cs typeface="NikoshBAN" pitchFamily="2" charset="0"/>
              </a:rPr>
              <a:t>পরিবর্তন </a:t>
            </a:r>
            <a:r>
              <a:rPr lang="bn-IN" sz="3200" dirty="0" smtClean="0">
                <a:latin typeface="NikoshBAN" pitchFamily="2" charset="0"/>
                <a:cs typeface="NikoshBAN" pitchFamily="2" charset="0"/>
              </a:rPr>
              <a:t>হচ্ছে?</a:t>
            </a:r>
            <a:endParaRPr lang="bn-IN" sz="3200" dirty="0">
              <a:latin typeface="NikoshBAN" pitchFamily="2" charset="0"/>
              <a:cs typeface="NikoshBAN" pitchFamily="2" charset="0"/>
            </a:endParaRPr>
          </a:p>
        </p:txBody>
      </p:sp>
    </p:spTree>
    <p:extLst>
      <p:ext uri="{BB962C8B-B14F-4D97-AF65-F5344CB8AC3E}">
        <p14:creationId xmlns:p14="http://schemas.microsoft.com/office/powerpoint/2010/main" val="17311694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153" y="4012964"/>
            <a:ext cx="2074447" cy="238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691" y="4038601"/>
            <a:ext cx="2046029" cy="2362200"/>
          </a:xfrm>
          <a:prstGeom prst="rect">
            <a:avLst/>
          </a:prstGeom>
          <a:solidFill>
            <a:schemeClr val="bg1"/>
          </a:solidFill>
          <a:ln w="19050">
            <a:solidFill>
              <a:schemeClr val="tx1"/>
            </a:solidFill>
          </a:ln>
        </p:spPr>
      </p:pic>
      <p:pic>
        <p:nvPicPr>
          <p:cNvPr id="8" name="Picture 7"/>
          <p:cNvPicPr>
            <a:picLocks noChangeAspect="1"/>
          </p:cNvPicPr>
          <p:nvPr/>
        </p:nvPicPr>
        <p:blipFill rotWithShape="1">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t="20095" b="9048"/>
          <a:stretch/>
        </p:blipFill>
        <p:spPr>
          <a:xfrm>
            <a:off x="2438400" y="1981200"/>
            <a:ext cx="4038600" cy="1981200"/>
          </a:xfrm>
          <a:prstGeom prst="rect">
            <a:avLst/>
          </a:prstGeom>
          <a:ln w="19050">
            <a:noFill/>
          </a:ln>
        </p:spPr>
      </p:pic>
      <p:grpSp>
        <p:nvGrpSpPr>
          <p:cNvPr id="5" name="Group 4"/>
          <p:cNvGrpSpPr/>
          <p:nvPr/>
        </p:nvGrpSpPr>
        <p:grpSpPr>
          <a:xfrm>
            <a:off x="2307770" y="533400"/>
            <a:ext cx="4245430" cy="1321943"/>
            <a:chOff x="3363685" y="3853544"/>
            <a:chExt cx="4245430" cy="1321943"/>
          </a:xfrm>
        </p:grpSpPr>
        <p:pic>
          <p:nvPicPr>
            <p:cNvPr id="3" name="Picture 2"/>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9013" r="29221"/>
            <a:stretch/>
          </p:blipFill>
          <p:spPr>
            <a:xfrm rot="5400000">
              <a:off x="4901629" y="3257215"/>
              <a:ext cx="1321941" cy="2514600"/>
            </a:xfrm>
            <a:prstGeom prst="rect">
              <a:avLst/>
            </a:prstGeom>
            <a:ln w="19050">
              <a:noFill/>
            </a:ln>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21943" r="30515" b="29513"/>
            <a:stretch/>
          </p:blipFill>
          <p:spPr>
            <a:xfrm>
              <a:off x="6477000" y="4267201"/>
              <a:ext cx="1132115" cy="908286"/>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21943" r="30515" b="29513"/>
            <a:stretch/>
          </p:blipFill>
          <p:spPr>
            <a:xfrm flipH="1">
              <a:off x="3363685" y="4060372"/>
              <a:ext cx="1132115" cy="908286"/>
            </a:xfrm>
            <a:prstGeom prst="rect">
              <a:avLst/>
            </a:prstGeom>
          </p:spPr>
        </p:pic>
      </p:grpSp>
      <p:sp>
        <p:nvSpPr>
          <p:cNvPr id="10" name="TextBox 9"/>
          <p:cNvSpPr txBox="1"/>
          <p:nvPr/>
        </p:nvSpPr>
        <p:spPr>
          <a:xfrm>
            <a:off x="1460133" y="947057"/>
            <a:ext cx="825867" cy="584775"/>
          </a:xfrm>
          <a:prstGeom prst="rect">
            <a:avLst/>
          </a:prstGeom>
          <a:noFill/>
        </p:spPr>
        <p:txBody>
          <a:bodyPr wrap="none" rtlCol="0">
            <a:spAutoFit/>
          </a:bodyPr>
          <a:lstStyle/>
          <a:p>
            <a:r>
              <a:rPr lang="en-US" sz="2800" dirty="0" smtClean="0">
                <a:sym typeface="Symbol"/>
              </a:rPr>
              <a:t>F</a:t>
            </a:r>
            <a:r>
              <a:rPr lang="en-US" sz="3200" b="1" dirty="0" smtClean="0">
                <a:sym typeface="Symbol"/>
              </a:rPr>
              <a:t></a:t>
            </a:r>
            <a:endParaRPr lang="en-US" sz="2800" dirty="0"/>
          </a:p>
        </p:txBody>
      </p:sp>
      <p:sp>
        <p:nvSpPr>
          <p:cNvPr id="12" name="TextBox 11"/>
          <p:cNvSpPr txBox="1"/>
          <p:nvPr/>
        </p:nvSpPr>
        <p:spPr>
          <a:xfrm>
            <a:off x="6553200" y="1155599"/>
            <a:ext cx="797013" cy="584775"/>
          </a:xfrm>
          <a:prstGeom prst="rect">
            <a:avLst/>
          </a:prstGeom>
          <a:noFill/>
        </p:spPr>
        <p:txBody>
          <a:bodyPr wrap="none" rtlCol="0">
            <a:spAutoFit/>
          </a:bodyPr>
          <a:lstStyle/>
          <a:p>
            <a:r>
              <a:rPr lang="en-US" sz="3200" b="1" dirty="0" smtClean="0">
                <a:sym typeface="Symbol"/>
              </a:rPr>
              <a:t></a:t>
            </a:r>
            <a:r>
              <a:rPr lang="en-US" sz="2800" dirty="0" smtClean="0">
                <a:sym typeface="Symbol"/>
              </a:rPr>
              <a:t>F</a:t>
            </a:r>
            <a:endParaRPr lang="en-US" sz="2800" dirty="0"/>
          </a:p>
        </p:txBody>
      </p:sp>
      <p:pic>
        <p:nvPicPr>
          <p:cNvPr id="11" name="Picture 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4114800"/>
            <a:ext cx="3548744"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667000" y="5410200"/>
            <a:ext cx="5943600" cy="954107"/>
          </a:xfrm>
          <a:prstGeom prst="rect">
            <a:avLst/>
          </a:prstGeom>
          <a:solidFill>
            <a:srgbClr val="FFCCFF"/>
          </a:solidFill>
          <a:ln w="19050">
            <a:solidFill>
              <a:schemeClr val="tx1"/>
            </a:solidFill>
          </a:ln>
        </p:spPr>
        <p:txBody>
          <a:bodyPr wrap="square" rtlCol="0">
            <a:spAutoFit/>
          </a:bodyPr>
          <a:lstStyle/>
          <a:p>
            <a:pPr algn="ctr"/>
            <a:r>
              <a:rPr lang="bn-IN" sz="2800" dirty="0" smtClean="0">
                <a:latin typeface="NikoshBAN" pitchFamily="2" charset="0"/>
                <a:cs typeface="NikoshBAN" pitchFamily="2" charset="0"/>
              </a:rPr>
              <a:t>বাহ্যিক বল প্রয়োগে বস্তুর আকৃতি পরিবর্তন হয়।</a:t>
            </a:r>
          </a:p>
          <a:p>
            <a:pPr algn="ctr"/>
            <a:r>
              <a:rPr lang="bn-IN" sz="2800" dirty="0" smtClean="0">
                <a:latin typeface="NikoshBAN" pitchFamily="2" charset="0"/>
                <a:cs typeface="NikoshBAN" pitchFamily="2" charset="0"/>
              </a:rPr>
              <a:t>বল প্রত্যাহার করলে পূর্বের অবস্থায় ফিরে আসে।</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43868352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5"/>
                                        </p:tgtEl>
                                      </p:cBhvr>
                                      <p:by x="150000" y="100000"/>
                                    </p:animScale>
                                  </p:childTnLst>
                                </p:cTn>
                              </p:par>
                              <p:par>
                                <p:cTn id="17" presetID="63" presetClass="path" presetSubtype="0" accel="50000" decel="50000" fill="hold" grpId="1" nodeType="withEffect">
                                  <p:stCondLst>
                                    <p:cond delay="0"/>
                                  </p:stCondLst>
                                  <p:childTnLst>
                                    <p:animMotion origin="layout" path="M -3.33333E-6 -1.11111E-6 L 0.10834 -1.11111E-6 " pathEditMode="relative" rAng="0" ptsTypes="AA">
                                      <p:cBhvr>
                                        <p:cTn id="18" dur="2000" fill="hold"/>
                                        <p:tgtEl>
                                          <p:spTgt spid="12"/>
                                        </p:tgtEl>
                                        <p:attrNameLst>
                                          <p:attrName>ppt_x</p:attrName>
                                          <p:attrName>ppt_y</p:attrName>
                                        </p:attrNameLst>
                                      </p:cBhvr>
                                      <p:rCtr x="5417" y="0"/>
                                    </p:animMotion>
                                  </p:childTnLst>
                                </p:cTn>
                              </p:par>
                              <p:par>
                                <p:cTn id="19" presetID="35" presetClass="path" presetSubtype="0" accel="50000" decel="50000" fill="hold" grpId="1" nodeType="withEffect">
                                  <p:stCondLst>
                                    <p:cond delay="0"/>
                                  </p:stCondLst>
                                  <p:childTnLst>
                                    <p:animMotion origin="layout" path="M -1.11111E-6 2.96296E-6 L -0.10486 -0.00301 " pathEditMode="relative" rAng="0" ptsTypes="AA">
                                      <p:cBhvr>
                                        <p:cTn id="20" dur="2000" fill="hold"/>
                                        <p:tgtEl>
                                          <p:spTgt spid="10"/>
                                        </p:tgtEl>
                                        <p:attrNameLst>
                                          <p:attrName>ppt_x</p:attrName>
                                          <p:attrName>ppt_y</p:attrName>
                                        </p:attrNameLst>
                                      </p:cBhvr>
                                      <p:rCtr x="-5243" y="-162"/>
                                    </p:animMotion>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6" presetClass="emph" presetSubtype="0" fill="hold" nodeType="withEffect">
                                  <p:stCondLst>
                                    <p:cond delay="0"/>
                                  </p:stCondLst>
                                  <p:childTnLst>
                                    <p:animScale>
                                      <p:cBhvr>
                                        <p:cTn id="28" dur="2000" fill="hold"/>
                                        <p:tgtEl>
                                          <p:spTgt spid="5"/>
                                        </p:tgtEl>
                                      </p:cBhvr>
                                      <p:by x="67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mph" presetSubtype="0" repeatCount="indefinite" autoRev="1" fill="hold" nodeType="clickEffect">
                                  <p:stCondLst>
                                    <p:cond delay="0"/>
                                  </p:stCondLst>
                                  <p:endCondLst>
                                    <p:cond evt="onNext" delay="0">
                                      <p:tgtEl>
                                        <p:sldTgt/>
                                      </p:tgtEl>
                                    </p:cond>
                                  </p:endCondLst>
                                  <p:childTnLst>
                                    <p:animScale>
                                      <p:cBhvr>
                                        <p:cTn id="36" dur="2000" fill="hold"/>
                                        <p:tgtEl>
                                          <p:spTgt spid="8"/>
                                        </p:tgtEl>
                                      </p:cBhvr>
                                      <p:by x="15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6" presetClass="emph" presetSubtype="0" repeatCount="indefinite" autoRev="1" fill="hold" nodeType="clickEffect">
                                  <p:stCondLst>
                                    <p:cond delay="0"/>
                                  </p:stCondLst>
                                  <p:endCondLst>
                                    <p:cond evt="onNext" delay="0">
                                      <p:tgtEl>
                                        <p:sldTgt/>
                                      </p:tgtEl>
                                    </p:cond>
                                  </p:endCondLst>
                                  <p:childTnLst>
                                    <p:animScale>
                                      <p:cBhvr>
                                        <p:cTn id="55" dur="2000" fill="hold"/>
                                        <p:tgtEl>
                                          <p:spTgt spid="11"/>
                                        </p:tgtEl>
                                      </p:cBhvr>
                                      <p:by x="200000" y="100000"/>
                                    </p:animScale>
                                  </p:childTnLst>
                                </p:cTn>
                              </p:par>
                              <p:par>
                                <p:cTn id="56" presetID="6" presetClass="emph" presetSubtype="0" repeatCount="indefinite" autoRev="1" fill="hold" nodeType="withEffect">
                                  <p:stCondLst>
                                    <p:cond delay="0"/>
                                  </p:stCondLst>
                                  <p:endCondLst>
                                    <p:cond evt="onNext" delay="0">
                                      <p:tgtEl>
                                        <p:sldTgt/>
                                      </p:tgtEl>
                                    </p:cond>
                                  </p:endCondLst>
                                  <p:childTnLst>
                                    <p:animScale>
                                      <p:cBhvr>
                                        <p:cTn id="57" dur="2000" fill="hold"/>
                                        <p:tgtEl>
                                          <p:spTgt spid="11"/>
                                        </p:tgtEl>
                                      </p:cBhvr>
                                      <p:by x="100000" y="50000"/>
                                    </p:animScale>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bg/>
                                          </p:spTgt>
                                        </p:tgtEl>
                                        <p:attrNameLst>
                                          <p:attrName>style.visibility</p:attrName>
                                        </p:attrNameLst>
                                      </p:cBhvr>
                                      <p:to>
                                        <p:strVal val="visible"/>
                                      </p:to>
                                    </p:set>
                                    <p:animEffect transition="in" filter="wipe(left)">
                                      <p:cBhvr>
                                        <p:cTn id="62" dur="2000"/>
                                        <p:tgtEl>
                                          <p:spTgt spid="13">
                                            <p:bg/>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wipe(left)">
                                      <p:cBhvr>
                                        <p:cTn id="67" dur="20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3">
                                            <p:txEl>
                                              <p:pRg st="1" end="1"/>
                                            </p:txEl>
                                          </p:spTgt>
                                        </p:tgtEl>
                                        <p:attrNameLst>
                                          <p:attrName>style.visibility</p:attrName>
                                        </p:attrNameLst>
                                      </p:cBhvr>
                                      <p:to>
                                        <p:strVal val="visible"/>
                                      </p:to>
                                    </p:set>
                                    <p:animEffect transition="in" filter="wipe(left)">
                                      <p:cBhvr>
                                        <p:cTn id="72"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2" grpId="0"/>
      <p:bldP spid="12" grpId="1"/>
      <p:bldP spid="12" grpId="2"/>
      <p:bldP spid="1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5323582"/>
            <a:ext cx="8229600" cy="1077218"/>
          </a:xfrm>
          <a:prstGeom prst="rect">
            <a:avLst/>
          </a:prstGeom>
          <a:solidFill>
            <a:srgbClr val="CCFF99"/>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রাবারের ফিতা টানলে দৈর্ঘ্য বৃদ্ধি পায়।</a:t>
            </a:r>
          </a:p>
          <a:p>
            <a:pPr algn="ctr"/>
            <a:r>
              <a:rPr lang="bn-BD" sz="3200" dirty="0" smtClean="0">
                <a:latin typeface="NikoshBAN" pitchFamily="2" charset="0"/>
                <a:cs typeface="NikoshBAN" pitchFamily="2" charset="0"/>
              </a:rPr>
              <a:t>আবার টান ছেড়ে দিলে পূর্বের দৈর্ঘ্য ফিরে পায় </a:t>
            </a:r>
            <a:endParaRPr lang="en-US" sz="3200" dirty="0">
              <a:latin typeface="NikoshBAN" pitchFamily="2" charset="0"/>
              <a:cs typeface="NikoshBAN" pitchFamily="2" charset="0"/>
            </a:endParaRPr>
          </a:p>
        </p:txBody>
      </p:sp>
      <p:sp>
        <p:nvSpPr>
          <p:cNvPr id="9" name="TextBox 8"/>
          <p:cNvSpPr txBox="1"/>
          <p:nvPr/>
        </p:nvSpPr>
        <p:spPr>
          <a:xfrm>
            <a:off x="457200" y="587514"/>
            <a:ext cx="8229600" cy="707886"/>
          </a:xfrm>
          <a:prstGeom prst="rect">
            <a:avLst/>
          </a:prstGeom>
          <a:solidFill>
            <a:srgbClr val="C1FFFF"/>
          </a:solidFill>
          <a:ln w="19050">
            <a:solidFill>
              <a:schemeClr val="tx1"/>
            </a:solidFill>
          </a:ln>
        </p:spPr>
        <p:txBody>
          <a:bodyPr wrap="square" rtlCol="0">
            <a:spAutoFit/>
          </a:bodyPr>
          <a:lstStyle/>
          <a:p>
            <a:pPr algn="ctr"/>
            <a:r>
              <a:rPr lang="bn-IN" sz="4000" dirty="0" smtClean="0">
                <a:latin typeface="NikoshBAN" pitchFamily="2" charset="0"/>
                <a:cs typeface="NikoshBAN" pitchFamily="2" charset="0"/>
              </a:rPr>
              <a:t>স্থিতিস্থাপকতা</a:t>
            </a:r>
            <a:endParaRPr lang="en-US" sz="4000" dirty="0">
              <a:latin typeface="NikoshBAN" pitchFamily="2" charset="0"/>
              <a:cs typeface="NikoshBAN" pitchFamily="2" charset="0"/>
            </a:endParaRPr>
          </a:p>
        </p:txBody>
      </p:sp>
      <p:pic>
        <p:nvPicPr>
          <p:cNvPr id="1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354" r="1369" b="12733"/>
          <a:stretch/>
        </p:blipFill>
        <p:spPr bwMode="auto">
          <a:xfrm>
            <a:off x="1828800" y="1524000"/>
            <a:ext cx="5486400"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819401"/>
            <a:ext cx="8229600" cy="1170432"/>
          </a:xfrm>
          <a:prstGeom prst="rect">
            <a:avLst/>
          </a:prstGeom>
        </p:spPr>
      </p:pic>
      <p:sp>
        <p:nvSpPr>
          <p:cNvPr id="6" name="TextBox 5"/>
          <p:cNvSpPr txBox="1"/>
          <p:nvPr/>
        </p:nvSpPr>
        <p:spPr>
          <a:xfrm>
            <a:off x="446314" y="4104382"/>
            <a:ext cx="8229600" cy="1077218"/>
          </a:xfrm>
          <a:prstGeom prst="rect">
            <a:avLst/>
          </a:prstGeom>
          <a:solidFill>
            <a:srgbClr val="FFCCFF"/>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রাবারের ফিতা টানলে </a:t>
            </a:r>
            <a:r>
              <a:rPr lang="bn-IN" sz="3200" dirty="0" smtClean="0">
                <a:latin typeface="NikoshBAN" pitchFamily="2" charset="0"/>
                <a:cs typeface="NikoshBAN" pitchFamily="2" charset="0"/>
              </a:rPr>
              <a:t>কী পরিবর্তন হয়?</a:t>
            </a:r>
            <a:endParaRPr lang="bn-BD" sz="32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আবার টান ছেড়ে দিলে </a:t>
            </a:r>
            <a:r>
              <a:rPr lang="bn-IN" sz="3200" dirty="0" smtClean="0">
                <a:latin typeface="NikoshBAN" pitchFamily="2" charset="0"/>
                <a:cs typeface="NikoshBAN" pitchFamily="2" charset="0"/>
              </a:rPr>
              <a:t>কী ঘটে?</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7917911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10"/>
                                        </p:tgtEl>
                                      </p:cBhvr>
                                      <p:by x="150000" y="100000"/>
                                    </p:animScale>
                                  </p:childTnLst>
                                </p:cTn>
                              </p:par>
                              <p:par>
                                <p:cTn id="18" presetID="6" presetClass="emph" presetSubtype="0" fill="hold" nodeType="withEffect">
                                  <p:stCondLst>
                                    <p:cond delay="0"/>
                                  </p:stCondLst>
                                  <p:childTnLst>
                                    <p:animScale>
                                      <p:cBhvr>
                                        <p:cTn id="19" dur="2000" fill="hold"/>
                                        <p:tgtEl>
                                          <p:spTgt spid="10"/>
                                        </p:tgtEl>
                                      </p:cBhvr>
                                      <p:by x="100000" y="50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10"/>
                                        </p:tgtEl>
                                      </p:cBhvr>
                                      <p:by x="67000" y="100000"/>
                                    </p:animScale>
                                  </p:childTnLst>
                                </p:cTn>
                              </p:par>
                              <p:par>
                                <p:cTn id="24" presetID="6" presetClass="emph" presetSubtype="0" fill="hold" nodeType="withEffect">
                                  <p:stCondLst>
                                    <p:cond delay="0"/>
                                  </p:stCondLst>
                                  <p:childTnLst>
                                    <p:animScale>
                                      <p:cBhvr>
                                        <p:cTn id="25" dur="2000" fill="hold"/>
                                        <p:tgtEl>
                                          <p:spTgt spid="10"/>
                                        </p:tgtEl>
                                      </p:cBhvr>
                                      <p:by x="100000" y="19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bg/>
                                          </p:spTgt>
                                        </p:tgtEl>
                                        <p:attrNameLst>
                                          <p:attrName>style.visibility</p:attrName>
                                        </p:attrNameLst>
                                      </p:cBhvr>
                                      <p:to>
                                        <p:strVal val="visible"/>
                                      </p:to>
                                    </p:set>
                                    <p:animEffect transition="in" filter="wipe(left)">
                                      <p:cBhvr>
                                        <p:cTn id="30" dur="2000"/>
                                        <p:tgtEl>
                                          <p:spTgt spid="6">
                                            <p:bg/>
                                          </p:spTgt>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left)">
                                      <p:cBhvr>
                                        <p:cTn id="34" dur="2000"/>
                                        <p:tgtEl>
                                          <p:spTgt spid="6">
                                            <p:txEl>
                                              <p:pRg st="0" end="0"/>
                                            </p:txEl>
                                          </p:spTgt>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left)">
                                      <p:cBhvr>
                                        <p:cTn id="38" dur="20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bg/>
                                          </p:spTgt>
                                        </p:tgtEl>
                                        <p:attrNameLst>
                                          <p:attrName>style.visibility</p:attrName>
                                        </p:attrNameLst>
                                      </p:cBhvr>
                                      <p:to>
                                        <p:strVal val="visible"/>
                                      </p:to>
                                    </p:set>
                                    <p:animEffect transition="in" filter="wipe(left)">
                                      <p:cBhvr>
                                        <p:cTn id="43" dur="2000"/>
                                        <p:tgtEl>
                                          <p:spTgt spid="8">
                                            <p:bg/>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2000"/>
                                        <p:tgtEl>
                                          <p:spTgt spid="8">
                                            <p:txEl>
                                              <p:pRg st="0" end="0"/>
                                            </p:txEl>
                                          </p:spTgt>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2000"/>
                                        <p:tgtEl>
                                          <p:spTgt spid="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295400" y="1371600"/>
            <a:ext cx="6466835" cy="4093428"/>
          </a:xfrm>
          <a:prstGeom prst="rect">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5400000" scaled="1"/>
            <a:tileRect/>
          </a:gradFill>
          <a:ln w="19050">
            <a:solidFill>
              <a:schemeClr val="tx1"/>
            </a:solidFill>
          </a:ln>
        </p:spPr>
        <p:txBody>
          <a:bodyPr wrap="none" rtlCol="0">
            <a:spAutoFit/>
          </a:bodyPr>
          <a:lstStyle/>
          <a:p>
            <a:pPr algn="ctr"/>
            <a:r>
              <a:rPr lang="bn-IN" sz="3600" dirty="0" smtClean="0">
                <a:latin typeface="NikoshBAN" pitchFamily="2" charset="0"/>
                <a:cs typeface="NikoshBAN" pitchFamily="2" charset="0"/>
              </a:rPr>
              <a:t>শিখনফল</a:t>
            </a:r>
          </a:p>
          <a:p>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এই পাঠ শেষে শিক্ষার্থীরা-</a:t>
            </a:r>
          </a:p>
          <a:p>
            <a:r>
              <a:rPr lang="bn-IN" sz="3200" dirty="0" smtClean="0">
                <a:latin typeface="NikoshBAN" pitchFamily="2" charset="0"/>
                <a:cs typeface="NikoshBAN" pitchFamily="2" charset="0"/>
              </a:rPr>
              <a:t>১। স্থিতিস্থাপকতা ব্যাখ্যা করতে পারবে;</a:t>
            </a:r>
          </a:p>
          <a:p>
            <a:r>
              <a:rPr lang="bn-IN" sz="3200" dirty="0">
                <a:latin typeface="NikoshBAN" pitchFamily="2" charset="0"/>
                <a:cs typeface="NikoshBAN" pitchFamily="2" charset="0"/>
              </a:rPr>
              <a:t>২</a:t>
            </a:r>
            <a:r>
              <a:rPr lang="bn-IN" sz="3200" dirty="0" smtClean="0">
                <a:latin typeface="NikoshBAN" pitchFamily="2" charset="0"/>
                <a:cs typeface="NikoshBAN" pitchFamily="2" charset="0"/>
              </a:rPr>
              <a:t>। পীড়ন ও বিকৃতি ব্যাখ্যা করতে পারবে;</a:t>
            </a:r>
          </a:p>
          <a:p>
            <a:r>
              <a:rPr lang="bn-IN" sz="3200" dirty="0">
                <a:latin typeface="NikoshBAN" pitchFamily="2" charset="0"/>
                <a:cs typeface="NikoshBAN" pitchFamily="2" charset="0"/>
              </a:rPr>
              <a:t>৩</a:t>
            </a:r>
            <a:r>
              <a:rPr lang="bn-IN" sz="3200" dirty="0" smtClean="0">
                <a:latin typeface="NikoshBAN" pitchFamily="2" charset="0"/>
                <a:cs typeface="NikoshBAN" pitchFamily="2" charset="0"/>
              </a:rPr>
              <a:t>। হুকের সূত্র ব্যাখ্যা ও প্রতিপাদন করতে পারবে;</a:t>
            </a:r>
          </a:p>
          <a:p>
            <a:r>
              <a:rPr lang="bn-IN" sz="3200" dirty="0">
                <a:latin typeface="NikoshBAN" pitchFamily="2" charset="0"/>
                <a:cs typeface="NikoshBAN" pitchFamily="2" charset="0"/>
              </a:rPr>
              <a:t>৪</a:t>
            </a:r>
            <a:r>
              <a:rPr lang="bn-IN" sz="3200" dirty="0" smtClean="0">
                <a:latin typeface="NikoshBAN" pitchFamily="2" charset="0"/>
                <a:cs typeface="NikoshBAN" pitchFamily="2" charset="0"/>
              </a:rPr>
              <a:t>। পদার্থের আনবিক গতিতত্ব বর্ণনা করতে পারবে;</a:t>
            </a:r>
          </a:p>
          <a:p>
            <a:r>
              <a:rPr lang="bn-IN" sz="3200" dirty="0">
                <a:latin typeface="NikoshBAN" pitchFamily="2" charset="0"/>
                <a:cs typeface="NikoshBAN" pitchFamily="2" charset="0"/>
              </a:rPr>
              <a:t>৫</a:t>
            </a:r>
            <a:r>
              <a:rPr lang="bn-IN" sz="3200" dirty="0" smtClean="0">
                <a:latin typeface="NikoshBAN" pitchFamily="2" charset="0"/>
                <a:cs typeface="NikoshBAN" pitchFamily="2" charset="0"/>
              </a:rPr>
              <a:t>। পদার্থের প্লাজমা অবস্থা বর্ণনা করতে পারবে।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7466353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94" y="457200"/>
            <a:ext cx="8227906" cy="2895600"/>
          </a:xfrm>
          <a:prstGeom prst="rect">
            <a:avLst/>
          </a:prstGeom>
          <a:ln w="19050">
            <a:solidFill>
              <a:schemeClr val="tx1"/>
            </a:solidFill>
          </a:ln>
        </p:spPr>
      </p:pic>
      <p:pic>
        <p:nvPicPr>
          <p:cNvPr id="3" name="Picture 2"/>
          <p:cNvPicPr>
            <a:picLocks noChangeAspect="1"/>
          </p:cNvPicPr>
          <p:nvPr/>
        </p:nvPicPr>
        <p:blipFill rotWithShape="1">
          <a:blip r:embed="rId4">
            <a:clrChange>
              <a:clrFrom>
                <a:srgbClr val="FAF8D1"/>
              </a:clrFrom>
              <a:clrTo>
                <a:srgbClr val="FAF8D1">
                  <a:alpha val="0"/>
                </a:srgbClr>
              </a:clrTo>
            </a:clrChange>
            <a:extLst>
              <a:ext uri="{28A0092B-C50C-407E-A947-70E740481C1C}">
                <a14:useLocalDpi xmlns:a14="http://schemas.microsoft.com/office/drawing/2010/main" val="0"/>
              </a:ext>
            </a:extLst>
          </a:blip>
          <a:srcRect t="12088" b="14286"/>
          <a:stretch/>
        </p:blipFill>
        <p:spPr>
          <a:xfrm>
            <a:off x="1796143" y="3429000"/>
            <a:ext cx="5486400" cy="1905000"/>
          </a:xfrm>
          <a:prstGeom prst="rect">
            <a:avLst/>
          </a:prstGeom>
          <a:ln w="19050">
            <a:noFill/>
          </a:ln>
        </p:spPr>
      </p:pic>
      <p:sp>
        <p:nvSpPr>
          <p:cNvPr id="4" name="TextBox 3"/>
          <p:cNvSpPr txBox="1"/>
          <p:nvPr/>
        </p:nvSpPr>
        <p:spPr>
          <a:xfrm>
            <a:off x="381000" y="5410200"/>
            <a:ext cx="8304106" cy="954107"/>
          </a:xfrm>
          <a:prstGeom prst="rect">
            <a:avLst/>
          </a:prstGeom>
          <a:solidFill>
            <a:srgbClr val="CCFFCC"/>
          </a:solidFill>
          <a:ln w="19050">
            <a:noFill/>
          </a:ln>
        </p:spPr>
        <p:txBody>
          <a:bodyPr wrap="square" rtlCol="0">
            <a:spAutoFit/>
          </a:bodyPr>
          <a:lstStyle/>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rPr>
              <a:t>বাহ্যিক </a:t>
            </a:r>
            <a:r>
              <a:rPr lang="bn-IN" sz="2800" dirty="0" smtClean="0">
                <a:latin typeface="NikoshBAN" pitchFamily="2" charset="0"/>
                <a:cs typeface="NikoshBAN" pitchFamily="2" charset="0"/>
              </a:rPr>
              <a:t>বলের প্রভাবে একক দৈর্ঘ্যের পরিবর্তন হল বিকৃতি।</a:t>
            </a:r>
          </a:p>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IN" sz="2800" dirty="0" smtClean="0">
                <a:latin typeface="NikoshBAN" pitchFamily="2" charset="0"/>
                <a:cs typeface="NikoshBAN" pitchFamily="2" charset="0"/>
              </a:rPr>
              <a:t>বস্তুর ভিতর একক ক্ষেত্রফলে লম্বভাবে প্রতিরোধকারী বল হল পীড়ন।</a:t>
            </a:r>
          </a:p>
        </p:txBody>
      </p:sp>
      <p:sp>
        <p:nvSpPr>
          <p:cNvPr id="5" name="TextBox 4"/>
          <p:cNvSpPr txBox="1"/>
          <p:nvPr/>
        </p:nvSpPr>
        <p:spPr>
          <a:xfrm>
            <a:off x="3601672" y="4596825"/>
            <a:ext cx="1754004" cy="584775"/>
          </a:xfrm>
          <a:prstGeom prst="rect">
            <a:avLst/>
          </a:prstGeom>
          <a:solidFill>
            <a:schemeClr val="bg1">
              <a:lumMod val="95000"/>
            </a:schemeClr>
          </a:solidFill>
          <a:ln>
            <a:noFill/>
          </a:ln>
        </p:spPr>
        <p:txBody>
          <a:bodyPr wrap="square" rtlCol="0">
            <a:spAutoFit/>
          </a:bodyPr>
          <a:lstStyle/>
          <a:p>
            <a:pPr algn="ctr"/>
            <a:r>
              <a:rPr lang="bn-IN" sz="3200" dirty="0" smtClean="0">
                <a:latin typeface="NikoshBAN" pitchFamily="2" charset="0"/>
                <a:cs typeface="NikoshBAN" pitchFamily="2" charset="0"/>
              </a:rPr>
              <a:t>বল প্রয়োগ</a:t>
            </a:r>
            <a:endParaRPr lang="en-US" sz="3200" dirty="0">
              <a:latin typeface="NikoshBAN" pitchFamily="2" charset="0"/>
              <a:cs typeface="NikoshBAN" pitchFamily="2" charset="0"/>
            </a:endParaRPr>
          </a:p>
        </p:txBody>
      </p:sp>
      <p:sp>
        <p:nvSpPr>
          <p:cNvPr id="6" name="TextBox 5"/>
          <p:cNvSpPr txBox="1"/>
          <p:nvPr/>
        </p:nvSpPr>
        <p:spPr>
          <a:xfrm>
            <a:off x="3601671" y="4593771"/>
            <a:ext cx="1754006" cy="584775"/>
          </a:xfrm>
          <a:prstGeom prst="rect">
            <a:avLst/>
          </a:prstGeom>
          <a:solidFill>
            <a:schemeClr val="bg1">
              <a:lumMod val="95000"/>
            </a:schemeClr>
          </a:solidFill>
          <a:ln>
            <a:noFill/>
          </a:ln>
        </p:spPr>
        <p:txBody>
          <a:bodyPr wrap="square" rtlCol="0">
            <a:spAutoFit/>
          </a:bodyPr>
          <a:lstStyle/>
          <a:p>
            <a:pPr algn="ctr"/>
            <a:r>
              <a:rPr lang="bn-IN" sz="3200" dirty="0" smtClean="0">
                <a:latin typeface="NikoshBAN" pitchFamily="2" charset="0"/>
                <a:cs typeface="NikoshBAN" pitchFamily="2" charset="0"/>
              </a:rPr>
              <a:t>দৈর্ঘ্য বৃদ্ধি</a:t>
            </a:r>
            <a:endParaRPr lang="en-US" sz="3200" dirty="0">
              <a:latin typeface="NikoshBAN" pitchFamily="2" charset="0"/>
              <a:cs typeface="NikoshBAN" pitchFamily="2" charset="0"/>
            </a:endParaRPr>
          </a:p>
        </p:txBody>
      </p:sp>
      <p:sp>
        <p:nvSpPr>
          <p:cNvPr id="7" name="TextBox 6"/>
          <p:cNvSpPr txBox="1"/>
          <p:nvPr/>
        </p:nvSpPr>
        <p:spPr>
          <a:xfrm>
            <a:off x="3601671" y="4593771"/>
            <a:ext cx="1754006" cy="584775"/>
          </a:xfrm>
          <a:prstGeom prst="rect">
            <a:avLst/>
          </a:prstGeom>
          <a:solidFill>
            <a:schemeClr val="bg1">
              <a:lumMod val="95000"/>
            </a:schemeClr>
          </a:solidFill>
          <a:ln>
            <a:noFill/>
          </a:ln>
        </p:spPr>
        <p:txBody>
          <a:bodyPr wrap="none" rtlCol="0">
            <a:spAutoFit/>
          </a:bodyPr>
          <a:lstStyle/>
          <a:p>
            <a:pPr algn="ctr"/>
            <a:r>
              <a:rPr lang="bn-IN" sz="3200" dirty="0" smtClean="0">
                <a:latin typeface="NikoshBAN" pitchFamily="2" charset="0"/>
                <a:cs typeface="NikoshBAN" pitchFamily="2" charset="0"/>
              </a:rPr>
              <a:t>বল প্রত্যাহার</a:t>
            </a:r>
            <a:endParaRPr lang="en-US" sz="3200" dirty="0">
              <a:latin typeface="NikoshBAN" pitchFamily="2" charset="0"/>
              <a:cs typeface="NikoshBAN" pitchFamily="2" charset="0"/>
            </a:endParaRPr>
          </a:p>
        </p:txBody>
      </p:sp>
      <p:sp>
        <p:nvSpPr>
          <p:cNvPr id="8" name="TextBox 7"/>
          <p:cNvSpPr txBox="1"/>
          <p:nvPr/>
        </p:nvSpPr>
        <p:spPr>
          <a:xfrm>
            <a:off x="3601671" y="4593771"/>
            <a:ext cx="1754005" cy="584775"/>
          </a:xfrm>
          <a:prstGeom prst="rect">
            <a:avLst/>
          </a:prstGeom>
          <a:solidFill>
            <a:schemeClr val="bg1">
              <a:lumMod val="95000"/>
            </a:schemeClr>
          </a:solidFill>
          <a:ln>
            <a:noFill/>
          </a:ln>
        </p:spPr>
        <p:txBody>
          <a:bodyPr wrap="square" rtlCol="0">
            <a:spAutoFit/>
          </a:bodyPr>
          <a:lstStyle/>
          <a:p>
            <a:pPr algn="ctr"/>
            <a:r>
              <a:rPr lang="bn-IN" sz="3200" dirty="0" smtClean="0">
                <a:latin typeface="NikoshBAN" pitchFamily="2" charset="0"/>
                <a:cs typeface="NikoshBAN" pitchFamily="2" charset="0"/>
              </a:rPr>
              <a:t>পূর্বের দৈর্ঘ্য</a:t>
            </a:r>
            <a:endParaRPr lang="en-US" sz="3200" dirty="0">
              <a:latin typeface="NikoshBAN" pitchFamily="2" charset="0"/>
              <a:cs typeface="NikoshBAN" pitchFamily="2" charset="0"/>
            </a:endParaRPr>
          </a:p>
        </p:txBody>
      </p:sp>
      <p:sp>
        <p:nvSpPr>
          <p:cNvPr id="9" name="TextBox 8"/>
          <p:cNvSpPr txBox="1"/>
          <p:nvPr/>
        </p:nvSpPr>
        <p:spPr>
          <a:xfrm>
            <a:off x="441688" y="5421086"/>
            <a:ext cx="8304106" cy="954107"/>
          </a:xfrm>
          <a:prstGeom prst="rect">
            <a:avLst/>
          </a:prstGeom>
          <a:solidFill>
            <a:schemeClr val="accent6">
              <a:lumMod val="20000"/>
              <a:lumOff val="80000"/>
            </a:schemeClr>
          </a:solidFill>
          <a:ln w="19050">
            <a:noFill/>
          </a:ln>
        </p:spPr>
        <p:txBody>
          <a:bodyPr wrap="square" rtlCol="0">
            <a:spAutoFit/>
          </a:bodyPr>
          <a:lstStyle/>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rPr>
              <a:t>বাহ্যিক </a:t>
            </a:r>
            <a:r>
              <a:rPr lang="bn-IN" sz="2800" dirty="0" smtClean="0">
                <a:latin typeface="NikoshBAN" pitchFamily="2" charset="0"/>
                <a:cs typeface="NikoshBAN" pitchFamily="2" charset="0"/>
              </a:rPr>
              <a:t>বলের প্রভাবে একক দৈর্ঘ্যের পরিবর্তনকে কী বলে?</a:t>
            </a:r>
          </a:p>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IN" sz="2800" dirty="0" smtClean="0">
                <a:latin typeface="NikoshBAN" pitchFamily="2" charset="0"/>
                <a:cs typeface="NikoshBAN" pitchFamily="2" charset="0"/>
              </a:rPr>
              <a:t>বস্তুর ভিতর একক ক্ষেত্রফলে লম্বভাবে প্রতিরোধকারী বলকে কী বলে?</a:t>
            </a:r>
          </a:p>
        </p:txBody>
      </p:sp>
    </p:spTree>
    <p:extLst>
      <p:ext uri="{BB962C8B-B14F-4D97-AF65-F5344CB8AC3E}">
        <p14:creationId xmlns:p14="http://schemas.microsoft.com/office/powerpoint/2010/main" val="39933334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6" presetClass="emph" presetSubtype="0" fill="hold" nodeType="afterEffect">
                                  <p:stCondLst>
                                    <p:cond delay="0"/>
                                  </p:stCondLst>
                                  <p:childTnLst>
                                    <p:animScale>
                                      <p:cBhvr>
                                        <p:cTn id="18" dur="2000" fill="hold"/>
                                        <p:tgtEl>
                                          <p:spTgt spid="3"/>
                                        </p:tgtEl>
                                      </p:cBhvr>
                                      <p:by x="150000" y="100000"/>
                                    </p:animScale>
                                  </p:childTnLst>
                                </p:cTn>
                              </p:par>
                            </p:childTnLst>
                          </p:cTn>
                        </p:par>
                        <p:par>
                          <p:cTn id="19" fill="hold">
                            <p:stCondLst>
                              <p:cond delay="2000"/>
                            </p:stCondLst>
                            <p:childTnLst>
                              <p:par>
                                <p:cTn id="20" presetID="1" presetClass="exit" presetSubtype="0" fill="hold" grpId="1" nodeType="after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6"/>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par>
                          <p:cTn id="30" fill="hold">
                            <p:stCondLst>
                              <p:cond delay="0"/>
                            </p:stCondLst>
                            <p:childTnLst>
                              <p:par>
                                <p:cTn id="31" presetID="6" presetClass="emph" presetSubtype="0" fill="hold" nodeType="afterEffect">
                                  <p:stCondLst>
                                    <p:cond delay="0"/>
                                  </p:stCondLst>
                                  <p:childTnLst>
                                    <p:animScale>
                                      <p:cBhvr>
                                        <p:cTn id="32" dur="2000" fill="hold"/>
                                        <p:tgtEl>
                                          <p:spTgt spid="3"/>
                                        </p:tgtEl>
                                      </p:cBhvr>
                                      <p:by x="50000" y="100000"/>
                                    </p:animScale>
                                  </p:childTnLst>
                                </p:cTn>
                              </p:par>
                            </p:childTnLst>
                          </p:cTn>
                        </p:par>
                        <p:par>
                          <p:cTn id="33" fill="hold">
                            <p:stCondLst>
                              <p:cond delay="2000"/>
                            </p:stCondLst>
                            <p:childTnLst>
                              <p:par>
                                <p:cTn id="34" presetID="1" presetClass="exit" presetSubtype="0" fill="hold" grpId="1" nodeType="afterEffect">
                                  <p:stCondLst>
                                    <p:cond delay="0"/>
                                  </p:stCondLst>
                                  <p:childTnLst>
                                    <p:set>
                                      <p:cBhvr>
                                        <p:cTn id="35" dur="1" fill="hold">
                                          <p:stCondLst>
                                            <p:cond delay="0"/>
                                          </p:stCondLst>
                                        </p:cTn>
                                        <p:tgtEl>
                                          <p:spTgt spid="7"/>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8"/>
                                        </p:tgtEl>
                                        <p:attrNameLst>
                                          <p:attrName>style.visibility</p:attrName>
                                        </p:attrNameLst>
                                      </p:cBhvr>
                                      <p:to>
                                        <p:strVal val="hidden"/>
                                      </p:to>
                                    </p:set>
                                  </p:childTnLst>
                                </p:cTn>
                              </p:par>
                            </p:childTnLst>
                          </p:cTn>
                        </p:par>
                        <p:par>
                          <p:cTn id="42" fill="hold">
                            <p:stCondLst>
                              <p:cond delay="0"/>
                            </p:stCondLst>
                            <p:childTnLst>
                              <p:par>
                                <p:cTn id="43" presetID="22" presetClass="entr" presetSubtype="8" fill="hold" grpId="0" nodeType="afterEffect">
                                  <p:stCondLst>
                                    <p:cond delay="0"/>
                                  </p:stCondLst>
                                  <p:childTnLst>
                                    <p:set>
                                      <p:cBhvr>
                                        <p:cTn id="44" dur="1" fill="hold">
                                          <p:stCondLst>
                                            <p:cond delay="0"/>
                                          </p:stCondLst>
                                        </p:cTn>
                                        <p:tgtEl>
                                          <p:spTgt spid="9">
                                            <p:bg/>
                                          </p:spTgt>
                                        </p:tgtEl>
                                        <p:attrNameLst>
                                          <p:attrName>style.visibility</p:attrName>
                                        </p:attrNameLst>
                                      </p:cBhvr>
                                      <p:to>
                                        <p:strVal val="visible"/>
                                      </p:to>
                                    </p:set>
                                    <p:animEffect transition="in" filter="wipe(left)">
                                      <p:cBhvr>
                                        <p:cTn id="45" dur="2000"/>
                                        <p:tgtEl>
                                          <p:spTgt spid="9">
                                            <p:bg/>
                                          </p:spTgt>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wipe(left)">
                                      <p:cBhvr>
                                        <p:cTn id="49" dur="2000"/>
                                        <p:tgtEl>
                                          <p:spTgt spid="9">
                                            <p:txEl>
                                              <p:pRg st="0" end="0"/>
                                            </p:txEl>
                                          </p:spTgt>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wipe(left)">
                                      <p:cBhvr>
                                        <p:cTn id="53" dur="2000"/>
                                        <p:tgtEl>
                                          <p:spTgt spid="9">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9">
                                            <p:txEl>
                                              <p:pRg st="1" end="1"/>
                                            </p:txEl>
                                          </p:spTgt>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9">
                                            <p:bg/>
                                          </p:spTgt>
                                        </p:tgtEl>
                                        <p:attrNameLst>
                                          <p:attrName>style.visibility</p:attrName>
                                        </p:attrNameLst>
                                      </p:cBhvr>
                                      <p:to>
                                        <p:strVal val="hidden"/>
                                      </p:to>
                                    </p:set>
                                  </p:childTnLst>
                                </p:cTn>
                              </p:par>
                              <p:par>
                                <p:cTn id="62" presetID="22" presetClass="entr" presetSubtype="8" fill="hold" grpId="0" nodeType="withEffect">
                                  <p:stCondLst>
                                    <p:cond delay="0"/>
                                  </p:stCondLst>
                                  <p:childTnLst>
                                    <p:set>
                                      <p:cBhvr>
                                        <p:cTn id="63" dur="1" fill="hold">
                                          <p:stCondLst>
                                            <p:cond delay="0"/>
                                          </p:stCondLst>
                                        </p:cTn>
                                        <p:tgtEl>
                                          <p:spTgt spid="4">
                                            <p:bg/>
                                          </p:spTgt>
                                        </p:tgtEl>
                                        <p:attrNameLst>
                                          <p:attrName>style.visibility</p:attrName>
                                        </p:attrNameLst>
                                      </p:cBhvr>
                                      <p:to>
                                        <p:strVal val="visible"/>
                                      </p:to>
                                    </p:set>
                                    <p:animEffect transition="in" filter="wipe(left)">
                                      <p:cBhvr>
                                        <p:cTn id="64" dur="2000"/>
                                        <p:tgtEl>
                                          <p:spTgt spid="4">
                                            <p:bg/>
                                          </p:spTgt>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4">
                                            <p:txEl>
                                              <p:pRg st="0" end="0"/>
                                            </p:txEl>
                                          </p:spTgt>
                                        </p:tgtEl>
                                        <p:attrNameLst>
                                          <p:attrName>style.visibility</p:attrName>
                                        </p:attrNameLst>
                                      </p:cBhvr>
                                      <p:to>
                                        <p:strVal val="visible"/>
                                      </p:to>
                                    </p:set>
                                    <p:animEffect transition="in" filter="wipe(left)">
                                      <p:cBhvr>
                                        <p:cTn id="68" dur="2000"/>
                                        <p:tgtEl>
                                          <p:spTgt spid="4">
                                            <p:txEl>
                                              <p:pRg st="0" end="0"/>
                                            </p:txEl>
                                          </p:spTgt>
                                        </p:tgtEl>
                                      </p:cBhvr>
                                    </p:animEffect>
                                  </p:childTnLst>
                                </p:cTn>
                              </p:par>
                            </p:childTnLst>
                          </p:cTn>
                        </p:par>
                        <p:par>
                          <p:cTn id="69" fill="hold">
                            <p:stCondLst>
                              <p:cond delay="4000"/>
                            </p:stCondLst>
                            <p:childTnLst>
                              <p:par>
                                <p:cTn id="70" presetID="22" presetClass="entr" presetSubtype="8" fill="hold" grpId="0" nodeType="afterEffect">
                                  <p:stCondLst>
                                    <p:cond delay="0"/>
                                  </p:stCondLst>
                                  <p:childTnLst>
                                    <p:set>
                                      <p:cBhvr>
                                        <p:cTn id="71" dur="1" fill="hold">
                                          <p:stCondLst>
                                            <p:cond delay="0"/>
                                          </p:stCondLst>
                                        </p:cTn>
                                        <p:tgtEl>
                                          <p:spTgt spid="4">
                                            <p:txEl>
                                              <p:pRg st="1" end="1"/>
                                            </p:txEl>
                                          </p:spTgt>
                                        </p:tgtEl>
                                        <p:attrNameLst>
                                          <p:attrName>style.visibility</p:attrName>
                                        </p:attrNameLst>
                                      </p:cBhvr>
                                      <p:to>
                                        <p:strVal val="visible"/>
                                      </p:to>
                                    </p:set>
                                    <p:animEffect transition="in" filter="wipe(left)">
                                      <p:cBhvr>
                                        <p:cTn id="7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5" grpId="1" animBg="1"/>
      <p:bldP spid="6" grpId="0" animBg="1"/>
      <p:bldP spid="6" grpId="1" animBg="1"/>
      <p:bldP spid="7" grpId="0" animBg="1"/>
      <p:bldP spid="7" grpId="1" animBg="1"/>
      <p:bldP spid="8" grpId="0" animBg="1"/>
      <p:bldP spid="8" grpId="1" animBg="1"/>
      <p:bldP spid="9" grpId="0" build="p" animBg="1"/>
      <p:bldP spid="9" grpId="1"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r="59724" b="53567"/>
          <a:stretch/>
        </p:blipFill>
        <p:spPr>
          <a:xfrm>
            <a:off x="1251856" y="1600200"/>
            <a:ext cx="947058" cy="1434873"/>
          </a:xfrm>
          <a:prstGeom prst="rect">
            <a:avLst/>
          </a:prstGeom>
          <a:ln w="19050">
            <a:noFill/>
          </a:ln>
        </p:spPr>
      </p:pic>
      <p:sp>
        <p:nvSpPr>
          <p:cNvPr id="15" name="TextBox 14"/>
          <p:cNvSpPr txBox="1"/>
          <p:nvPr/>
        </p:nvSpPr>
        <p:spPr>
          <a:xfrm>
            <a:off x="522514" y="508337"/>
            <a:ext cx="8164286" cy="646331"/>
          </a:xfrm>
          <a:prstGeom prst="rect">
            <a:avLst/>
          </a:prstGeom>
          <a:solidFill>
            <a:srgbClr val="CCFF99"/>
          </a:solidFill>
          <a:ln w="19050">
            <a:solidFill>
              <a:schemeClr val="tx1"/>
            </a:solidFill>
          </a:ln>
        </p:spPr>
        <p:txBody>
          <a:bodyPr wrap="square" rtlCol="0">
            <a:spAutoFit/>
          </a:bodyPr>
          <a:lstStyle/>
          <a:p>
            <a:pPr algn="ctr"/>
            <a:r>
              <a:rPr lang="bn-IN" sz="3600" dirty="0" smtClean="0">
                <a:latin typeface="NikoshBAN" pitchFamily="2" charset="0"/>
                <a:cs typeface="NikoshBAN" pitchFamily="2" charset="0"/>
              </a:rPr>
              <a:t>হুকের </a:t>
            </a:r>
            <a:r>
              <a:rPr lang="bn-BD" sz="3600" dirty="0" smtClean="0">
                <a:latin typeface="NikoshBAN" pitchFamily="2" charset="0"/>
                <a:cs typeface="NikoshBAN" pitchFamily="2" charset="0"/>
              </a:rPr>
              <a:t>সূত্রের বিবৃতি</a:t>
            </a:r>
            <a:endParaRPr lang="en-US" sz="3600" dirty="0">
              <a:latin typeface="NikoshBAN" pitchFamily="2" charset="0"/>
              <a:cs typeface="NikoshBAN" pitchFamily="2" charset="0"/>
            </a:endParaRPr>
          </a:p>
        </p:txBody>
      </p:sp>
      <p:sp>
        <p:nvSpPr>
          <p:cNvPr id="16" name="TextBox 15"/>
          <p:cNvSpPr txBox="1"/>
          <p:nvPr/>
        </p:nvSpPr>
        <p:spPr>
          <a:xfrm>
            <a:off x="522514" y="5587425"/>
            <a:ext cx="8088086" cy="584775"/>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স্থিতিস্থাপক সীমার মধ্যে পীড়ন বিকৃতির সমানুপাতিক</a:t>
            </a:r>
            <a:endParaRPr lang="en-US" sz="3200" dirty="0">
              <a:latin typeface="NikoshBAN" pitchFamily="2" charset="0"/>
              <a:cs typeface="NikoshBAN" pitchFamily="2" charset="0"/>
            </a:endParaRPr>
          </a:p>
        </p:txBody>
      </p:sp>
      <p:pic>
        <p:nvPicPr>
          <p:cNvPr id="17" name="Picture 16"/>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5205" r="30137" b="29194"/>
          <a:stretch/>
        </p:blipFill>
        <p:spPr>
          <a:xfrm>
            <a:off x="2721427" y="1641020"/>
            <a:ext cx="979715" cy="2188029"/>
          </a:xfrm>
          <a:prstGeom prst="rect">
            <a:avLst/>
          </a:prstGeom>
          <a:ln w="19050">
            <a:noFill/>
          </a:ln>
        </p:spPr>
      </p:pic>
      <p:pic>
        <p:nvPicPr>
          <p:cNvPr id="18" name="Picture 17"/>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73973" b="3655"/>
          <a:stretch/>
        </p:blipFill>
        <p:spPr>
          <a:xfrm>
            <a:off x="4354284" y="1621969"/>
            <a:ext cx="1034143" cy="2977243"/>
          </a:xfrm>
          <a:prstGeom prst="rect">
            <a:avLst/>
          </a:prstGeom>
          <a:ln w="19050">
            <a:noFill/>
          </a:ln>
        </p:spPr>
      </p:pic>
      <p:pic>
        <p:nvPicPr>
          <p:cNvPr id="21" name="Picture 20"/>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76575" r="2603" b="88057"/>
          <a:stretch/>
        </p:blipFill>
        <p:spPr>
          <a:xfrm>
            <a:off x="6199416" y="1654626"/>
            <a:ext cx="827314" cy="369094"/>
          </a:xfrm>
          <a:prstGeom prst="rect">
            <a:avLst/>
          </a:prstGeom>
          <a:ln w="19050">
            <a:noFill/>
          </a:ln>
        </p:spPr>
      </p:pic>
      <p:pic>
        <p:nvPicPr>
          <p:cNvPr id="23" name="Picture 22"/>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r="59724" b="53567"/>
          <a:stretch/>
        </p:blipFill>
        <p:spPr>
          <a:xfrm>
            <a:off x="2710541" y="1611086"/>
            <a:ext cx="947058" cy="1434873"/>
          </a:xfrm>
          <a:prstGeom prst="rect">
            <a:avLst/>
          </a:prstGeom>
          <a:ln w="19050">
            <a:noFill/>
          </a:ln>
        </p:spPr>
      </p:pic>
      <p:pic>
        <p:nvPicPr>
          <p:cNvPr id="24" name="Picture 23"/>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r="59724" b="53567"/>
          <a:stretch/>
        </p:blipFill>
        <p:spPr>
          <a:xfrm>
            <a:off x="4354284" y="1611085"/>
            <a:ext cx="947058" cy="1434873"/>
          </a:xfrm>
          <a:prstGeom prst="rect">
            <a:avLst/>
          </a:prstGeom>
          <a:ln w="19050">
            <a:noFill/>
          </a:ln>
        </p:spPr>
      </p:pic>
      <p:pic>
        <p:nvPicPr>
          <p:cNvPr id="26" name="Picture 25"/>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2764970" y="2944586"/>
            <a:ext cx="892629" cy="397331"/>
          </a:xfrm>
          <a:prstGeom prst="rect">
            <a:avLst/>
          </a:prstGeom>
          <a:ln w="19050">
            <a:noFill/>
          </a:ln>
        </p:spPr>
      </p:pic>
      <p:pic>
        <p:nvPicPr>
          <p:cNvPr id="27" name="Picture 26"/>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4408713" y="2944585"/>
            <a:ext cx="892629" cy="397331"/>
          </a:xfrm>
          <a:prstGeom prst="rect">
            <a:avLst/>
          </a:prstGeom>
          <a:ln w="19050">
            <a:noFill/>
          </a:ln>
        </p:spPr>
      </p:pic>
      <p:pic>
        <p:nvPicPr>
          <p:cNvPr id="28" name="Picture 27"/>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4408501" y="3309258"/>
            <a:ext cx="892629" cy="397331"/>
          </a:xfrm>
          <a:prstGeom prst="rect">
            <a:avLst/>
          </a:prstGeom>
          <a:ln w="19050">
            <a:noFill/>
          </a:ln>
        </p:spPr>
      </p:pic>
      <p:pic>
        <p:nvPicPr>
          <p:cNvPr id="30" name="Picture 29"/>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t="9423" r="59724" b="53567"/>
          <a:stretch/>
        </p:blipFill>
        <p:spPr>
          <a:xfrm>
            <a:off x="6096000" y="1932215"/>
            <a:ext cx="947058" cy="1143678"/>
          </a:xfrm>
          <a:prstGeom prst="rect">
            <a:avLst/>
          </a:prstGeom>
          <a:ln w="19050">
            <a:noFill/>
          </a:ln>
        </p:spPr>
      </p:pic>
      <p:pic>
        <p:nvPicPr>
          <p:cNvPr id="31" name="Picture 30"/>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134101" y="2911932"/>
            <a:ext cx="892629" cy="397331"/>
          </a:xfrm>
          <a:prstGeom prst="rect">
            <a:avLst/>
          </a:prstGeom>
          <a:ln w="19050">
            <a:noFill/>
          </a:ln>
        </p:spPr>
      </p:pic>
      <p:pic>
        <p:nvPicPr>
          <p:cNvPr id="32" name="Picture 3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576" t="57242" r="30958" b="29900"/>
          <a:stretch/>
        </p:blipFill>
        <p:spPr>
          <a:xfrm>
            <a:off x="6134101" y="3309254"/>
            <a:ext cx="892629" cy="397331"/>
          </a:xfrm>
          <a:prstGeom prst="rect">
            <a:avLst/>
          </a:prstGeom>
          <a:ln w="19050">
            <a:noFill/>
          </a:ln>
        </p:spPr>
      </p:pic>
      <p:pic>
        <p:nvPicPr>
          <p:cNvPr id="33" name="Picture 32"/>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134101" y="3654882"/>
            <a:ext cx="892629" cy="397331"/>
          </a:xfrm>
          <a:prstGeom prst="rect">
            <a:avLst/>
          </a:prstGeom>
          <a:ln w="19050">
            <a:noFill/>
          </a:ln>
        </p:spPr>
      </p:pic>
      <p:grpSp>
        <p:nvGrpSpPr>
          <p:cNvPr id="5" name="Group 4"/>
          <p:cNvGrpSpPr/>
          <p:nvPr/>
        </p:nvGrpSpPr>
        <p:grpSpPr>
          <a:xfrm>
            <a:off x="6096000" y="1924055"/>
            <a:ext cx="947058" cy="2119998"/>
            <a:chOff x="6591299" y="2947304"/>
            <a:chExt cx="947058" cy="2119998"/>
          </a:xfrm>
        </p:grpSpPr>
        <p:pic>
          <p:nvPicPr>
            <p:cNvPr id="34" name="Picture 33"/>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t="9423" r="59724" b="53567"/>
            <a:stretch/>
          </p:blipFill>
          <p:spPr>
            <a:xfrm>
              <a:off x="6591299" y="2947304"/>
              <a:ext cx="947058" cy="1143678"/>
            </a:xfrm>
            <a:prstGeom prst="rect">
              <a:avLst/>
            </a:prstGeom>
            <a:ln w="19050">
              <a:noFill/>
            </a:ln>
          </p:spPr>
        </p:pic>
        <p:pic>
          <p:nvPicPr>
            <p:cNvPr id="35" name="Picture 34"/>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629400" y="3927021"/>
              <a:ext cx="892629" cy="397331"/>
            </a:xfrm>
            <a:prstGeom prst="rect">
              <a:avLst/>
            </a:prstGeom>
            <a:ln w="19050">
              <a:noFill/>
            </a:ln>
          </p:spPr>
        </p:pic>
        <p:pic>
          <p:nvPicPr>
            <p:cNvPr id="36" name="Picture 3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576" t="57242" r="30958" b="29900"/>
            <a:stretch/>
          </p:blipFill>
          <p:spPr>
            <a:xfrm>
              <a:off x="6629400" y="4324343"/>
              <a:ext cx="892629" cy="397331"/>
            </a:xfrm>
            <a:prstGeom prst="rect">
              <a:avLst/>
            </a:prstGeom>
            <a:ln w="19050">
              <a:noFill/>
            </a:ln>
          </p:spPr>
        </p:pic>
        <p:pic>
          <p:nvPicPr>
            <p:cNvPr id="37" name="Picture 36"/>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629400" y="4669971"/>
              <a:ext cx="892629" cy="397331"/>
            </a:xfrm>
            <a:prstGeom prst="rect">
              <a:avLst/>
            </a:prstGeom>
            <a:ln w="19050">
              <a:noFill/>
            </a:ln>
          </p:spPr>
        </p:pic>
      </p:grpSp>
      <p:sp>
        <p:nvSpPr>
          <p:cNvPr id="38" name="TextBox 37"/>
          <p:cNvSpPr txBox="1"/>
          <p:nvPr/>
        </p:nvSpPr>
        <p:spPr>
          <a:xfrm>
            <a:off x="1977791" y="4112411"/>
            <a:ext cx="2289409" cy="584775"/>
          </a:xfrm>
          <a:prstGeom prst="rect">
            <a:avLst/>
          </a:prstGeom>
          <a:noFill/>
          <a:ln w="19050">
            <a:noFill/>
          </a:ln>
        </p:spPr>
        <p:txBody>
          <a:bodyPr wrap="none" rtlCol="0">
            <a:spAutoFit/>
          </a:bodyPr>
          <a:lstStyle/>
          <a:p>
            <a:pPr algn="ctr"/>
            <a:r>
              <a:rPr lang="bn-BD" sz="3200" dirty="0" smtClean="0">
                <a:latin typeface="NikoshBAN" pitchFamily="2" charset="0"/>
                <a:cs typeface="NikoshBAN" pitchFamily="2" charset="0"/>
              </a:rPr>
              <a:t>স্থিতিস্থাপক সীমা</a:t>
            </a:r>
            <a:endParaRPr lang="en-US" sz="3200" dirty="0">
              <a:latin typeface="NikoshBAN" pitchFamily="2" charset="0"/>
              <a:cs typeface="NikoshBAN" pitchFamily="2" charset="0"/>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8" y="1295401"/>
            <a:ext cx="1643743" cy="1649184"/>
          </a:xfrm>
          <a:prstGeom prst="rect">
            <a:avLst/>
          </a:prstGeom>
        </p:spPr>
      </p:pic>
      <p:sp>
        <p:nvSpPr>
          <p:cNvPr id="25" name="TextBox 24"/>
          <p:cNvSpPr txBox="1"/>
          <p:nvPr/>
        </p:nvSpPr>
        <p:spPr>
          <a:xfrm>
            <a:off x="7086600" y="3008706"/>
            <a:ext cx="1600200" cy="584775"/>
          </a:xfrm>
          <a:prstGeom prst="rect">
            <a:avLst/>
          </a:prstGeom>
          <a:noFill/>
          <a:ln w="19050">
            <a:noFill/>
          </a:ln>
        </p:spPr>
        <p:txBody>
          <a:bodyPr wrap="square" rtlCol="0">
            <a:spAutoFit/>
          </a:bodyPr>
          <a:lstStyle/>
          <a:p>
            <a:pPr algn="ctr"/>
            <a:r>
              <a:rPr lang="bn-IN" sz="3200" dirty="0" smtClean="0">
                <a:latin typeface="NikoshBAN" pitchFamily="2" charset="0"/>
                <a:cs typeface="NikoshBAN" pitchFamily="2" charset="0"/>
              </a:rPr>
              <a:t>রবার্ট হুক</a:t>
            </a:r>
            <a:endParaRPr lang="en-US" sz="3200" dirty="0">
              <a:latin typeface="NikoshBAN" pitchFamily="2" charset="0"/>
              <a:cs typeface="NikoshBAN" pitchFamily="2" charset="0"/>
            </a:endParaRPr>
          </a:p>
        </p:txBody>
      </p:sp>
      <p:grpSp>
        <p:nvGrpSpPr>
          <p:cNvPr id="6" name="Group 5"/>
          <p:cNvGrpSpPr/>
          <p:nvPr/>
        </p:nvGrpSpPr>
        <p:grpSpPr>
          <a:xfrm>
            <a:off x="1143000" y="1371603"/>
            <a:ext cx="5900058" cy="302409"/>
            <a:chOff x="1143000" y="1371603"/>
            <a:chExt cx="5900058" cy="302409"/>
          </a:xfrm>
        </p:grpSpPr>
        <p:sp>
          <p:nvSpPr>
            <p:cNvPr id="2" name="Can 1"/>
            <p:cNvSpPr/>
            <p:nvPr/>
          </p:nvSpPr>
          <p:spPr>
            <a:xfrm rot="5400000">
              <a:off x="3941824" y="-1427221"/>
              <a:ext cx="302409" cy="5900058"/>
            </a:xfrm>
            <a:prstGeom prst="can">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691740"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048000"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545768"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406242"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59931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nodeType="afterEffect">
                                  <p:stCondLst>
                                    <p:cond delay="100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nodeType="withEffect">
                                  <p:stCondLst>
                                    <p:cond delay="1000"/>
                                  </p:stCondLst>
                                  <p:childTnLst>
                                    <p:set>
                                      <p:cBhvr>
                                        <p:cTn id="22" dur="1" fill="hold">
                                          <p:stCondLst>
                                            <p:cond delay="0"/>
                                          </p:stCondLst>
                                        </p:cTn>
                                        <p:tgtEl>
                                          <p:spTgt spid="26"/>
                                        </p:tgtEl>
                                        <p:attrNameLst>
                                          <p:attrName>style.visibility</p:attrName>
                                        </p:attrNameLst>
                                      </p:cBhvr>
                                      <p:to>
                                        <p:strVal val="hidden"/>
                                      </p:to>
                                    </p:set>
                                  </p:childTnLst>
                                </p:cTn>
                              </p:par>
                              <p:par>
                                <p:cTn id="23" presetID="22" presetClass="entr" presetSubtype="1" fill="hold" nodeType="withEffect">
                                  <p:stCondLst>
                                    <p:cond delay="100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par>
                          <p:cTn id="32" fill="hold">
                            <p:stCondLst>
                              <p:cond delay="0"/>
                            </p:stCondLst>
                            <p:childTnLst>
                              <p:par>
                                <p:cTn id="33" presetID="1" presetClass="exit" presetSubtype="0" fill="hold" nodeType="afterEffect">
                                  <p:stCondLst>
                                    <p:cond delay="100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nodeType="withEffect">
                                  <p:stCondLst>
                                    <p:cond delay="1000"/>
                                  </p:stCondLst>
                                  <p:childTnLst>
                                    <p:set>
                                      <p:cBhvr>
                                        <p:cTn id="36" dur="1" fill="hold">
                                          <p:stCondLst>
                                            <p:cond delay="0"/>
                                          </p:stCondLst>
                                        </p:cTn>
                                        <p:tgtEl>
                                          <p:spTgt spid="27"/>
                                        </p:tgtEl>
                                        <p:attrNameLst>
                                          <p:attrName>style.visibility</p:attrName>
                                        </p:attrNameLst>
                                      </p:cBhvr>
                                      <p:to>
                                        <p:strVal val="hidden"/>
                                      </p:to>
                                    </p:set>
                                  </p:childTnLst>
                                </p:cTn>
                              </p:par>
                              <p:par>
                                <p:cTn id="37" presetID="1" presetClass="exit" presetSubtype="0" fill="hold" nodeType="withEffect">
                                  <p:stCondLst>
                                    <p:cond delay="1000"/>
                                  </p:stCondLst>
                                  <p:childTnLst>
                                    <p:set>
                                      <p:cBhvr>
                                        <p:cTn id="38" dur="1" fill="hold">
                                          <p:stCondLst>
                                            <p:cond delay="0"/>
                                          </p:stCondLst>
                                        </p:cTn>
                                        <p:tgtEl>
                                          <p:spTgt spid="28"/>
                                        </p:tgtEl>
                                        <p:attrNameLst>
                                          <p:attrName>style.visibility</p:attrName>
                                        </p:attrNameLst>
                                      </p:cBhvr>
                                      <p:to>
                                        <p:strVal val="hidden"/>
                                      </p:to>
                                    </p:set>
                                  </p:childTnLst>
                                </p:cTn>
                              </p:par>
                              <p:par>
                                <p:cTn id="39" presetID="22" presetClass="entr" presetSubtype="1" fill="hold" nodeType="withEffect">
                                  <p:stCondLst>
                                    <p:cond delay="100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par>
                          <p:cTn id="56" fill="hold">
                            <p:stCondLst>
                              <p:cond delay="0"/>
                            </p:stCondLst>
                            <p:childTnLst>
                              <p:par>
                                <p:cTn id="57" presetID="1" presetClass="exit" presetSubtype="0" fill="hold" nodeType="afterEffect">
                                  <p:stCondLst>
                                    <p:cond delay="1000"/>
                                  </p:stCondLst>
                                  <p:childTnLst>
                                    <p:set>
                                      <p:cBhvr>
                                        <p:cTn id="58" dur="1" fill="hold">
                                          <p:stCondLst>
                                            <p:cond delay="0"/>
                                          </p:stCondLst>
                                        </p:cTn>
                                        <p:tgtEl>
                                          <p:spTgt spid="30"/>
                                        </p:tgtEl>
                                        <p:attrNameLst>
                                          <p:attrName>style.visibility</p:attrName>
                                        </p:attrNameLst>
                                      </p:cBhvr>
                                      <p:to>
                                        <p:strVal val="hidden"/>
                                      </p:to>
                                    </p:set>
                                  </p:childTnLst>
                                </p:cTn>
                              </p:par>
                              <p:par>
                                <p:cTn id="59" presetID="1" presetClass="exit" presetSubtype="0" fill="hold" nodeType="withEffect">
                                  <p:stCondLst>
                                    <p:cond delay="1000"/>
                                  </p:stCondLst>
                                  <p:childTnLst>
                                    <p:set>
                                      <p:cBhvr>
                                        <p:cTn id="60" dur="1" fill="hold">
                                          <p:stCondLst>
                                            <p:cond delay="0"/>
                                          </p:stCondLst>
                                        </p:cTn>
                                        <p:tgtEl>
                                          <p:spTgt spid="31"/>
                                        </p:tgtEl>
                                        <p:attrNameLst>
                                          <p:attrName>style.visibility</p:attrName>
                                        </p:attrNameLst>
                                      </p:cBhvr>
                                      <p:to>
                                        <p:strVal val="hidden"/>
                                      </p:to>
                                    </p:set>
                                  </p:childTnLst>
                                </p:cTn>
                              </p:par>
                              <p:par>
                                <p:cTn id="61" presetID="1" presetClass="exit" presetSubtype="0" fill="hold" nodeType="withEffect">
                                  <p:stCondLst>
                                    <p:cond delay="1000"/>
                                  </p:stCondLst>
                                  <p:childTnLst>
                                    <p:set>
                                      <p:cBhvr>
                                        <p:cTn id="62" dur="1" fill="hold">
                                          <p:stCondLst>
                                            <p:cond delay="0"/>
                                          </p:stCondLst>
                                        </p:cTn>
                                        <p:tgtEl>
                                          <p:spTgt spid="32"/>
                                        </p:tgtEl>
                                        <p:attrNameLst>
                                          <p:attrName>style.visibility</p:attrName>
                                        </p:attrNameLst>
                                      </p:cBhvr>
                                      <p:to>
                                        <p:strVal val="hidden"/>
                                      </p:to>
                                    </p:set>
                                  </p:childTnLst>
                                </p:cTn>
                              </p:par>
                              <p:par>
                                <p:cTn id="63" presetID="1" presetClass="exit" presetSubtype="0" fill="hold" nodeType="withEffect">
                                  <p:stCondLst>
                                    <p:cond delay="1000"/>
                                  </p:stCondLst>
                                  <p:childTnLst>
                                    <p:set>
                                      <p:cBhvr>
                                        <p:cTn id="64" dur="1" fill="hold">
                                          <p:stCondLst>
                                            <p:cond delay="0"/>
                                          </p:stCondLst>
                                        </p:cTn>
                                        <p:tgtEl>
                                          <p:spTgt spid="33"/>
                                        </p:tgtEl>
                                        <p:attrNameLst>
                                          <p:attrName>style.visibility</p:attrName>
                                        </p:attrNameLst>
                                      </p:cBhvr>
                                      <p:to>
                                        <p:strVal val="hidden"/>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childTnLst>
                                </p:cTn>
                              </p:par>
                              <p:par>
                                <p:cTn id="68" presetID="42" presetClass="path" presetSubtype="0" accel="50000" decel="50000" fill="hold" nodeType="withEffect">
                                  <p:stCondLst>
                                    <p:cond delay="0"/>
                                  </p:stCondLst>
                                  <p:childTnLst>
                                    <p:animMotion origin="layout" path="M -3.61111E-6 -3.7037E-6 L 0.00191 0.22061 " pathEditMode="relative" rAng="0" ptsTypes="AA">
                                      <p:cBhvr>
                                        <p:cTn id="69" dur="2000" fill="hold"/>
                                        <p:tgtEl>
                                          <p:spTgt spid="5"/>
                                        </p:tgtEl>
                                        <p:attrNameLst>
                                          <p:attrName>ppt_x</p:attrName>
                                          <p:attrName>ppt_y</p:attrName>
                                        </p:attrNameLst>
                                      </p:cBhvr>
                                      <p:rCtr x="87" y="11019"/>
                                    </p:animMotion>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1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20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1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left)">
                                      <p:cBhvr>
                                        <p:cTn id="9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8" grpId="0"/>
      <p:bldP spid="2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3184</TotalTime>
  <Words>1058</Words>
  <Application>Microsoft Office PowerPoint</Application>
  <PresentationFormat>On-screen Show (4:3)</PresentationFormat>
  <Paragraphs>162</Paragraphs>
  <Slides>18</Slides>
  <Notes>16</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Calibri</vt:lpstr>
      <vt:lpstr>Cambria Math</vt:lpstr>
      <vt:lpstr>NikoshBAN</vt:lpstr>
      <vt:lpstr>Symbol</vt:lpstr>
      <vt:lpstr>Times New Roman</vt:lpstr>
      <vt:lpstr>Verdana</vt:lpstr>
      <vt:lpstr>Vrinda</vt:lpstr>
      <vt:lpstr>Wingdings 2</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Debdas</dc:creator>
  <cp:lastModifiedBy>User</cp:lastModifiedBy>
  <cp:revision>291</cp:revision>
  <dcterms:created xsi:type="dcterms:W3CDTF">2006-08-16T00:00:00Z</dcterms:created>
  <dcterms:modified xsi:type="dcterms:W3CDTF">2016-03-03T09:28:47Z</dcterms:modified>
</cp:coreProperties>
</file>