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714" y="7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33600" y="3505200"/>
            <a:ext cx="7772400" cy="1600200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rgbClr val="FFFF00"/>
                </a:solidFill>
              </a:rPr>
              <a:t>Presented by: Shuvasish Saha</a:t>
            </a:r>
            <a:endParaRPr lang="en-US" sz="4000" dirty="0">
              <a:solidFill>
                <a:srgbClr val="FFFF00"/>
              </a:solidFill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2971800" y="4953000"/>
            <a:ext cx="6400800" cy="1143000"/>
          </a:xfrm>
        </p:spPr>
        <p:txBody>
          <a:bodyPr>
            <a:normAutofit lnSpcReduction="10000"/>
          </a:bodyPr>
          <a:lstStyle/>
          <a:p>
            <a:r>
              <a:rPr lang="en-US" sz="7200" dirty="0">
                <a:solidFill>
                  <a:srgbClr val="FFC000"/>
                </a:solidFill>
                <a:latin typeface="Arial Black" panose="020B0A04020102020204" pitchFamily="34" charset="0"/>
              </a:rPr>
              <a:t>ADJECTIVE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3600" y="807987"/>
            <a:ext cx="8386012" cy="25908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8657" y="2286000"/>
            <a:ext cx="11658600" cy="1752600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>
                <a:solidFill>
                  <a:srgbClr val="FFFF00"/>
                </a:solidFill>
              </a:rPr>
              <a:t>v. Distributive Adjective:</a:t>
            </a:r>
            <a:r>
              <a:rPr lang="en-US" b="1" dirty="0"/>
              <a:t/>
            </a:r>
            <a:br>
              <a:rPr lang="en-US" b="1" dirty="0"/>
            </a:br>
            <a:r>
              <a:rPr lang="en-US" b="1" dirty="0">
                <a:solidFill>
                  <a:srgbClr val="00B0F0"/>
                </a:solidFill>
              </a:rPr>
              <a:t>Express the distributive state of nouns.</a:t>
            </a:r>
            <a:r>
              <a:rPr lang="en-US" dirty="0">
                <a:solidFill>
                  <a:srgbClr val="00B0F0"/>
                </a:solidFill>
              </a:rPr>
              <a:t> Such as</a:t>
            </a:r>
            <a:r>
              <a:rPr lang="en-US" dirty="0">
                <a:solidFill>
                  <a:srgbClr val="FFFF00"/>
                </a:solidFill>
              </a:rPr>
              <a:t> </a:t>
            </a:r>
            <a:r>
              <a:rPr lang="en-US" b="1" dirty="0">
                <a:solidFill>
                  <a:srgbClr val="FFFF00"/>
                </a:solidFill>
              </a:rPr>
              <a:t>every, each, neither, either, both</a:t>
            </a:r>
            <a:r>
              <a:rPr lang="en-US" dirty="0">
                <a:solidFill>
                  <a:srgbClr val="FFFF00"/>
                </a:solidFill>
              </a:rPr>
              <a:t> etc</a:t>
            </a:r>
            <a:r>
              <a:rPr lang="en-US" sz="2400" dirty="0">
                <a:solidFill>
                  <a:srgbClr val="FFFF00"/>
                </a:solidFill>
              </a:rPr>
              <a:t>.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800" dirty="0"/>
              <a:t/>
            </a:r>
            <a:br>
              <a:rPr lang="en-US" sz="2800" dirty="0"/>
            </a:br>
            <a:r>
              <a:rPr lang="as-IN" sz="2800" dirty="0"/>
              <a:t/>
            </a:r>
            <a:br>
              <a:rPr lang="as-IN" sz="2800" dirty="0"/>
            </a:br>
            <a:r>
              <a:rPr lang="as-IN" sz="2800" dirty="0"/>
              <a:t/>
            </a:r>
            <a:br>
              <a:rPr lang="as-IN" sz="2800" dirty="0"/>
            </a:br>
            <a:r>
              <a:rPr lang="as-IN" sz="2400" dirty="0"/>
              <a:t/>
            </a:r>
            <a:br>
              <a:rPr lang="as-IN" sz="2400" dirty="0"/>
            </a:br>
            <a:r>
              <a:rPr lang="en-US" sz="2800" dirty="0"/>
              <a:t/>
            </a:r>
            <a:br>
              <a:rPr lang="en-US" sz="2800" dirty="0"/>
            </a:br>
            <a:r>
              <a:rPr lang="as-IN" sz="3200" dirty="0"/>
              <a:t/>
            </a:r>
            <a:br>
              <a:rPr lang="as-IN" sz="3200" dirty="0"/>
            </a:br>
            <a:r>
              <a:rPr lang="as-IN" sz="3600" dirty="0"/>
              <a:t/>
            </a:r>
            <a:br>
              <a:rPr lang="as-IN" sz="3600" dirty="0"/>
            </a:br>
            <a:r>
              <a:rPr lang="en-US" sz="4000" b="1" dirty="0"/>
              <a:t/>
            </a:r>
            <a:br>
              <a:rPr lang="en-US" sz="4000" b="1" dirty="0"/>
            </a:b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3276600"/>
            <a:ext cx="9220200" cy="1752600"/>
          </a:xfrm>
        </p:spPr>
        <p:txBody>
          <a:bodyPr anchor="ctr">
            <a:noAutofit/>
          </a:bodyPr>
          <a:lstStyle/>
          <a:p>
            <a:pPr algn="l"/>
            <a:r>
              <a:rPr lang="en-US" sz="4000" b="1" dirty="0" smtClean="0">
                <a:solidFill>
                  <a:schemeClr val="bg1"/>
                </a:solidFill>
              </a:rPr>
              <a:t>Example:</a:t>
            </a:r>
            <a:r>
              <a:rPr lang="en-US" sz="4000" dirty="0" smtClean="0">
                <a:solidFill>
                  <a:schemeClr val="bg1"/>
                </a:solidFill>
              </a:rPr>
              <a:t/>
            </a:r>
            <a:br>
              <a:rPr lang="en-US" sz="4000" dirty="0" smtClean="0">
                <a:solidFill>
                  <a:schemeClr val="bg1"/>
                </a:solidFill>
              </a:rPr>
            </a:br>
            <a:r>
              <a:rPr lang="en-US" sz="4000" dirty="0" smtClean="0">
                <a:solidFill>
                  <a:schemeClr val="bg1"/>
                </a:solidFill>
              </a:rPr>
              <a:t>- </a:t>
            </a:r>
            <a:r>
              <a:rPr lang="en-US" sz="4000" b="1" dirty="0" smtClean="0">
                <a:solidFill>
                  <a:schemeClr val="bg1"/>
                </a:solidFill>
              </a:rPr>
              <a:t>Every</a:t>
            </a:r>
            <a:r>
              <a:rPr lang="en-US" sz="4000" dirty="0" smtClean="0">
                <a:solidFill>
                  <a:schemeClr val="bg1"/>
                </a:solidFill>
              </a:rPr>
              <a:t> movie in the series is popular.</a:t>
            </a:r>
            <a:br>
              <a:rPr lang="en-US" sz="4000" dirty="0" smtClean="0">
                <a:solidFill>
                  <a:schemeClr val="bg1"/>
                </a:solidFill>
              </a:rPr>
            </a:br>
            <a:r>
              <a:rPr lang="en-US" sz="4000" dirty="0" smtClean="0">
                <a:solidFill>
                  <a:schemeClr val="bg1"/>
                </a:solidFill>
              </a:rPr>
              <a:t>- </a:t>
            </a:r>
            <a:r>
              <a:rPr lang="en-US" sz="4000" b="1" dirty="0" smtClean="0">
                <a:solidFill>
                  <a:schemeClr val="bg1"/>
                </a:solidFill>
              </a:rPr>
              <a:t>Both</a:t>
            </a:r>
            <a:r>
              <a:rPr lang="en-US" sz="4000" dirty="0" smtClean="0">
                <a:solidFill>
                  <a:schemeClr val="bg1"/>
                </a:solidFill>
              </a:rPr>
              <a:t> the boys are appreciated by them.</a:t>
            </a:r>
            <a:br>
              <a:rPr lang="en-US" sz="4000" dirty="0" smtClean="0">
                <a:solidFill>
                  <a:schemeClr val="bg1"/>
                </a:solidFill>
              </a:rPr>
            </a:br>
            <a:r>
              <a:rPr lang="en-US" sz="4000" dirty="0" smtClean="0">
                <a:solidFill>
                  <a:schemeClr val="bg1"/>
                </a:solidFill>
              </a:rPr>
              <a:t>- </a:t>
            </a:r>
            <a:r>
              <a:rPr lang="en-US" sz="4000" b="1" dirty="0" smtClean="0">
                <a:solidFill>
                  <a:schemeClr val="bg1"/>
                </a:solidFill>
              </a:rPr>
              <a:t>Each</a:t>
            </a:r>
            <a:r>
              <a:rPr lang="en-US" sz="4000" dirty="0" smtClean="0">
                <a:solidFill>
                  <a:schemeClr val="bg1"/>
                </a:solidFill>
              </a:rPr>
              <a:t> person will get the reward.</a:t>
            </a:r>
            <a:endParaRPr lang="en-US" sz="4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2590800"/>
            <a:ext cx="11506200" cy="1752600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>
                <a:solidFill>
                  <a:srgbClr val="FFFF00"/>
                </a:solidFill>
              </a:rPr>
              <a:t>vi. Possessive Adjective:</a:t>
            </a:r>
            <a:br>
              <a:rPr lang="en-US" b="1" dirty="0">
                <a:solidFill>
                  <a:srgbClr val="FFFF00"/>
                </a:solidFill>
              </a:rPr>
            </a:br>
            <a:r>
              <a:rPr lang="en-US" b="1" dirty="0">
                <a:solidFill>
                  <a:srgbClr val="00B0F0"/>
                </a:solidFill>
              </a:rPr>
              <a:t>Shows the possession or belongingness in the sentence.</a:t>
            </a:r>
            <a:r>
              <a:rPr lang="en-US" dirty="0">
                <a:solidFill>
                  <a:srgbClr val="00B0F0"/>
                </a:solidFill>
              </a:rPr>
              <a:t> Such as</a:t>
            </a:r>
            <a:r>
              <a:rPr lang="en-US" dirty="0"/>
              <a:t> </a:t>
            </a:r>
            <a:r>
              <a:rPr lang="en-US" b="1" dirty="0">
                <a:solidFill>
                  <a:srgbClr val="FFFF00"/>
                </a:solidFill>
              </a:rPr>
              <a:t>his, her, him, my, our, your, their,</a:t>
            </a:r>
            <a:r>
              <a:rPr lang="en-US" dirty="0">
                <a:solidFill>
                  <a:srgbClr val="FFFF00"/>
                </a:solidFill>
              </a:rPr>
              <a:t> etc.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800" dirty="0"/>
              <a:t/>
            </a:r>
            <a:br>
              <a:rPr lang="en-US" sz="2800" dirty="0"/>
            </a:br>
            <a:r>
              <a:rPr lang="as-IN" sz="2800" dirty="0"/>
              <a:t/>
            </a:r>
            <a:br>
              <a:rPr lang="as-IN" sz="2800" dirty="0"/>
            </a:br>
            <a:r>
              <a:rPr lang="as-IN" sz="2800" dirty="0"/>
              <a:t/>
            </a:r>
            <a:br>
              <a:rPr lang="as-IN" sz="2800" dirty="0"/>
            </a:br>
            <a:r>
              <a:rPr lang="as-IN" sz="2400" dirty="0"/>
              <a:t/>
            </a:r>
            <a:br>
              <a:rPr lang="as-IN" sz="2400" dirty="0"/>
            </a:br>
            <a:r>
              <a:rPr lang="en-US" sz="2800" dirty="0"/>
              <a:t/>
            </a:r>
            <a:br>
              <a:rPr lang="en-US" sz="2800" dirty="0"/>
            </a:br>
            <a:r>
              <a:rPr lang="as-IN" sz="3200" dirty="0"/>
              <a:t/>
            </a:r>
            <a:br>
              <a:rPr lang="as-IN" sz="3200" dirty="0"/>
            </a:br>
            <a:r>
              <a:rPr lang="as-IN" sz="3600" dirty="0"/>
              <a:t/>
            </a:r>
            <a:br>
              <a:rPr lang="as-IN" sz="3600" dirty="0"/>
            </a:br>
            <a:r>
              <a:rPr lang="en-US" sz="4000" b="1" dirty="0"/>
              <a:t/>
            </a:r>
            <a:br>
              <a:rPr lang="en-US" sz="4000" b="1" dirty="0"/>
            </a:b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276600"/>
            <a:ext cx="7848600" cy="1752600"/>
          </a:xfrm>
        </p:spPr>
        <p:txBody>
          <a:bodyPr anchor="ctr">
            <a:noAutofit/>
          </a:bodyPr>
          <a:lstStyle/>
          <a:p>
            <a:pPr algn="l"/>
            <a:r>
              <a:rPr lang="en-US" sz="4000" b="1" dirty="0" smtClean="0">
                <a:solidFill>
                  <a:schemeClr val="bg1"/>
                </a:solidFill>
              </a:rPr>
              <a:t>Example:</a:t>
            </a:r>
            <a:r>
              <a:rPr lang="en-US" sz="4000" dirty="0" smtClean="0">
                <a:solidFill>
                  <a:schemeClr val="bg1"/>
                </a:solidFill>
              </a:rPr>
              <a:t/>
            </a:r>
            <a:br>
              <a:rPr lang="en-US" sz="4000" dirty="0" smtClean="0">
                <a:solidFill>
                  <a:schemeClr val="bg1"/>
                </a:solidFill>
              </a:rPr>
            </a:br>
            <a:r>
              <a:rPr lang="en-US" sz="4000" dirty="0" smtClean="0">
                <a:solidFill>
                  <a:schemeClr val="bg1"/>
                </a:solidFill>
              </a:rPr>
              <a:t>- This is </a:t>
            </a:r>
            <a:r>
              <a:rPr lang="en-US" sz="4000" b="1" dirty="0" smtClean="0">
                <a:solidFill>
                  <a:schemeClr val="bg1"/>
                </a:solidFill>
              </a:rPr>
              <a:t>her</a:t>
            </a:r>
            <a:r>
              <a:rPr lang="en-US" sz="4000" dirty="0" smtClean="0">
                <a:solidFill>
                  <a:schemeClr val="bg1"/>
                </a:solidFill>
              </a:rPr>
              <a:t> cell phone.</a:t>
            </a:r>
            <a:br>
              <a:rPr lang="en-US" sz="4000" dirty="0" smtClean="0">
                <a:solidFill>
                  <a:schemeClr val="bg1"/>
                </a:solidFill>
              </a:rPr>
            </a:br>
            <a:r>
              <a:rPr lang="en-US" sz="4000" dirty="0" smtClean="0">
                <a:solidFill>
                  <a:schemeClr val="bg1"/>
                </a:solidFill>
              </a:rPr>
              <a:t>- I have seen </a:t>
            </a:r>
            <a:r>
              <a:rPr lang="en-US" sz="4000" b="1" dirty="0" smtClean="0">
                <a:solidFill>
                  <a:schemeClr val="bg1"/>
                </a:solidFill>
              </a:rPr>
              <a:t>their</a:t>
            </a:r>
            <a:r>
              <a:rPr lang="en-US" sz="4000" dirty="0" smtClean="0">
                <a:solidFill>
                  <a:schemeClr val="bg1"/>
                </a:solidFill>
              </a:rPr>
              <a:t> house.</a:t>
            </a:r>
            <a:br>
              <a:rPr lang="en-US" sz="4000" dirty="0" smtClean="0">
                <a:solidFill>
                  <a:schemeClr val="bg1"/>
                </a:solidFill>
              </a:rPr>
            </a:br>
            <a:r>
              <a:rPr lang="en-US" sz="4000" dirty="0" smtClean="0">
                <a:solidFill>
                  <a:schemeClr val="bg1"/>
                </a:solidFill>
              </a:rPr>
              <a:t>- </a:t>
            </a:r>
            <a:r>
              <a:rPr lang="en-US" sz="4000" b="1" dirty="0" smtClean="0">
                <a:solidFill>
                  <a:schemeClr val="bg1"/>
                </a:solidFill>
              </a:rPr>
              <a:t>Our</a:t>
            </a:r>
            <a:r>
              <a:rPr lang="en-US" sz="4000" dirty="0" smtClean="0">
                <a:solidFill>
                  <a:schemeClr val="bg1"/>
                </a:solidFill>
              </a:rPr>
              <a:t> house is tow stored house</a:t>
            </a:r>
            <a:endParaRPr lang="en-US" sz="4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2209800"/>
            <a:ext cx="12039600" cy="1752600"/>
          </a:xfrm>
        </p:spPr>
        <p:txBody>
          <a:bodyPr>
            <a:normAutofit fontScale="90000"/>
          </a:bodyPr>
          <a:lstStyle/>
          <a:p>
            <a:pPr algn="l"/>
            <a:r>
              <a:rPr lang="en-US" sz="4900" b="1" dirty="0">
                <a:solidFill>
                  <a:srgbClr val="FFFF00"/>
                </a:solidFill>
              </a:rPr>
              <a:t>vii. Interrogative Adjective:</a:t>
            </a:r>
            <a:r>
              <a:rPr lang="en-US" sz="4900" b="1" dirty="0"/>
              <a:t/>
            </a:r>
            <a:br>
              <a:rPr lang="en-US" sz="4900" b="1" dirty="0"/>
            </a:br>
            <a:r>
              <a:rPr lang="en-US" b="1" dirty="0"/>
              <a:t> </a:t>
            </a:r>
            <a:r>
              <a:rPr lang="en-US" b="1" dirty="0">
                <a:solidFill>
                  <a:srgbClr val="00B0F0"/>
                </a:solidFill>
              </a:rPr>
              <a:t>Interrogative Adjective modifies nouns in interrogative sentence.</a:t>
            </a:r>
            <a:r>
              <a:rPr lang="en-US" dirty="0">
                <a:solidFill>
                  <a:srgbClr val="00B0F0"/>
                </a:solidFill>
              </a:rPr>
              <a:t> Such a</a:t>
            </a:r>
            <a:r>
              <a:rPr lang="en-US" dirty="0"/>
              <a:t>s </a:t>
            </a:r>
            <a:r>
              <a:rPr lang="en-US" b="1" dirty="0">
                <a:solidFill>
                  <a:srgbClr val="FFFF00"/>
                </a:solidFill>
              </a:rPr>
              <a:t>which, what, whose</a:t>
            </a:r>
            <a:r>
              <a:rPr lang="en-US" dirty="0">
                <a:solidFill>
                  <a:srgbClr val="FFFF00"/>
                </a:solidFill>
              </a:rPr>
              <a:t>, etc</a:t>
            </a:r>
            <a:r>
              <a:rPr lang="en-US" dirty="0"/>
              <a:t>. </a:t>
            </a:r>
            <a:r>
              <a:rPr lang="en-US" sz="2400" b="1" dirty="0"/>
              <a:t/>
            </a:r>
            <a:br>
              <a:rPr lang="en-US" sz="2400" b="1" dirty="0"/>
            </a:br>
            <a:r>
              <a:rPr lang="en-US" sz="2800" dirty="0"/>
              <a:t/>
            </a:r>
            <a:br>
              <a:rPr lang="en-US" sz="2800" dirty="0"/>
            </a:br>
            <a:r>
              <a:rPr lang="as-IN" sz="2800" dirty="0"/>
              <a:t/>
            </a:r>
            <a:br>
              <a:rPr lang="as-IN" sz="2800" dirty="0"/>
            </a:br>
            <a:r>
              <a:rPr lang="as-IN" sz="2800" dirty="0"/>
              <a:t/>
            </a:r>
            <a:br>
              <a:rPr lang="as-IN" sz="2800" dirty="0"/>
            </a:br>
            <a:r>
              <a:rPr lang="as-IN" sz="2400" dirty="0"/>
              <a:t/>
            </a:r>
            <a:br>
              <a:rPr lang="as-IN" sz="2400" dirty="0"/>
            </a:br>
            <a:r>
              <a:rPr lang="en-US" sz="2800" dirty="0"/>
              <a:t/>
            </a:r>
            <a:br>
              <a:rPr lang="en-US" sz="2800" dirty="0"/>
            </a:br>
            <a:r>
              <a:rPr lang="as-IN" sz="3200" dirty="0"/>
              <a:t/>
            </a:r>
            <a:br>
              <a:rPr lang="as-IN" sz="3200" dirty="0"/>
            </a:br>
            <a:r>
              <a:rPr lang="as-IN" sz="3600" dirty="0"/>
              <a:t/>
            </a:r>
            <a:br>
              <a:rPr lang="as-IN" sz="3600" dirty="0"/>
            </a:br>
            <a:r>
              <a:rPr lang="en-US" sz="4000" b="1" dirty="0"/>
              <a:t/>
            </a:r>
            <a:br>
              <a:rPr lang="en-US" sz="4000" b="1" dirty="0"/>
            </a:b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3276600"/>
            <a:ext cx="9220200" cy="1752600"/>
          </a:xfrm>
        </p:spPr>
        <p:txBody>
          <a:bodyPr anchor="ctr">
            <a:noAutofit/>
          </a:bodyPr>
          <a:lstStyle/>
          <a:p>
            <a:pPr algn="l"/>
            <a:r>
              <a:rPr lang="en-US" sz="4000" b="1" dirty="0" smtClean="0">
                <a:solidFill>
                  <a:schemeClr val="bg1"/>
                </a:solidFill>
              </a:rPr>
              <a:t>Example:</a:t>
            </a:r>
            <a:r>
              <a:rPr lang="en-US" sz="4000" dirty="0" smtClean="0">
                <a:solidFill>
                  <a:schemeClr val="bg1"/>
                </a:solidFill>
              </a:rPr>
              <a:t/>
            </a:r>
            <a:br>
              <a:rPr lang="en-US" sz="4000" dirty="0" smtClean="0">
                <a:solidFill>
                  <a:schemeClr val="bg1"/>
                </a:solidFill>
              </a:rPr>
            </a:br>
            <a:r>
              <a:rPr lang="en-US" sz="4000" dirty="0" smtClean="0">
                <a:solidFill>
                  <a:schemeClr val="bg1"/>
                </a:solidFill>
              </a:rPr>
              <a:t>- </a:t>
            </a:r>
            <a:r>
              <a:rPr lang="en-US" sz="4000" b="1" dirty="0" smtClean="0">
                <a:solidFill>
                  <a:schemeClr val="bg1"/>
                </a:solidFill>
              </a:rPr>
              <a:t>What</a:t>
            </a:r>
            <a:r>
              <a:rPr lang="en-US" sz="4000" dirty="0" smtClean="0">
                <a:solidFill>
                  <a:schemeClr val="bg1"/>
                </a:solidFill>
              </a:rPr>
              <a:t> kind of man he is?</a:t>
            </a:r>
            <a:br>
              <a:rPr lang="en-US" sz="4000" dirty="0" smtClean="0">
                <a:solidFill>
                  <a:schemeClr val="bg1"/>
                </a:solidFill>
              </a:rPr>
            </a:br>
            <a:r>
              <a:rPr lang="en-US" sz="4000" dirty="0" smtClean="0">
                <a:solidFill>
                  <a:schemeClr val="bg1"/>
                </a:solidFill>
              </a:rPr>
              <a:t>- </a:t>
            </a:r>
            <a:r>
              <a:rPr lang="en-US" sz="4000" b="1" dirty="0" smtClean="0">
                <a:solidFill>
                  <a:schemeClr val="bg1"/>
                </a:solidFill>
              </a:rPr>
              <a:t>Whose</a:t>
            </a:r>
            <a:r>
              <a:rPr lang="en-US" sz="4000" dirty="0" smtClean="0">
                <a:solidFill>
                  <a:schemeClr val="bg1"/>
                </a:solidFill>
              </a:rPr>
              <a:t> phone is this?</a:t>
            </a:r>
            <a:br>
              <a:rPr lang="en-US" sz="4000" dirty="0" smtClean="0">
                <a:solidFill>
                  <a:schemeClr val="bg1"/>
                </a:solidFill>
              </a:rPr>
            </a:br>
            <a:r>
              <a:rPr lang="en-US" sz="4000" dirty="0" smtClean="0">
                <a:solidFill>
                  <a:schemeClr val="bg1"/>
                </a:solidFill>
              </a:rPr>
              <a:t>- </a:t>
            </a:r>
            <a:r>
              <a:rPr lang="en-US" sz="4000" b="1" dirty="0" smtClean="0">
                <a:solidFill>
                  <a:schemeClr val="bg1"/>
                </a:solidFill>
              </a:rPr>
              <a:t>Which</a:t>
            </a:r>
            <a:r>
              <a:rPr lang="en-US" sz="4000" dirty="0" smtClean="0">
                <a:solidFill>
                  <a:schemeClr val="bg1"/>
                </a:solidFill>
              </a:rPr>
              <a:t> program are you listening</a:t>
            </a:r>
            <a:endParaRPr lang="en-US" sz="4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514600"/>
            <a:ext cx="8458200" cy="1752600"/>
          </a:xfrm>
        </p:spPr>
        <p:txBody>
          <a:bodyPr anchor="ctr">
            <a:noAutofit/>
          </a:bodyPr>
          <a:lstStyle/>
          <a:p>
            <a:pPr algn="l"/>
            <a:r>
              <a:rPr lang="en-US" sz="4800" b="1" dirty="0" smtClean="0">
                <a:solidFill>
                  <a:schemeClr val="bg1"/>
                </a:solidFill>
              </a:rPr>
              <a:t>                             THANK YOU !!</a:t>
            </a:r>
          </a:p>
          <a:p>
            <a:pPr algn="l"/>
            <a:r>
              <a:rPr lang="en-US" sz="4800" b="1" dirty="0" smtClean="0">
                <a:solidFill>
                  <a:schemeClr val="bg1"/>
                </a:solidFill>
              </a:rPr>
              <a:t>                            LINGUA FRANCA</a:t>
            </a:r>
            <a:endParaRPr lang="en-US" sz="4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204221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3276600"/>
            <a:ext cx="9525000" cy="2057400"/>
          </a:xfrm>
        </p:spPr>
        <p:txBody>
          <a:bodyPr>
            <a:normAutofit fontScale="90000"/>
          </a:bodyPr>
          <a:lstStyle/>
          <a:p>
            <a:pPr algn="l"/>
            <a:r>
              <a:rPr lang="en-US" sz="4900" b="1" dirty="0">
                <a:solidFill>
                  <a:srgbClr val="FFFF00"/>
                </a:solidFill>
              </a:rPr>
              <a:t>Adjective:</a:t>
            </a:r>
            <a:r>
              <a:rPr lang="en-US" sz="4900" dirty="0"/>
              <a:t/>
            </a:r>
            <a:br>
              <a:rPr lang="en-US" sz="4900" dirty="0"/>
            </a:br>
            <a:r>
              <a:rPr lang="en-US" sz="4900" b="1" dirty="0">
                <a:solidFill>
                  <a:srgbClr val="00B0F0"/>
                </a:solidFill>
              </a:rPr>
              <a:t>An adjective is a part of speech (word) that modifies a noun or a pronoun by qualifying, specifying or describing it.</a:t>
            </a:r>
            <a:r>
              <a:rPr lang="en-US" sz="4900" dirty="0">
                <a:solidFill>
                  <a:srgbClr val="00B0F0"/>
                </a:solidFill>
              </a:rPr>
              <a:t/>
            </a:r>
            <a:br>
              <a:rPr lang="en-US" sz="4900" dirty="0">
                <a:solidFill>
                  <a:srgbClr val="00B0F0"/>
                </a:solidFill>
              </a:rPr>
            </a:br>
            <a:r>
              <a:rPr lang="en-US" sz="4900" dirty="0">
                <a:solidFill>
                  <a:srgbClr val="FFC000"/>
                </a:solidFill>
              </a:rPr>
              <a:t>Adjective </a:t>
            </a:r>
            <a:r>
              <a:rPr lang="as-IN" sz="4900" dirty="0">
                <a:solidFill>
                  <a:srgbClr val="FFC000"/>
                </a:solidFill>
              </a:rPr>
              <a:t>বলতে এমন এক ধরণের শব্দমালাকে বোঝায় যারা কোন </a:t>
            </a:r>
            <a:r>
              <a:rPr lang="en-US" sz="4900" dirty="0">
                <a:solidFill>
                  <a:srgbClr val="FFC000"/>
                </a:solidFill>
              </a:rPr>
              <a:t>Noun </a:t>
            </a:r>
            <a:r>
              <a:rPr lang="as-IN" sz="4900" dirty="0">
                <a:solidFill>
                  <a:srgbClr val="FFC000"/>
                </a:solidFill>
              </a:rPr>
              <a:t>বা </a:t>
            </a:r>
            <a:r>
              <a:rPr lang="en-US" sz="4900" dirty="0">
                <a:solidFill>
                  <a:srgbClr val="FFC000"/>
                </a:solidFill>
              </a:rPr>
              <a:t>Pronoun </a:t>
            </a:r>
            <a:r>
              <a:rPr lang="as-IN" sz="4900" dirty="0">
                <a:solidFill>
                  <a:srgbClr val="FFC000"/>
                </a:solidFill>
              </a:rPr>
              <a:t>এর যোগ্যতা, স্বতন্ত্রতা, বা বর্ণনা সম্পর্কে ধারণা দিয়ে থাকে।</a:t>
            </a:r>
            <a:r>
              <a:rPr lang="as-IN" sz="2800" dirty="0">
                <a:solidFill>
                  <a:srgbClr val="FFC000"/>
                </a:solidFill>
              </a:rPr>
              <a:t/>
            </a:r>
            <a:br>
              <a:rPr lang="as-IN" sz="2800" dirty="0">
                <a:solidFill>
                  <a:srgbClr val="FFC000"/>
                </a:solidFill>
              </a:rPr>
            </a:br>
            <a:r>
              <a:rPr lang="as-IN" sz="3200" dirty="0"/>
              <a:t/>
            </a:r>
            <a:br>
              <a:rPr lang="as-IN" sz="3200" dirty="0"/>
            </a:br>
            <a:r>
              <a:rPr lang="as-IN" sz="3600" dirty="0"/>
              <a:t/>
            </a:r>
            <a:br>
              <a:rPr lang="as-IN" sz="3600" dirty="0"/>
            </a:br>
            <a:r>
              <a:rPr lang="en-US" sz="4000" b="1" dirty="0"/>
              <a:t/>
            </a:r>
            <a:br>
              <a:rPr lang="en-US" sz="4000" b="1" dirty="0"/>
            </a:br>
            <a:endParaRPr lang="en-US" sz="4000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381000"/>
            <a:ext cx="11430000" cy="2057400"/>
          </a:xfrm>
        </p:spPr>
        <p:txBody>
          <a:bodyPr>
            <a:normAutofit/>
          </a:bodyPr>
          <a:lstStyle/>
          <a:p>
            <a:pPr algn="l"/>
            <a:r>
              <a:rPr lang="en-US" sz="3600" dirty="0">
                <a:solidFill>
                  <a:srgbClr val="FFFF00"/>
                </a:solidFill>
              </a:rPr>
              <a:t>Generally an adjective modifies a noun by answering one of these following questions:</a:t>
            </a:r>
            <a:br>
              <a:rPr lang="en-US" sz="3600" dirty="0">
                <a:solidFill>
                  <a:srgbClr val="FFFF00"/>
                </a:solidFill>
              </a:rPr>
            </a:br>
            <a:r>
              <a:rPr lang="en-US" sz="3600" b="1" dirty="0">
                <a:solidFill>
                  <a:srgbClr val="FFFF00"/>
                </a:solidFill>
              </a:rPr>
              <a:t>Which? What kind? How many</a:t>
            </a:r>
            <a:r>
              <a:rPr lang="en-US" sz="3600" b="1" dirty="0" smtClean="0">
                <a:solidFill>
                  <a:srgbClr val="FFFF00"/>
                </a:solidFill>
              </a:rPr>
              <a:t>?</a:t>
            </a:r>
            <a:endParaRPr lang="en-US" sz="5400" dirty="0">
              <a:solidFill>
                <a:srgbClr val="FFFF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3505200"/>
            <a:ext cx="11506200" cy="1752600"/>
          </a:xfrm>
        </p:spPr>
        <p:txBody>
          <a:bodyPr anchor="ctr">
            <a:noAutofit/>
          </a:bodyPr>
          <a:lstStyle/>
          <a:p>
            <a:pPr algn="l"/>
            <a:r>
              <a:rPr lang="en-US" sz="3600" b="1" dirty="0" smtClean="0">
                <a:solidFill>
                  <a:schemeClr val="bg1"/>
                </a:solidFill>
              </a:rPr>
              <a:t>Example:</a:t>
            </a:r>
            <a:r>
              <a:rPr lang="en-US" sz="3600" dirty="0" smtClean="0">
                <a:solidFill>
                  <a:schemeClr val="bg1"/>
                </a:solidFill>
              </a:rPr>
              <a:t/>
            </a:r>
            <a:br>
              <a:rPr lang="en-US" sz="3600" dirty="0" smtClean="0">
                <a:solidFill>
                  <a:schemeClr val="bg1"/>
                </a:solidFill>
              </a:rPr>
            </a:br>
            <a:r>
              <a:rPr lang="en-US" sz="3600" dirty="0" smtClean="0">
                <a:solidFill>
                  <a:schemeClr val="bg1"/>
                </a:solidFill>
              </a:rPr>
              <a:t>- Foxes are cunning animal. (</a:t>
            </a:r>
            <a:r>
              <a:rPr lang="en-US" sz="3600" i="1" dirty="0" smtClean="0">
                <a:solidFill>
                  <a:schemeClr val="bg1"/>
                </a:solidFill>
              </a:rPr>
              <a:t>Answer the question “</a:t>
            </a:r>
            <a:r>
              <a:rPr lang="en-US" sz="3600" b="1" i="1" dirty="0" smtClean="0">
                <a:solidFill>
                  <a:schemeClr val="bg1"/>
                </a:solidFill>
              </a:rPr>
              <a:t>What king of animal?</a:t>
            </a:r>
            <a:r>
              <a:rPr lang="en-US" sz="3600" i="1" dirty="0" smtClean="0">
                <a:solidFill>
                  <a:schemeClr val="bg1"/>
                </a:solidFill>
              </a:rPr>
              <a:t>”</a:t>
            </a:r>
            <a:r>
              <a:rPr lang="en-US" sz="3600" dirty="0" smtClean="0">
                <a:solidFill>
                  <a:schemeClr val="bg1"/>
                </a:solidFill>
              </a:rPr>
              <a:t>)</a:t>
            </a:r>
            <a:br>
              <a:rPr lang="en-US" sz="3600" dirty="0" smtClean="0">
                <a:solidFill>
                  <a:schemeClr val="bg1"/>
                </a:solidFill>
              </a:rPr>
            </a:br>
            <a:r>
              <a:rPr lang="en-US" sz="3600" dirty="0" smtClean="0">
                <a:solidFill>
                  <a:schemeClr val="bg1"/>
                </a:solidFill>
              </a:rPr>
              <a:t>- Five or six gunmen attack the area. (</a:t>
            </a:r>
            <a:r>
              <a:rPr lang="en-US" sz="3600" i="1" dirty="0" smtClean="0">
                <a:solidFill>
                  <a:schemeClr val="bg1"/>
                </a:solidFill>
              </a:rPr>
              <a:t>Answer the question “</a:t>
            </a:r>
            <a:r>
              <a:rPr lang="en-US" sz="3600" b="1" i="1" dirty="0" smtClean="0">
                <a:solidFill>
                  <a:schemeClr val="bg1"/>
                </a:solidFill>
              </a:rPr>
              <a:t>How many gunmen?</a:t>
            </a:r>
            <a:r>
              <a:rPr lang="en-US" sz="3600" i="1" dirty="0" smtClean="0">
                <a:solidFill>
                  <a:schemeClr val="bg1"/>
                </a:solidFill>
              </a:rPr>
              <a:t>”</a:t>
            </a:r>
            <a:r>
              <a:rPr lang="en-US" sz="3600" dirty="0" smtClean="0">
                <a:solidFill>
                  <a:schemeClr val="bg1"/>
                </a:solidFill>
              </a:rPr>
              <a:t>)</a:t>
            </a:r>
            <a:br>
              <a:rPr lang="en-US" sz="3600" dirty="0" smtClean="0">
                <a:solidFill>
                  <a:schemeClr val="bg1"/>
                </a:solidFill>
              </a:rPr>
            </a:br>
            <a:r>
              <a:rPr lang="en-US" sz="3600" dirty="0" smtClean="0">
                <a:solidFill>
                  <a:schemeClr val="bg1"/>
                </a:solidFill>
              </a:rPr>
              <a:t>- The one eyed man tells him the story. (</a:t>
            </a:r>
            <a:r>
              <a:rPr lang="en-US" sz="3600" i="1" dirty="0" smtClean="0">
                <a:solidFill>
                  <a:schemeClr val="bg1"/>
                </a:solidFill>
              </a:rPr>
              <a:t>Answer the question “</a:t>
            </a:r>
            <a:r>
              <a:rPr lang="en-US" sz="3600" b="1" i="1" dirty="0" smtClean="0">
                <a:solidFill>
                  <a:schemeClr val="bg1"/>
                </a:solidFill>
              </a:rPr>
              <a:t>Which man?</a:t>
            </a:r>
            <a:r>
              <a:rPr lang="en-US" sz="3600" i="1" dirty="0" smtClean="0">
                <a:solidFill>
                  <a:schemeClr val="bg1"/>
                </a:solidFill>
              </a:rPr>
              <a:t>”</a:t>
            </a:r>
            <a:r>
              <a:rPr lang="en-US" sz="3600" dirty="0" smtClean="0">
                <a:solidFill>
                  <a:schemeClr val="bg1"/>
                </a:solidFill>
              </a:rPr>
              <a:t>)</a:t>
            </a:r>
            <a:endParaRPr lang="en-US" sz="3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981200"/>
            <a:ext cx="9601200" cy="457200"/>
          </a:xfrm>
        </p:spPr>
        <p:txBody>
          <a:bodyPr>
            <a:normAutofit fontScale="90000"/>
          </a:bodyPr>
          <a:lstStyle/>
          <a:p>
            <a:r>
              <a:rPr lang="en-US" sz="4000" b="1" dirty="0">
                <a:solidFill>
                  <a:srgbClr val="FFFF00"/>
                </a:solidFill>
              </a:rPr>
              <a:t>Adjective Classification:</a:t>
            </a:r>
            <a:br>
              <a:rPr lang="en-US" sz="4000" b="1" dirty="0">
                <a:solidFill>
                  <a:srgbClr val="FFFF00"/>
                </a:solidFill>
              </a:rPr>
            </a:br>
            <a:r>
              <a:rPr lang="en-US" sz="4000" dirty="0">
                <a:solidFill>
                  <a:srgbClr val="FFFF00"/>
                </a:solidFill>
              </a:rPr>
              <a:t>Following are the different types of adjectives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as-IN" sz="2400" dirty="0"/>
              <a:t/>
            </a:r>
            <a:br>
              <a:rPr lang="as-IN" sz="2400" dirty="0"/>
            </a:br>
            <a:r>
              <a:rPr lang="as-IN" sz="2800" dirty="0"/>
              <a:t/>
            </a:r>
            <a:br>
              <a:rPr lang="as-IN" sz="2800" dirty="0"/>
            </a:br>
            <a:r>
              <a:rPr lang="as-IN" sz="3200" dirty="0"/>
              <a:t/>
            </a:r>
            <a:br>
              <a:rPr lang="as-IN" sz="3200" dirty="0"/>
            </a:br>
            <a:r>
              <a:rPr lang="as-IN" sz="3600" dirty="0"/>
              <a:t/>
            </a:r>
            <a:br>
              <a:rPr lang="as-IN" sz="3600" dirty="0"/>
            </a:br>
            <a:r>
              <a:rPr lang="en-US" sz="4000" b="1" dirty="0"/>
              <a:t/>
            </a:r>
            <a:br>
              <a:rPr lang="en-US" sz="4000" b="1" dirty="0"/>
            </a:b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276600"/>
            <a:ext cx="12204510" cy="1752600"/>
          </a:xfrm>
        </p:spPr>
        <p:txBody>
          <a:bodyPr anchor="ctr">
            <a:noAutofit/>
          </a:bodyPr>
          <a:lstStyle/>
          <a:p>
            <a:pPr marL="742950" indent="-742950" algn="l">
              <a:buFont typeface="+mj-lt"/>
              <a:buAutoNum type="arabicPeriod"/>
            </a:pPr>
            <a:r>
              <a:rPr lang="en-US" sz="3600" b="1" dirty="0" smtClean="0">
                <a:solidFill>
                  <a:srgbClr val="FF0000"/>
                </a:solidFill>
              </a:rPr>
              <a:t>Qualitative Adjective or Descriptive Adjective or Adjective of quality</a:t>
            </a:r>
          </a:p>
          <a:p>
            <a:pPr marL="742950" indent="-742950" algn="l">
              <a:buFont typeface="+mj-lt"/>
              <a:buAutoNum type="arabicPeriod"/>
            </a:pPr>
            <a:r>
              <a:rPr lang="en-US" sz="3600" b="1" dirty="0" smtClean="0">
                <a:solidFill>
                  <a:srgbClr val="FFC000"/>
                </a:solidFill>
              </a:rPr>
              <a:t>Quantitative Adjective or Adjective of quantity</a:t>
            </a:r>
          </a:p>
          <a:p>
            <a:pPr marL="742950" indent="-742950" algn="l">
              <a:buFont typeface="+mj-lt"/>
              <a:buAutoNum type="arabicPeriod"/>
            </a:pPr>
            <a:r>
              <a:rPr lang="en-US" sz="3600" b="1" dirty="0" smtClean="0">
                <a:solidFill>
                  <a:srgbClr val="FFFF00"/>
                </a:solidFill>
              </a:rPr>
              <a:t>Numeric Adjective or Adjective of Number</a:t>
            </a:r>
          </a:p>
          <a:p>
            <a:pPr marL="742950" indent="-742950" algn="l">
              <a:buFont typeface="+mj-lt"/>
              <a:buAutoNum type="arabicPeriod"/>
            </a:pPr>
            <a:r>
              <a:rPr lang="en-US" sz="3600" b="1" dirty="0" smtClean="0">
                <a:solidFill>
                  <a:srgbClr val="92D050"/>
                </a:solidFill>
              </a:rPr>
              <a:t>Demonstrative Adjective</a:t>
            </a:r>
          </a:p>
          <a:p>
            <a:pPr marL="742950" indent="-742950" algn="l">
              <a:buFont typeface="+mj-lt"/>
              <a:buAutoNum type="arabicPeriod"/>
            </a:pPr>
            <a:r>
              <a:rPr lang="en-US" sz="3600" b="1" dirty="0" smtClean="0">
                <a:solidFill>
                  <a:srgbClr val="00B050"/>
                </a:solidFill>
              </a:rPr>
              <a:t>Distributive Adjective</a:t>
            </a:r>
          </a:p>
          <a:p>
            <a:pPr marL="742950" indent="-742950" algn="l">
              <a:buFont typeface="+mj-lt"/>
              <a:buAutoNum type="arabicPeriod"/>
            </a:pPr>
            <a:r>
              <a:rPr lang="en-US" sz="3600" b="1" dirty="0" smtClean="0">
                <a:solidFill>
                  <a:srgbClr val="00B0F0"/>
                </a:solidFill>
              </a:rPr>
              <a:t>Possessive Adjective</a:t>
            </a:r>
          </a:p>
          <a:p>
            <a:pPr marL="742950" indent="-742950" algn="l">
              <a:buFont typeface="+mj-lt"/>
              <a:buAutoNum type="arabicPeriod"/>
            </a:pPr>
            <a:r>
              <a:rPr lang="en-US" sz="3600" b="1" dirty="0" smtClean="0">
                <a:solidFill>
                  <a:srgbClr val="0070C0"/>
                </a:solidFill>
              </a:rPr>
              <a:t>Interrogative Adjective</a:t>
            </a:r>
            <a:endParaRPr lang="en-US" sz="36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990600"/>
            <a:ext cx="12032776" cy="2057400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 err="1">
                <a:solidFill>
                  <a:srgbClr val="FFFF00"/>
                </a:solidFill>
              </a:rPr>
              <a:t>i</a:t>
            </a:r>
            <a:r>
              <a:rPr lang="en-US" b="1" dirty="0">
                <a:solidFill>
                  <a:srgbClr val="FFFF00"/>
                </a:solidFill>
              </a:rPr>
              <a:t>. Qualitative Adjective or Adjective of quality:</a:t>
            </a:r>
            <a:r>
              <a:rPr lang="en-US" b="1" dirty="0"/>
              <a:t/>
            </a:r>
            <a:br>
              <a:rPr lang="en-US" b="1" dirty="0"/>
            </a:br>
            <a:r>
              <a:rPr lang="en-US" dirty="0">
                <a:solidFill>
                  <a:srgbClr val="00B0F0"/>
                </a:solidFill>
              </a:rPr>
              <a:t>Expresses the</a:t>
            </a:r>
            <a:r>
              <a:rPr lang="en-US" b="1" dirty="0">
                <a:solidFill>
                  <a:srgbClr val="00B0F0"/>
                </a:solidFill>
              </a:rPr>
              <a:t> qualities of something or someone</a:t>
            </a:r>
            <a:r>
              <a:rPr lang="en-US" dirty="0">
                <a:solidFill>
                  <a:srgbClr val="00B0F0"/>
                </a:solidFill>
              </a:rPr>
              <a:t>.</a:t>
            </a:r>
            <a:br>
              <a:rPr lang="en-US" dirty="0">
                <a:solidFill>
                  <a:srgbClr val="00B0F0"/>
                </a:solidFill>
              </a:rPr>
            </a:br>
            <a:r>
              <a:rPr lang="en-US" dirty="0">
                <a:solidFill>
                  <a:srgbClr val="00B0F0"/>
                </a:solidFill>
              </a:rPr>
              <a:t>Such as </a:t>
            </a:r>
            <a:r>
              <a:rPr lang="en-US" b="1" dirty="0">
                <a:solidFill>
                  <a:srgbClr val="FFFF00"/>
                </a:solidFill>
              </a:rPr>
              <a:t>great, good, bad, wise, poor, nice, happy, pretty, angry, blue, </a:t>
            </a:r>
            <a:r>
              <a:rPr lang="en-US" dirty="0">
                <a:solidFill>
                  <a:srgbClr val="FFFF00"/>
                </a:solidFill>
              </a:rPr>
              <a:t>etc</a:t>
            </a:r>
            <a:r>
              <a:rPr lang="en-US" dirty="0" smtClean="0">
                <a:solidFill>
                  <a:srgbClr val="FFFF00"/>
                </a:solidFill>
              </a:rPr>
              <a:t>.</a:t>
            </a:r>
            <a:r>
              <a:rPr lang="as-IN" sz="3600" dirty="0">
                <a:solidFill>
                  <a:srgbClr val="FFFF00"/>
                </a:solidFill>
              </a:rPr>
              <a:t/>
            </a:r>
            <a:br>
              <a:rPr lang="as-IN" sz="3600" dirty="0">
                <a:solidFill>
                  <a:srgbClr val="FFFF00"/>
                </a:solidFill>
              </a:rPr>
            </a:br>
            <a:r>
              <a:rPr lang="en-US" sz="4000" b="1" dirty="0"/>
              <a:t/>
            </a:r>
            <a:br>
              <a:rPr lang="en-US" sz="4000" b="1" dirty="0"/>
            </a:b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733800"/>
            <a:ext cx="7848600" cy="1752600"/>
          </a:xfrm>
        </p:spPr>
        <p:txBody>
          <a:bodyPr anchor="ctr">
            <a:noAutofit/>
          </a:bodyPr>
          <a:lstStyle/>
          <a:p>
            <a:pPr algn="l"/>
            <a:r>
              <a:rPr lang="en-US" sz="4000" b="1" dirty="0" smtClean="0">
                <a:solidFill>
                  <a:schemeClr val="bg1"/>
                </a:solidFill>
              </a:rPr>
              <a:t>Example:</a:t>
            </a:r>
            <a:r>
              <a:rPr lang="en-US" sz="4000" dirty="0" smtClean="0">
                <a:solidFill>
                  <a:schemeClr val="bg1"/>
                </a:solidFill>
              </a:rPr>
              <a:t/>
            </a:r>
            <a:br>
              <a:rPr lang="en-US" sz="4000" dirty="0" smtClean="0">
                <a:solidFill>
                  <a:schemeClr val="bg1"/>
                </a:solidFill>
              </a:rPr>
            </a:br>
            <a:r>
              <a:rPr lang="en-US" sz="4000" dirty="0" smtClean="0">
                <a:solidFill>
                  <a:schemeClr val="bg1"/>
                </a:solidFill>
              </a:rPr>
              <a:t>- He gives me a </a:t>
            </a:r>
            <a:r>
              <a:rPr lang="en-US" sz="4000" b="1" dirty="0" smtClean="0">
                <a:solidFill>
                  <a:schemeClr val="bg1"/>
                </a:solidFill>
              </a:rPr>
              <a:t>great</a:t>
            </a:r>
            <a:r>
              <a:rPr lang="en-US" sz="4000" dirty="0" smtClean="0">
                <a:solidFill>
                  <a:schemeClr val="bg1"/>
                </a:solidFill>
              </a:rPr>
              <a:t> idea.</a:t>
            </a:r>
            <a:br>
              <a:rPr lang="en-US" sz="4000" dirty="0" smtClean="0">
                <a:solidFill>
                  <a:schemeClr val="bg1"/>
                </a:solidFill>
              </a:rPr>
            </a:br>
            <a:r>
              <a:rPr lang="en-US" sz="4000" dirty="0" smtClean="0">
                <a:solidFill>
                  <a:schemeClr val="bg1"/>
                </a:solidFill>
              </a:rPr>
              <a:t>- Mr. </a:t>
            </a:r>
            <a:r>
              <a:rPr lang="en-US" sz="4000" dirty="0" err="1" smtClean="0">
                <a:solidFill>
                  <a:schemeClr val="bg1"/>
                </a:solidFill>
              </a:rPr>
              <a:t>Rahim</a:t>
            </a:r>
            <a:r>
              <a:rPr lang="en-US" sz="4000" dirty="0" smtClean="0">
                <a:solidFill>
                  <a:schemeClr val="bg1"/>
                </a:solidFill>
              </a:rPr>
              <a:t> is a </a:t>
            </a:r>
            <a:r>
              <a:rPr lang="en-US" sz="4000" b="1" dirty="0" smtClean="0">
                <a:solidFill>
                  <a:schemeClr val="bg1"/>
                </a:solidFill>
              </a:rPr>
              <a:t>good</a:t>
            </a:r>
            <a:r>
              <a:rPr lang="en-US" sz="4000" dirty="0" smtClean="0">
                <a:solidFill>
                  <a:schemeClr val="bg1"/>
                </a:solidFill>
              </a:rPr>
              <a:t> person.</a:t>
            </a:r>
            <a:br>
              <a:rPr lang="en-US" sz="4000" dirty="0" smtClean="0">
                <a:solidFill>
                  <a:schemeClr val="bg1"/>
                </a:solidFill>
              </a:rPr>
            </a:br>
            <a:r>
              <a:rPr lang="en-US" sz="4000" dirty="0" smtClean="0">
                <a:solidFill>
                  <a:schemeClr val="bg1"/>
                </a:solidFill>
              </a:rPr>
              <a:t>- He is a </a:t>
            </a:r>
            <a:r>
              <a:rPr lang="en-US" sz="4000" b="1" dirty="0" smtClean="0">
                <a:solidFill>
                  <a:schemeClr val="bg1"/>
                </a:solidFill>
              </a:rPr>
              <a:t>bad</a:t>
            </a:r>
            <a:r>
              <a:rPr lang="en-US" sz="4000" dirty="0" smtClean="0">
                <a:solidFill>
                  <a:schemeClr val="bg1"/>
                </a:solidFill>
              </a:rPr>
              <a:t> guy.</a:t>
            </a:r>
          </a:p>
          <a:p>
            <a:pPr algn="l"/>
            <a:r>
              <a:rPr lang="en-US" sz="4000" dirty="0" smtClean="0">
                <a:solidFill>
                  <a:schemeClr val="bg1"/>
                </a:solidFill>
              </a:rPr>
              <a:t>Adjective of quality answer the question:</a:t>
            </a:r>
            <a:r>
              <a:rPr lang="en-US" sz="4000" b="1" dirty="0" smtClean="0">
                <a:solidFill>
                  <a:schemeClr val="bg1"/>
                </a:solidFill>
              </a:rPr>
              <a:t> what kind?</a:t>
            </a:r>
            <a:endParaRPr lang="en-US" sz="4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828800"/>
            <a:ext cx="12192000" cy="2057400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>
                <a:solidFill>
                  <a:srgbClr val="FFFF00"/>
                </a:solidFill>
              </a:rPr>
              <a:t>ii. Quantitative Adjective or Adjective of quantity:</a:t>
            </a:r>
            <a:r>
              <a:rPr lang="en-US" b="1" dirty="0"/>
              <a:t/>
            </a:r>
            <a:br>
              <a:rPr lang="en-US" b="1" dirty="0"/>
            </a:br>
            <a:r>
              <a:rPr lang="en-US" b="1" dirty="0">
                <a:solidFill>
                  <a:srgbClr val="00B0F0"/>
                </a:solidFill>
              </a:rPr>
              <a:t>Expresses or indicates the quantity of a noun or pronoun</a:t>
            </a:r>
            <a:r>
              <a:rPr lang="en-US" dirty="0">
                <a:solidFill>
                  <a:srgbClr val="00B0F0"/>
                </a:solidFill>
              </a:rPr>
              <a:t>.</a:t>
            </a:r>
            <a:br>
              <a:rPr lang="en-US" dirty="0">
                <a:solidFill>
                  <a:srgbClr val="00B0F0"/>
                </a:solidFill>
              </a:rPr>
            </a:br>
            <a:r>
              <a:rPr lang="en-US" dirty="0">
                <a:solidFill>
                  <a:srgbClr val="00B0F0"/>
                </a:solidFill>
              </a:rPr>
              <a:t>Such as </a:t>
            </a:r>
            <a:r>
              <a:rPr lang="en-US" b="1" dirty="0">
                <a:solidFill>
                  <a:srgbClr val="FFFF00"/>
                </a:solidFill>
              </a:rPr>
              <a:t>some, little, much, enough, whole, sufficient, all, none, more, half, no</a:t>
            </a:r>
            <a:r>
              <a:rPr lang="en-US" dirty="0">
                <a:solidFill>
                  <a:srgbClr val="FFFF00"/>
                </a:solidFill>
              </a:rPr>
              <a:t>, etc.</a:t>
            </a:r>
            <a:r>
              <a:rPr lang="en-US" sz="2000" dirty="0">
                <a:solidFill>
                  <a:srgbClr val="FFFF00"/>
                </a:solidFill>
              </a:rPr>
              <a:t/>
            </a:r>
            <a:br>
              <a:rPr lang="en-US" sz="2000" dirty="0">
                <a:solidFill>
                  <a:srgbClr val="FFFF00"/>
                </a:solidFill>
              </a:rPr>
            </a:br>
            <a:r>
              <a:rPr lang="as-IN" sz="2400" dirty="0"/>
              <a:t/>
            </a:r>
            <a:br>
              <a:rPr lang="as-IN" sz="2400" dirty="0"/>
            </a:br>
            <a:r>
              <a:rPr lang="as-IN" sz="2800" dirty="0"/>
              <a:t/>
            </a:r>
            <a:br>
              <a:rPr lang="as-IN" sz="2800" dirty="0"/>
            </a:br>
            <a:r>
              <a:rPr lang="as-IN" sz="3200" dirty="0"/>
              <a:t/>
            </a:r>
            <a:br>
              <a:rPr lang="as-IN" sz="3200" dirty="0"/>
            </a:br>
            <a:r>
              <a:rPr lang="as-IN" sz="3600" dirty="0"/>
              <a:t/>
            </a:r>
            <a:br>
              <a:rPr lang="as-IN" sz="3600" dirty="0"/>
            </a:br>
            <a:r>
              <a:rPr lang="en-US" sz="4000" b="1" dirty="0"/>
              <a:t/>
            </a:r>
            <a:br>
              <a:rPr lang="en-US" sz="4000" b="1" dirty="0"/>
            </a:b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886200"/>
            <a:ext cx="11811000" cy="1752600"/>
          </a:xfrm>
        </p:spPr>
        <p:txBody>
          <a:bodyPr anchor="ctr">
            <a:noAutofit/>
          </a:bodyPr>
          <a:lstStyle/>
          <a:p>
            <a:pPr algn="l"/>
            <a:r>
              <a:rPr lang="en-US" sz="4000" b="1" dirty="0" smtClean="0">
                <a:solidFill>
                  <a:schemeClr val="bg1"/>
                </a:solidFill>
              </a:rPr>
              <a:t>Example:</a:t>
            </a:r>
            <a:r>
              <a:rPr lang="en-US" sz="4000" dirty="0" smtClean="0">
                <a:solidFill>
                  <a:schemeClr val="bg1"/>
                </a:solidFill>
              </a:rPr>
              <a:t/>
            </a:r>
            <a:br>
              <a:rPr lang="en-US" sz="4000" dirty="0" smtClean="0">
                <a:solidFill>
                  <a:schemeClr val="bg1"/>
                </a:solidFill>
              </a:rPr>
            </a:br>
            <a:r>
              <a:rPr lang="en-US" sz="4000" dirty="0" smtClean="0">
                <a:solidFill>
                  <a:schemeClr val="bg1"/>
                </a:solidFill>
              </a:rPr>
              <a:t>- I have </a:t>
            </a:r>
            <a:r>
              <a:rPr lang="en-US" sz="4000" b="1" dirty="0" smtClean="0">
                <a:solidFill>
                  <a:schemeClr val="bg1"/>
                </a:solidFill>
              </a:rPr>
              <a:t>enough</a:t>
            </a:r>
            <a:r>
              <a:rPr lang="en-US" sz="4000" dirty="0" smtClean="0">
                <a:solidFill>
                  <a:schemeClr val="bg1"/>
                </a:solidFill>
              </a:rPr>
              <a:t> money to but he car.</a:t>
            </a:r>
            <a:br>
              <a:rPr lang="en-US" sz="4000" dirty="0" smtClean="0">
                <a:solidFill>
                  <a:schemeClr val="bg1"/>
                </a:solidFill>
              </a:rPr>
            </a:br>
            <a:r>
              <a:rPr lang="en-US" sz="4000" dirty="0" smtClean="0">
                <a:solidFill>
                  <a:schemeClr val="bg1"/>
                </a:solidFill>
              </a:rPr>
              <a:t>- The </a:t>
            </a:r>
            <a:r>
              <a:rPr lang="en-US" sz="4000" b="1" dirty="0" smtClean="0">
                <a:solidFill>
                  <a:schemeClr val="bg1"/>
                </a:solidFill>
              </a:rPr>
              <a:t>whole</a:t>
            </a:r>
            <a:r>
              <a:rPr lang="en-US" sz="4000" dirty="0" smtClean="0">
                <a:solidFill>
                  <a:schemeClr val="bg1"/>
                </a:solidFill>
              </a:rPr>
              <a:t> countrymen congratulated the president. </a:t>
            </a:r>
            <a:br>
              <a:rPr lang="en-US" sz="4000" dirty="0" smtClean="0">
                <a:solidFill>
                  <a:schemeClr val="bg1"/>
                </a:solidFill>
              </a:rPr>
            </a:br>
            <a:r>
              <a:rPr lang="en-US" sz="4000" dirty="0" smtClean="0">
                <a:solidFill>
                  <a:schemeClr val="bg1"/>
                </a:solidFill>
              </a:rPr>
              <a:t>- She wants </a:t>
            </a:r>
            <a:r>
              <a:rPr lang="en-US" sz="4000" b="1" dirty="0" smtClean="0">
                <a:solidFill>
                  <a:schemeClr val="bg1"/>
                </a:solidFill>
              </a:rPr>
              <a:t>all</a:t>
            </a:r>
            <a:r>
              <a:rPr lang="en-US" sz="4000" dirty="0" smtClean="0">
                <a:solidFill>
                  <a:schemeClr val="bg1"/>
                </a:solidFill>
              </a:rPr>
              <a:t> the money.</a:t>
            </a:r>
          </a:p>
          <a:p>
            <a:pPr algn="l"/>
            <a:r>
              <a:rPr lang="en-US" sz="4000" dirty="0" smtClean="0">
                <a:solidFill>
                  <a:schemeClr val="bg1"/>
                </a:solidFill>
              </a:rPr>
              <a:t>Adjective of quantity answer the question: </a:t>
            </a:r>
            <a:r>
              <a:rPr lang="en-US" sz="4000" b="1" dirty="0" smtClean="0">
                <a:solidFill>
                  <a:schemeClr val="bg1"/>
                </a:solidFill>
              </a:rPr>
              <a:t>How many or much?</a:t>
            </a:r>
            <a:endParaRPr lang="en-US" sz="4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1143000"/>
            <a:ext cx="11811000" cy="2057400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>
                <a:solidFill>
                  <a:srgbClr val="FFFF00"/>
                </a:solidFill>
              </a:rPr>
              <a:t>iii. Numeric or Adjective of number:</a:t>
            </a:r>
            <a:r>
              <a:rPr lang="en-US" b="1" dirty="0"/>
              <a:t/>
            </a:r>
            <a:br>
              <a:rPr lang="en-US" b="1" dirty="0"/>
            </a:br>
            <a:r>
              <a:rPr lang="en-US" b="1" dirty="0">
                <a:solidFill>
                  <a:srgbClr val="00B0F0"/>
                </a:solidFill>
              </a:rPr>
              <a:t>Express the number or order of something or someone.</a:t>
            </a:r>
            <a:r>
              <a:rPr lang="en-US" dirty="0">
                <a:solidFill>
                  <a:srgbClr val="00B0F0"/>
                </a:solidFill>
              </a:rPr>
              <a:t> Such as </a:t>
            </a:r>
            <a:r>
              <a:rPr lang="en-US" b="1" dirty="0">
                <a:solidFill>
                  <a:srgbClr val="FFFF00"/>
                </a:solidFill>
              </a:rPr>
              <a:t>one, two, three, ………., first, second, third, ……………, single, double, triple, quadruple, twofold, threefold, fivefold, …………</a:t>
            </a:r>
            <a:r>
              <a:rPr lang="en-US" dirty="0">
                <a:solidFill>
                  <a:srgbClr val="FFFF00"/>
                </a:solidFill>
              </a:rPr>
              <a:t> etc</a:t>
            </a:r>
            <a:r>
              <a:rPr lang="en-US" dirty="0" smtClean="0">
                <a:solidFill>
                  <a:srgbClr val="00B0F0"/>
                </a:solidFill>
              </a:rPr>
              <a:t>.</a:t>
            </a:r>
            <a:r>
              <a:rPr lang="as-IN" sz="3600" dirty="0"/>
              <a:t/>
            </a:r>
            <a:br>
              <a:rPr lang="as-IN" sz="3600" dirty="0"/>
            </a:br>
            <a:r>
              <a:rPr lang="en-US" sz="4000" b="1" dirty="0"/>
              <a:t/>
            </a:r>
            <a:br>
              <a:rPr lang="en-US" sz="4000" b="1" dirty="0"/>
            </a:b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8878" y="3810000"/>
            <a:ext cx="11658600" cy="1752600"/>
          </a:xfrm>
        </p:spPr>
        <p:txBody>
          <a:bodyPr anchor="ctr">
            <a:noAutofit/>
          </a:bodyPr>
          <a:lstStyle/>
          <a:p>
            <a:pPr algn="l"/>
            <a:r>
              <a:rPr lang="en-US" sz="4000" b="1" dirty="0" smtClean="0">
                <a:solidFill>
                  <a:schemeClr val="bg1"/>
                </a:solidFill>
              </a:rPr>
              <a:t>Example</a:t>
            </a:r>
            <a:r>
              <a:rPr lang="en-US" sz="4000" dirty="0" smtClean="0">
                <a:solidFill>
                  <a:schemeClr val="bg1"/>
                </a:solidFill>
              </a:rPr>
              <a:t/>
            </a:r>
            <a:br>
              <a:rPr lang="en-US" sz="4000" dirty="0" smtClean="0">
                <a:solidFill>
                  <a:schemeClr val="bg1"/>
                </a:solidFill>
              </a:rPr>
            </a:br>
            <a:r>
              <a:rPr lang="en-US" sz="4000" dirty="0" smtClean="0">
                <a:solidFill>
                  <a:schemeClr val="bg1"/>
                </a:solidFill>
              </a:rPr>
              <a:t>- He can eat </a:t>
            </a:r>
            <a:r>
              <a:rPr lang="en-US" sz="4000" b="1" dirty="0" smtClean="0">
                <a:solidFill>
                  <a:schemeClr val="bg1"/>
                </a:solidFill>
              </a:rPr>
              <a:t>ten</a:t>
            </a:r>
            <a:r>
              <a:rPr lang="en-US" sz="4000" dirty="0" smtClean="0">
                <a:solidFill>
                  <a:schemeClr val="bg1"/>
                </a:solidFill>
              </a:rPr>
              <a:t> eggs at a time.</a:t>
            </a:r>
            <a:br>
              <a:rPr lang="en-US" sz="4000" dirty="0" smtClean="0">
                <a:solidFill>
                  <a:schemeClr val="bg1"/>
                </a:solidFill>
              </a:rPr>
            </a:br>
            <a:r>
              <a:rPr lang="en-US" sz="4000" dirty="0" smtClean="0">
                <a:solidFill>
                  <a:schemeClr val="bg1"/>
                </a:solidFill>
              </a:rPr>
              <a:t>- She is the </a:t>
            </a:r>
            <a:r>
              <a:rPr lang="en-US" sz="4000" b="1" dirty="0" smtClean="0">
                <a:solidFill>
                  <a:schemeClr val="bg1"/>
                </a:solidFill>
              </a:rPr>
              <a:t>first</a:t>
            </a:r>
            <a:r>
              <a:rPr lang="en-US" sz="4000" dirty="0" smtClean="0">
                <a:solidFill>
                  <a:schemeClr val="bg1"/>
                </a:solidFill>
              </a:rPr>
              <a:t> girl in the class.</a:t>
            </a:r>
            <a:br>
              <a:rPr lang="en-US" sz="4000" dirty="0" smtClean="0">
                <a:solidFill>
                  <a:schemeClr val="bg1"/>
                </a:solidFill>
              </a:rPr>
            </a:br>
            <a:r>
              <a:rPr lang="en-US" sz="4000" dirty="0" smtClean="0">
                <a:solidFill>
                  <a:schemeClr val="bg1"/>
                </a:solidFill>
              </a:rPr>
              <a:t>- The house owner does not rent the room to the </a:t>
            </a:r>
            <a:r>
              <a:rPr lang="en-US" sz="4000" b="1" dirty="0" smtClean="0">
                <a:solidFill>
                  <a:schemeClr val="bg1"/>
                </a:solidFill>
              </a:rPr>
              <a:t>single</a:t>
            </a:r>
            <a:r>
              <a:rPr lang="en-US" sz="4000" dirty="0" smtClean="0">
                <a:solidFill>
                  <a:schemeClr val="bg1"/>
                </a:solidFill>
              </a:rPr>
              <a:t> person.</a:t>
            </a:r>
            <a:endParaRPr lang="en-US" sz="4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2209800"/>
            <a:ext cx="11658600" cy="1752600"/>
          </a:xfrm>
        </p:spPr>
        <p:txBody>
          <a:bodyPr anchor="ctr">
            <a:noAutofit/>
          </a:bodyPr>
          <a:lstStyle/>
          <a:p>
            <a:pPr algn="l"/>
            <a:r>
              <a:rPr lang="en-US" sz="4400" b="1" dirty="0" smtClean="0">
                <a:solidFill>
                  <a:srgbClr val="FFFF00"/>
                </a:solidFill>
              </a:rPr>
              <a:t>Adjective of number is to types </a:t>
            </a:r>
            <a:r>
              <a:rPr lang="en-US" sz="4400" b="1" i="1" dirty="0" smtClean="0">
                <a:solidFill>
                  <a:srgbClr val="FFFF00"/>
                </a:solidFill>
              </a:rPr>
              <a:t>Definite</a:t>
            </a:r>
            <a:r>
              <a:rPr lang="en-US" sz="4400" b="1" dirty="0" smtClean="0">
                <a:solidFill>
                  <a:srgbClr val="FFFF00"/>
                </a:solidFill>
              </a:rPr>
              <a:t> and </a:t>
            </a:r>
            <a:r>
              <a:rPr lang="en-US" sz="4400" b="1" i="1" dirty="0" smtClean="0">
                <a:solidFill>
                  <a:srgbClr val="FFFF00"/>
                </a:solidFill>
              </a:rPr>
              <a:t>Indefinite</a:t>
            </a:r>
            <a:r>
              <a:rPr lang="en-US" sz="4400" b="1" dirty="0" smtClean="0">
                <a:solidFill>
                  <a:srgbClr val="FFFF00"/>
                </a:solidFill>
              </a:rPr>
              <a:t>.</a:t>
            </a:r>
            <a:endParaRPr lang="en-US" sz="4400" dirty="0" smtClean="0">
              <a:solidFill>
                <a:srgbClr val="FFFF00"/>
              </a:solidFill>
            </a:endParaRPr>
          </a:p>
          <a:p>
            <a:pPr algn="l"/>
            <a:r>
              <a:rPr lang="en-US" sz="4400" dirty="0" smtClean="0">
                <a:solidFill>
                  <a:schemeClr val="bg1"/>
                </a:solidFill>
              </a:rPr>
              <a:t>Definite Numeric adjectives are of three kinds.</a:t>
            </a:r>
            <a:br>
              <a:rPr lang="en-US" sz="4400" dirty="0" smtClean="0">
                <a:solidFill>
                  <a:schemeClr val="bg1"/>
                </a:solidFill>
              </a:rPr>
            </a:br>
            <a:r>
              <a:rPr lang="en-US" sz="4400" dirty="0" smtClean="0">
                <a:solidFill>
                  <a:schemeClr val="bg1"/>
                </a:solidFill>
              </a:rPr>
              <a:t>Such as</a:t>
            </a:r>
            <a:r>
              <a:rPr lang="en-US" sz="4400" dirty="0" smtClean="0">
                <a:solidFill>
                  <a:srgbClr val="FFFF00"/>
                </a:solidFill>
              </a:rPr>
              <a:t> </a:t>
            </a:r>
            <a:br>
              <a:rPr lang="en-US" sz="4400" dirty="0" smtClean="0">
                <a:solidFill>
                  <a:srgbClr val="FFFF00"/>
                </a:solidFill>
              </a:rPr>
            </a:br>
            <a:r>
              <a:rPr lang="en-US" sz="4400" b="1" dirty="0" smtClean="0">
                <a:solidFill>
                  <a:srgbClr val="92D050"/>
                </a:solidFill>
              </a:rPr>
              <a:t>- Cardinal</a:t>
            </a:r>
            <a:r>
              <a:rPr lang="en-US" sz="4400" dirty="0" smtClean="0">
                <a:solidFill>
                  <a:srgbClr val="92D050"/>
                </a:solidFill>
              </a:rPr>
              <a:t> (one, two, ….), </a:t>
            </a:r>
            <a:br>
              <a:rPr lang="en-US" sz="4400" dirty="0" smtClean="0">
                <a:solidFill>
                  <a:srgbClr val="92D050"/>
                </a:solidFill>
              </a:rPr>
            </a:br>
            <a:r>
              <a:rPr lang="en-US" sz="4400" b="1" dirty="0" smtClean="0">
                <a:solidFill>
                  <a:srgbClr val="00B0F0"/>
                </a:solidFill>
              </a:rPr>
              <a:t>- Ordinal</a:t>
            </a:r>
            <a:r>
              <a:rPr lang="en-US" sz="4400" dirty="0" smtClean="0">
                <a:solidFill>
                  <a:srgbClr val="00B0F0"/>
                </a:solidFill>
              </a:rPr>
              <a:t> (first, second, ……),</a:t>
            </a:r>
            <a:br>
              <a:rPr lang="en-US" sz="4400" dirty="0" smtClean="0">
                <a:solidFill>
                  <a:srgbClr val="00B0F0"/>
                </a:solidFill>
              </a:rPr>
            </a:br>
            <a:r>
              <a:rPr lang="en-US" sz="4400" b="1" dirty="0" smtClean="0">
                <a:solidFill>
                  <a:schemeClr val="bg1">
                    <a:lumMod val="95000"/>
                  </a:schemeClr>
                </a:solidFill>
              </a:rPr>
              <a:t>- Multiplicative</a:t>
            </a:r>
            <a:r>
              <a:rPr lang="en-US" sz="4400" dirty="0" smtClean="0">
                <a:solidFill>
                  <a:schemeClr val="bg1">
                    <a:lumMod val="95000"/>
                  </a:schemeClr>
                </a:solidFill>
              </a:rPr>
              <a:t> (Single, double, ……..)</a:t>
            </a:r>
            <a:endParaRPr lang="en-US" sz="4400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1676400"/>
            <a:ext cx="11887200" cy="1752600"/>
          </a:xfrm>
        </p:spPr>
        <p:txBody>
          <a:bodyPr>
            <a:normAutofit fontScale="90000"/>
          </a:bodyPr>
          <a:lstStyle/>
          <a:p>
            <a:pPr algn="l"/>
            <a:r>
              <a:rPr lang="en-US" sz="4900" b="1" dirty="0">
                <a:solidFill>
                  <a:srgbClr val="FFFF00"/>
                </a:solidFill>
              </a:rPr>
              <a:t>iv. Demonstrative Adjective:</a:t>
            </a:r>
            <a:r>
              <a:rPr lang="en-US" sz="4900" b="1" dirty="0"/>
              <a:t/>
            </a:r>
            <a:br>
              <a:rPr lang="en-US" sz="4900" b="1" dirty="0"/>
            </a:br>
            <a:r>
              <a:rPr lang="en-US" sz="4900" b="1" dirty="0">
                <a:solidFill>
                  <a:srgbClr val="00B0F0"/>
                </a:solidFill>
              </a:rPr>
              <a:t>Specifies noun or pronoun</a:t>
            </a:r>
            <a:r>
              <a:rPr lang="en-US" sz="4900" dirty="0">
                <a:solidFill>
                  <a:srgbClr val="00B0F0"/>
                </a:solidFill>
              </a:rPr>
              <a:t>. Such as </a:t>
            </a:r>
            <a:r>
              <a:rPr lang="en-US" sz="4900" b="1" dirty="0">
                <a:solidFill>
                  <a:srgbClr val="FFFF00"/>
                </a:solidFill>
              </a:rPr>
              <a:t>this, that, those, these</a:t>
            </a:r>
            <a:r>
              <a:rPr lang="en-US" sz="4900" dirty="0">
                <a:solidFill>
                  <a:srgbClr val="FFFF00"/>
                </a:solidFill>
              </a:rPr>
              <a:t> </a:t>
            </a:r>
            <a:r>
              <a:rPr lang="en-US" sz="4900" dirty="0">
                <a:solidFill>
                  <a:srgbClr val="00B0F0"/>
                </a:solidFill>
              </a:rPr>
              <a:t>etc</a:t>
            </a:r>
            <a:r>
              <a:rPr lang="en-US" sz="4900" dirty="0" smtClean="0">
                <a:solidFill>
                  <a:srgbClr val="00B0F0"/>
                </a:solidFill>
              </a:rPr>
              <a:t>.</a:t>
            </a:r>
            <a:r>
              <a:rPr lang="as-IN" sz="2800" dirty="0"/>
              <a:t/>
            </a:r>
            <a:br>
              <a:rPr lang="as-IN" sz="2800" dirty="0"/>
            </a:br>
            <a:r>
              <a:rPr lang="as-IN" sz="2400" dirty="0"/>
              <a:t/>
            </a:r>
            <a:br>
              <a:rPr lang="as-IN" sz="2400" dirty="0"/>
            </a:br>
            <a:r>
              <a:rPr lang="en-US" sz="2800" dirty="0"/>
              <a:t/>
            </a:r>
            <a:br>
              <a:rPr lang="en-US" sz="2800" dirty="0"/>
            </a:br>
            <a:r>
              <a:rPr lang="as-IN" sz="3200" dirty="0"/>
              <a:t/>
            </a:r>
            <a:br>
              <a:rPr lang="as-IN" sz="3200" dirty="0"/>
            </a:br>
            <a:r>
              <a:rPr lang="as-IN" sz="3600" dirty="0"/>
              <a:t/>
            </a:r>
            <a:br>
              <a:rPr lang="as-IN" sz="3600" dirty="0"/>
            </a:br>
            <a:r>
              <a:rPr lang="en-US" sz="4000" b="1" dirty="0"/>
              <a:t/>
            </a:r>
            <a:br>
              <a:rPr lang="en-US" sz="4000" b="1" dirty="0"/>
            </a:b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3276600"/>
            <a:ext cx="8686800" cy="1752600"/>
          </a:xfrm>
        </p:spPr>
        <p:txBody>
          <a:bodyPr anchor="ctr">
            <a:noAutofit/>
          </a:bodyPr>
          <a:lstStyle/>
          <a:p>
            <a:pPr algn="l"/>
            <a:r>
              <a:rPr lang="en-US" sz="4400" b="1" dirty="0" smtClean="0">
                <a:solidFill>
                  <a:schemeClr val="bg1"/>
                </a:solidFill>
              </a:rPr>
              <a:t>Example:</a:t>
            </a:r>
            <a:r>
              <a:rPr lang="en-US" sz="4400" dirty="0" smtClean="0">
                <a:solidFill>
                  <a:schemeClr val="bg1"/>
                </a:solidFill>
              </a:rPr>
              <a:t/>
            </a:r>
            <a:br>
              <a:rPr lang="en-US" sz="4400" dirty="0" smtClean="0">
                <a:solidFill>
                  <a:schemeClr val="bg1"/>
                </a:solidFill>
              </a:rPr>
            </a:br>
            <a:r>
              <a:rPr lang="en-US" sz="4400" dirty="0" smtClean="0">
                <a:solidFill>
                  <a:schemeClr val="bg1"/>
                </a:solidFill>
              </a:rPr>
              <a:t>- </a:t>
            </a:r>
            <a:r>
              <a:rPr lang="en-US" sz="4400" b="1" dirty="0" smtClean="0">
                <a:solidFill>
                  <a:schemeClr val="bg1"/>
                </a:solidFill>
              </a:rPr>
              <a:t>This</a:t>
            </a:r>
            <a:r>
              <a:rPr lang="en-US" sz="4400" dirty="0" smtClean="0">
                <a:solidFill>
                  <a:schemeClr val="bg1"/>
                </a:solidFill>
              </a:rPr>
              <a:t> boy is good.</a:t>
            </a:r>
            <a:br>
              <a:rPr lang="en-US" sz="4400" dirty="0" smtClean="0">
                <a:solidFill>
                  <a:schemeClr val="bg1"/>
                </a:solidFill>
              </a:rPr>
            </a:br>
            <a:r>
              <a:rPr lang="en-US" sz="4400" dirty="0" smtClean="0">
                <a:solidFill>
                  <a:schemeClr val="bg1"/>
                </a:solidFill>
              </a:rPr>
              <a:t>- </a:t>
            </a:r>
            <a:r>
              <a:rPr lang="en-US" sz="4400" b="1" dirty="0" smtClean="0">
                <a:solidFill>
                  <a:schemeClr val="bg1"/>
                </a:solidFill>
              </a:rPr>
              <a:t>That</a:t>
            </a:r>
            <a:r>
              <a:rPr lang="en-US" sz="4400" dirty="0" smtClean="0">
                <a:solidFill>
                  <a:schemeClr val="bg1"/>
                </a:solidFill>
              </a:rPr>
              <a:t> is her room.</a:t>
            </a:r>
            <a:br>
              <a:rPr lang="en-US" sz="4400" dirty="0" smtClean="0">
                <a:solidFill>
                  <a:schemeClr val="bg1"/>
                </a:solidFill>
              </a:rPr>
            </a:br>
            <a:r>
              <a:rPr lang="en-US" sz="4400" dirty="0" smtClean="0">
                <a:solidFill>
                  <a:schemeClr val="bg1"/>
                </a:solidFill>
              </a:rPr>
              <a:t>- </a:t>
            </a:r>
            <a:r>
              <a:rPr lang="en-US" sz="4400" b="1" dirty="0" smtClean="0">
                <a:solidFill>
                  <a:schemeClr val="bg1"/>
                </a:solidFill>
              </a:rPr>
              <a:t>These</a:t>
            </a:r>
            <a:r>
              <a:rPr lang="en-US" sz="4400" dirty="0" smtClean="0">
                <a:solidFill>
                  <a:schemeClr val="bg1"/>
                </a:solidFill>
              </a:rPr>
              <a:t> are the book to follow.</a:t>
            </a:r>
            <a:endParaRPr lang="en-US" sz="4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99</TotalTime>
  <Words>128</Words>
  <Application>Microsoft Office PowerPoint</Application>
  <PresentationFormat>Widescreen</PresentationFormat>
  <Paragraphs>33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Arial Black</vt:lpstr>
      <vt:lpstr>Calibri</vt:lpstr>
      <vt:lpstr>Vrinda</vt:lpstr>
      <vt:lpstr>Office Theme</vt:lpstr>
      <vt:lpstr>Presented by: Shuvasish Saha</vt:lpstr>
      <vt:lpstr>Adjective: An adjective is a part of speech (word) that modifies a noun or a pronoun by qualifying, specifying or describing it. Adjective বলতে এমন এক ধরণের শব্দমালাকে বোঝায় যারা কোন Noun বা Pronoun এর যোগ্যতা, স্বতন্ত্রতা, বা বর্ণনা সম্পর্কে ধারণা দিয়ে থাকে।    </vt:lpstr>
      <vt:lpstr>Generally an adjective modifies a noun by answering one of these following questions: Which? What kind? How many?</vt:lpstr>
      <vt:lpstr>Adjective Classification: Following are the different types of adjectives      </vt:lpstr>
      <vt:lpstr>i. Qualitative Adjective or Adjective of quality: Expresses the qualities of something or someone. Such as great, good, bad, wise, poor, nice, happy, pretty, angry, blue, etc.  </vt:lpstr>
      <vt:lpstr>ii. Quantitative Adjective or Adjective of quantity: Expresses or indicates the quantity of a noun or pronoun. Such as some, little, much, enough, whole, sufficient, all, none, more, half, no, etc.      </vt:lpstr>
      <vt:lpstr>iii. Numeric or Adjective of number: Express the number or order of something or someone. Such as one, two, three, ………., first, second, third, ……………, single, double, triple, quadruple, twofold, threefold, fivefold, ………… etc.  </vt:lpstr>
      <vt:lpstr>PowerPoint Presentation</vt:lpstr>
      <vt:lpstr>iv. Demonstrative Adjective: Specifies noun or pronoun. Such as this, that, those, these etc.      </vt:lpstr>
      <vt:lpstr>v. Distributive Adjective: Express the distributive state of nouns. Such as every, each, neither, either, both etc.         </vt:lpstr>
      <vt:lpstr>vi. Possessive Adjective: Shows the possession or belongingness in the sentence. Such as his, her, him, my, our, your, their, etc.         </vt:lpstr>
      <vt:lpstr>vii. Interrogative Adjective:  Interrogative Adjective modifies nouns in interrogative sentence. Such as which, what, whose, etc.          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Transformation of Sentences </dc:title>
  <dc:creator>IMPORTLC</dc:creator>
  <cp:lastModifiedBy>ASUS</cp:lastModifiedBy>
  <cp:revision>22</cp:revision>
  <dcterms:created xsi:type="dcterms:W3CDTF">2006-08-16T00:00:00Z</dcterms:created>
  <dcterms:modified xsi:type="dcterms:W3CDTF">2018-05-14T17:03:39Z</dcterms:modified>
</cp:coreProperties>
</file>