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9" r:id="rId5"/>
    <p:sldId id="260" r:id="rId6"/>
    <p:sldId id="263" r:id="rId7"/>
    <p:sldId id="264" r:id="rId8"/>
    <p:sldId id="265" r:id="rId9"/>
    <p:sldId id="266" r:id="rId10"/>
    <p:sldId id="267" r:id="rId11"/>
    <p:sldId id="268" r:id="rId12"/>
    <p:sldId id="269" r:id="rId13"/>
    <p:sldId id="270" r:id="rId14"/>
    <p:sldId id="271" r:id="rId15"/>
    <p:sldId id="272" r:id="rId16"/>
    <p:sldId id="273" r:id="rId17"/>
    <p:sldId id="275" r:id="rId18"/>
    <p:sldId id="276"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2" y="11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5/14/2018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13434" y="1524000"/>
            <a:ext cx="10765132" cy="3325813"/>
          </a:xfrm>
          <a:prstGeom prst="rect">
            <a:avLst/>
          </a:prstGeom>
        </p:spPr>
      </p:pic>
      <p:sp>
        <p:nvSpPr>
          <p:cNvPr id="5" name="Title 3"/>
          <p:cNvSpPr>
            <a:spLocks noGrp="1"/>
          </p:cNvSpPr>
          <p:nvPr/>
        </p:nvSpPr>
        <p:spPr>
          <a:xfrm>
            <a:off x="914400" y="2693988"/>
            <a:ext cx="10363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86200"/>
            <a:ext cx="10744200" cy="2057400"/>
          </a:xfrm>
        </p:spPr>
        <p:txBody>
          <a:bodyPr>
            <a:normAutofit fontScale="90000"/>
          </a:bodyPr>
          <a:lstStyle/>
          <a:p>
            <a:pPr algn="l"/>
            <a:r>
              <a:rPr lang="en-US" sz="5300" b="1" dirty="0">
                <a:solidFill>
                  <a:srgbClr val="FFFF00"/>
                </a:solidFill>
              </a:rPr>
              <a:t>v. </a:t>
            </a:r>
            <a:r>
              <a:rPr lang="en-US" sz="5300" b="1" dirty="0">
                <a:solidFill>
                  <a:srgbClr val="FFFF00"/>
                </a:solidFill>
              </a:rPr>
              <a:t>Adverb of Affirmation and negation:</a:t>
            </a:r>
            <a:r>
              <a:rPr lang="en-US" sz="5300" dirty="0">
                <a:solidFill>
                  <a:srgbClr val="FFFF00"/>
                </a:solidFill>
              </a:rPr>
              <a:t> </a:t>
            </a:r>
            <a:r>
              <a:rPr lang="en-US" sz="5300" dirty="0" smtClean="0">
                <a:solidFill>
                  <a:srgbClr val="FFFF00"/>
                </a:solidFill>
              </a:rPr>
              <a:t/>
            </a:r>
            <a:br>
              <a:rPr lang="en-US" sz="5300" dirty="0" smtClean="0">
                <a:solidFill>
                  <a:srgbClr val="FFFF00"/>
                </a:solidFill>
              </a:rPr>
            </a:br>
            <a:r>
              <a:rPr lang="en-US" sz="5300" dirty="0" smtClean="0">
                <a:solidFill>
                  <a:schemeClr val="bg1"/>
                </a:solidFill>
              </a:rPr>
              <a:t>Indicate </a:t>
            </a:r>
            <a:r>
              <a:rPr lang="en-US" sz="5300" dirty="0">
                <a:solidFill>
                  <a:schemeClr val="bg1"/>
                </a:solidFill>
              </a:rPr>
              <a:t>assertion and express the one’s reaction to question.</a:t>
            </a:r>
            <a:br>
              <a:rPr lang="en-US" sz="5300" dirty="0">
                <a:solidFill>
                  <a:schemeClr val="bg1"/>
                </a:solidFill>
              </a:rPr>
            </a:br>
            <a:r>
              <a:rPr lang="en-US" sz="5300" dirty="0">
                <a:solidFill>
                  <a:schemeClr val="bg1"/>
                </a:solidFill>
              </a:rPr>
              <a:t>Such as </a:t>
            </a:r>
            <a:r>
              <a:rPr lang="en-US" sz="5300" dirty="0">
                <a:solidFill>
                  <a:srgbClr val="FFFF00"/>
                </a:solidFill>
              </a:rPr>
              <a:t>yes, no, yeah</a:t>
            </a:r>
            <a:r>
              <a:rPr lang="en-US" sz="5300" dirty="0"/>
              <a:t>.</a:t>
            </a:r>
            <a:br>
              <a:rPr lang="en-US" sz="5300" dirty="0"/>
            </a:br>
            <a:r>
              <a:rPr lang="en-US" sz="5300" b="1" dirty="0">
                <a:solidFill>
                  <a:srgbClr val="00B0F0"/>
                </a:solidFill>
              </a:rPr>
              <a:t>Example</a:t>
            </a:r>
            <a:r>
              <a:rPr lang="en-US" sz="5300" b="1" dirty="0" smtClean="0">
                <a:solidFill>
                  <a:srgbClr val="00B0F0"/>
                </a:solidFill>
              </a:rPr>
              <a:t>:</a:t>
            </a:r>
            <a:r>
              <a:rPr lang="en-US" sz="5300" b="1" dirty="0" smtClean="0"/>
              <a:t/>
            </a:r>
            <a:br>
              <a:rPr lang="en-US" sz="5300" b="1" dirty="0" smtClean="0"/>
            </a:br>
            <a:r>
              <a:rPr lang="en-US" sz="5300" dirty="0" smtClean="0">
                <a:solidFill>
                  <a:schemeClr val="bg1"/>
                </a:solidFill>
              </a:rPr>
              <a:t>- </a:t>
            </a:r>
            <a:r>
              <a:rPr lang="en-US" sz="5300" b="1" dirty="0">
                <a:solidFill>
                  <a:srgbClr val="00B0F0"/>
                </a:solidFill>
              </a:rPr>
              <a:t>Yes</a:t>
            </a:r>
            <a:r>
              <a:rPr lang="en-US" sz="5300" dirty="0">
                <a:solidFill>
                  <a:srgbClr val="00B0F0"/>
                </a:solidFill>
              </a:rPr>
              <a:t>, </a:t>
            </a:r>
            <a:r>
              <a:rPr lang="en-US" sz="5300" dirty="0">
                <a:solidFill>
                  <a:schemeClr val="bg1"/>
                </a:solidFill>
              </a:rPr>
              <a:t>I can.</a:t>
            </a:r>
            <a:br>
              <a:rPr lang="en-US" sz="5300" dirty="0">
                <a:solidFill>
                  <a:schemeClr val="bg1"/>
                </a:solidFill>
              </a:rPr>
            </a:br>
            <a:r>
              <a:rPr lang="en-US" sz="5300" dirty="0">
                <a:solidFill>
                  <a:schemeClr val="bg1"/>
                </a:solidFill>
              </a:rPr>
              <a:t>- </a:t>
            </a:r>
            <a:r>
              <a:rPr lang="en-US" sz="5300" b="1" dirty="0">
                <a:solidFill>
                  <a:srgbClr val="00B0F0"/>
                </a:solidFill>
              </a:rPr>
              <a:t>No</a:t>
            </a:r>
            <a:r>
              <a:rPr lang="en-US" sz="5300" dirty="0">
                <a:solidFill>
                  <a:srgbClr val="00B0F0"/>
                </a:solidFill>
              </a:rPr>
              <a:t>, </a:t>
            </a:r>
            <a:r>
              <a:rPr lang="en-US" sz="5300" dirty="0">
                <a:solidFill>
                  <a:schemeClr val="bg1"/>
                </a:solidFill>
              </a:rPr>
              <a:t>she isn’t.</a:t>
            </a:r>
            <a:r>
              <a:rPr lang="en-US" sz="3600" dirty="0"/>
              <a:t/>
            </a:r>
            <a:br>
              <a:rPr lang="en-US" sz="3600" dirty="0"/>
            </a:br>
            <a:r>
              <a:rPr lang="en-US" sz="4000" dirty="0"/>
              <a:t/>
            </a:r>
            <a:br>
              <a:rPr lang="en-US" sz="4000" dirty="0"/>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962400"/>
            <a:ext cx="11658600" cy="2438400"/>
          </a:xfrm>
        </p:spPr>
        <p:txBody>
          <a:bodyPr>
            <a:normAutofit fontScale="90000"/>
          </a:bodyPr>
          <a:lstStyle/>
          <a:p>
            <a:pPr algn="l"/>
            <a:r>
              <a:rPr lang="en-US" sz="4900" b="1" dirty="0">
                <a:solidFill>
                  <a:srgbClr val="FFFF00"/>
                </a:solidFill>
              </a:rPr>
              <a:t>vi. Adverb of Frequency:</a:t>
            </a:r>
            <a:r>
              <a:rPr lang="en-US" sz="4900" dirty="0"/>
              <a:t> </a:t>
            </a:r>
            <a:r>
              <a:rPr lang="en-US" sz="4900" dirty="0">
                <a:solidFill>
                  <a:schemeClr val="bg1"/>
                </a:solidFill>
              </a:rPr>
              <a:t>Expresses the frequency of an action and answer the question </a:t>
            </a:r>
            <a:r>
              <a:rPr lang="en-US" sz="4900" dirty="0">
                <a:solidFill>
                  <a:srgbClr val="00B0F0"/>
                </a:solidFill>
              </a:rPr>
              <a:t>“How often”?</a:t>
            </a:r>
            <a:r>
              <a:rPr lang="en-US" sz="4900" dirty="0">
                <a:solidFill>
                  <a:schemeClr val="bg1"/>
                </a:solidFill>
              </a:rPr>
              <a:t/>
            </a:r>
            <a:br>
              <a:rPr lang="en-US" sz="4900" dirty="0">
                <a:solidFill>
                  <a:schemeClr val="bg1"/>
                </a:solidFill>
              </a:rPr>
            </a:br>
            <a:r>
              <a:rPr lang="en-US" sz="4900" dirty="0">
                <a:solidFill>
                  <a:schemeClr val="bg1"/>
                </a:solidFill>
              </a:rPr>
              <a:t>Such as </a:t>
            </a:r>
            <a:r>
              <a:rPr lang="en-US" sz="4900" dirty="0">
                <a:solidFill>
                  <a:srgbClr val="FFFF00"/>
                </a:solidFill>
              </a:rPr>
              <a:t>never, ever, always, often, seldom, everyday, sometimes, usually, normally, frequently, rarely, hardly, scarcely, once a week, etc.</a:t>
            </a:r>
            <a:r>
              <a:rPr lang="en-US" sz="4900" dirty="0"/>
              <a:t/>
            </a:r>
            <a:br>
              <a:rPr lang="en-US" sz="4900" dirty="0"/>
            </a:br>
            <a:r>
              <a:rPr lang="en-US" sz="4900" b="1" dirty="0">
                <a:solidFill>
                  <a:srgbClr val="00B0F0"/>
                </a:solidFill>
              </a:rPr>
              <a:t>Example:</a:t>
            </a:r>
            <a:r>
              <a:rPr lang="en-US" sz="4900" dirty="0">
                <a:solidFill>
                  <a:srgbClr val="00B0F0"/>
                </a:solidFill>
              </a:rPr>
              <a:t>- </a:t>
            </a:r>
            <a:r>
              <a:rPr lang="en-US" sz="4900" dirty="0">
                <a:solidFill>
                  <a:schemeClr val="bg1"/>
                </a:solidFill>
              </a:rPr>
              <a:t>He</a:t>
            </a:r>
            <a:r>
              <a:rPr lang="en-US" sz="4900" dirty="0"/>
              <a:t> </a:t>
            </a:r>
            <a:r>
              <a:rPr lang="en-US" sz="4900" b="1" dirty="0">
                <a:solidFill>
                  <a:srgbClr val="FFFF00"/>
                </a:solidFill>
              </a:rPr>
              <a:t>always</a:t>
            </a:r>
            <a:r>
              <a:rPr lang="en-US" sz="4900" dirty="0"/>
              <a:t> </a:t>
            </a:r>
            <a:r>
              <a:rPr lang="en-US" sz="4900" dirty="0">
                <a:solidFill>
                  <a:schemeClr val="bg1"/>
                </a:solidFill>
              </a:rPr>
              <a:t>helps the poor.</a:t>
            </a:r>
            <a:br>
              <a:rPr lang="en-US" sz="4900" dirty="0">
                <a:solidFill>
                  <a:schemeClr val="bg1"/>
                </a:solidFill>
              </a:rPr>
            </a:br>
            <a:r>
              <a:rPr lang="en-US" sz="4900" dirty="0">
                <a:solidFill>
                  <a:schemeClr val="bg1"/>
                </a:solidFill>
              </a:rPr>
              <a:t>- The barking dog </a:t>
            </a:r>
            <a:r>
              <a:rPr lang="en-US" sz="4900" b="1" dirty="0">
                <a:solidFill>
                  <a:srgbClr val="FFFF00"/>
                </a:solidFill>
              </a:rPr>
              <a:t>seldom</a:t>
            </a:r>
            <a:r>
              <a:rPr lang="en-US" sz="4900" dirty="0"/>
              <a:t> </a:t>
            </a:r>
            <a:r>
              <a:rPr lang="en-US" sz="4900" dirty="0">
                <a:solidFill>
                  <a:schemeClr val="bg1"/>
                </a:solidFill>
              </a:rPr>
              <a:t>bites.</a:t>
            </a:r>
            <a:r>
              <a:rPr lang="en-US" sz="3600" dirty="0"/>
              <a:t/>
            </a:r>
            <a:br>
              <a:rPr lang="en-US" sz="3600" dirty="0"/>
            </a:br>
            <a:r>
              <a:rPr lang="en-US" sz="4000" dirty="0"/>
              <a:t/>
            </a:r>
            <a:br>
              <a:rPr lang="en-US" sz="4000" dirty="0"/>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429000"/>
            <a:ext cx="11734800" cy="2057400"/>
          </a:xfrm>
        </p:spPr>
        <p:txBody>
          <a:bodyPr>
            <a:normAutofit fontScale="90000"/>
          </a:bodyPr>
          <a:lstStyle/>
          <a:p>
            <a:pPr algn="l"/>
            <a:r>
              <a:rPr lang="en-US" sz="6000" b="1" dirty="0">
                <a:solidFill>
                  <a:srgbClr val="FFFF00"/>
                </a:solidFill>
              </a:rPr>
              <a:t>vii. Adverb of reason:</a:t>
            </a:r>
            <a:r>
              <a:rPr lang="en-US" sz="6000" b="1" dirty="0"/>
              <a:t> </a:t>
            </a:r>
            <a:r>
              <a:rPr lang="en-US" sz="6000" dirty="0">
                <a:solidFill>
                  <a:schemeClr val="bg1"/>
                </a:solidFill>
              </a:rPr>
              <a:t>Expresses the reason and make the conclusion.</a:t>
            </a:r>
            <a:br>
              <a:rPr lang="en-US" sz="6000" dirty="0">
                <a:solidFill>
                  <a:schemeClr val="bg1"/>
                </a:solidFill>
              </a:rPr>
            </a:br>
            <a:r>
              <a:rPr lang="en-US" sz="6000" dirty="0">
                <a:solidFill>
                  <a:schemeClr val="bg1"/>
                </a:solidFill>
              </a:rPr>
              <a:t>Such as </a:t>
            </a:r>
            <a:r>
              <a:rPr lang="en-US" sz="6000" dirty="0">
                <a:solidFill>
                  <a:srgbClr val="FFFF00"/>
                </a:solidFill>
              </a:rPr>
              <a:t>hence, therefore, thence etc</a:t>
            </a:r>
            <a:r>
              <a:rPr lang="en-US" sz="6000" dirty="0"/>
              <a:t>.</a:t>
            </a:r>
            <a:br>
              <a:rPr lang="en-US" sz="6000" dirty="0"/>
            </a:br>
            <a:r>
              <a:rPr lang="en-US" sz="6000" b="1" dirty="0">
                <a:solidFill>
                  <a:srgbClr val="00B0F0"/>
                </a:solidFill>
              </a:rPr>
              <a:t>Example</a:t>
            </a:r>
            <a:r>
              <a:rPr lang="en-US" sz="6000" b="1" dirty="0" smtClean="0">
                <a:solidFill>
                  <a:srgbClr val="00B0F0"/>
                </a:solidFill>
              </a:rPr>
              <a:t>:</a:t>
            </a:r>
            <a:br>
              <a:rPr lang="en-US" sz="6000" b="1" dirty="0" smtClean="0">
                <a:solidFill>
                  <a:srgbClr val="00B0F0"/>
                </a:solidFill>
              </a:rPr>
            </a:br>
            <a:r>
              <a:rPr lang="en-US" sz="6000" dirty="0" smtClean="0">
                <a:solidFill>
                  <a:srgbClr val="00B0F0"/>
                </a:solidFill>
              </a:rPr>
              <a:t>- </a:t>
            </a:r>
            <a:r>
              <a:rPr lang="en-US" sz="6000" dirty="0">
                <a:solidFill>
                  <a:schemeClr val="bg1"/>
                </a:solidFill>
              </a:rPr>
              <a:t>He </a:t>
            </a:r>
            <a:r>
              <a:rPr lang="en-US" sz="6000" b="1" dirty="0">
                <a:solidFill>
                  <a:srgbClr val="00B0F0"/>
                </a:solidFill>
              </a:rPr>
              <a:t>therefore</a:t>
            </a:r>
            <a:r>
              <a:rPr lang="en-US" sz="6000" dirty="0">
                <a:solidFill>
                  <a:schemeClr val="bg1"/>
                </a:solidFill>
              </a:rPr>
              <a:t> resigned the job.</a:t>
            </a:r>
            <a:r>
              <a:rPr lang="en-US" sz="3600" dirty="0">
                <a:solidFill>
                  <a:schemeClr val="bg1"/>
                </a:solidFill>
              </a:rPr>
              <a:t/>
            </a:r>
            <a:br>
              <a:rPr lang="en-US" sz="3600" dirty="0">
                <a:solidFill>
                  <a:schemeClr val="bg1"/>
                </a:solidFill>
              </a:rPr>
            </a:br>
            <a:r>
              <a:rPr lang="en-US" dirty="0" smtClean="0">
                <a:solidFill>
                  <a:schemeClr val="bg1"/>
                </a:solidFill>
              </a:rPr>
              <a:t/>
            </a:r>
            <a:br>
              <a:rPr lang="en-US" dirty="0" smtClean="0">
                <a:solidFill>
                  <a:schemeClr val="bg1"/>
                </a:solidFill>
              </a:rPr>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5492" y="3886200"/>
            <a:ext cx="11887200" cy="2057400"/>
          </a:xfrm>
        </p:spPr>
        <p:txBody>
          <a:bodyPr>
            <a:normAutofit fontScale="90000"/>
          </a:bodyPr>
          <a:lstStyle/>
          <a:p>
            <a:pPr algn="l"/>
            <a:r>
              <a:rPr lang="en-US" sz="4900" b="1" dirty="0">
                <a:solidFill>
                  <a:srgbClr val="FFFF00"/>
                </a:solidFill>
              </a:rPr>
              <a:t>Conjunctive Adverb:</a:t>
            </a:r>
            <a:r>
              <a:rPr lang="en-US" sz="4900" b="1" dirty="0"/>
              <a:t/>
            </a:r>
            <a:br>
              <a:rPr lang="en-US" sz="4900" b="1" dirty="0"/>
            </a:br>
            <a:r>
              <a:rPr lang="en-US" sz="4900" dirty="0">
                <a:solidFill>
                  <a:srgbClr val="00B0F0"/>
                </a:solidFill>
              </a:rPr>
              <a:t>Conjunctive adverb is used to join two clauses together.</a:t>
            </a:r>
            <a:br>
              <a:rPr lang="en-US" sz="4900" dirty="0">
                <a:solidFill>
                  <a:srgbClr val="00B0F0"/>
                </a:solidFill>
              </a:rPr>
            </a:br>
            <a:r>
              <a:rPr lang="en-US" sz="4900" dirty="0">
                <a:solidFill>
                  <a:srgbClr val="00B0F0"/>
                </a:solidFill>
              </a:rPr>
              <a:t>Such as </a:t>
            </a:r>
            <a:r>
              <a:rPr lang="en-US" sz="4900" dirty="0">
                <a:solidFill>
                  <a:srgbClr val="FFFF00"/>
                </a:solidFill>
              </a:rPr>
              <a:t>also, finally, furthermore, consequently, hence, however, incidentally, indeed, instead, likewise, nevertheless, meanwhile, next, nonetheless, otherwise, then, still, thus, and therefore</a:t>
            </a:r>
            <a:r>
              <a:rPr lang="en-US" sz="4900" dirty="0" smtClean="0">
                <a:solidFill>
                  <a:srgbClr val="FFFF00"/>
                </a:solidFill>
              </a:rPr>
              <a:t>.</a:t>
            </a:r>
            <a:r>
              <a:rPr lang="en-US" sz="3600" dirty="0"/>
              <a:t/>
            </a:r>
            <a:br>
              <a:rPr lang="en-US" sz="3600" dirty="0"/>
            </a:br>
            <a:r>
              <a:rPr lang="en-US" sz="4000" dirty="0"/>
              <a:t/>
            </a:r>
            <a:br>
              <a:rPr lang="en-US" sz="4000" dirty="0"/>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743200"/>
            <a:ext cx="11582400" cy="3429000"/>
          </a:xfrm>
        </p:spPr>
        <p:txBody>
          <a:bodyPr>
            <a:normAutofit fontScale="90000"/>
          </a:bodyPr>
          <a:lstStyle/>
          <a:p>
            <a:pPr algn="l"/>
            <a:r>
              <a:rPr lang="en-US" sz="4900" b="1" dirty="0">
                <a:solidFill>
                  <a:srgbClr val="FF0000"/>
                </a:solidFill>
              </a:rPr>
              <a:t>N.B:</a:t>
            </a:r>
            <a:r>
              <a:rPr lang="en-US" sz="4900" dirty="0">
                <a:solidFill>
                  <a:srgbClr val="FF0000"/>
                </a:solidFill>
              </a:rPr>
              <a:t> </a:t>
            </a:r>
            <a:r>
              <a:rPr lang="en-US" sz="4900" dirty="0">
                <a:solidFill>
                  <a:srgbClr val="FFC000"/>
                </a:solidFill>
              </a:rPr>
              <a:t>Conjunctive Adverb joins two independent clauses with a semi-colon.</a:t>
            </a:r>
            <a:r>
              <a:rPr lang="en-US" sz="4900" dirty="0"/>
              <a:t/>
            </a:r>
            <a:br>
              <a:rPr lang="en-US" sz="4900" dirty="0"/>
            </a:br>
            <a:r>
              <a:rPr lang="en-US" sz="4900" b="1" dirty="0">
                <a:solidFill>
                  <a:srgbClr val="FFFF00"/>
                </a:solidFill>
              </a:rPr>
              <a:t>Example</a:t>
            </a:r>
            <a:r>
              <a:rPr lang="en-US" sz="4900" b="1" dirty="0" smtClean="0">
                <a:solidFill>
                  <a:srgbClr val="FFFF00"/>
                </a:solidFill>
              </a:rPr>
              <a:t>:</a:t>
            </a:r>
            <a:r>
              <a:rPr lang="en-US" sz="4900" b="1" dirty="0" smtClean="0"/>
              <a:t/>
            </a:r>
            <a:br>
              <a:rPr lang="en-US" sz="4900" b="1" dirty="0" smtClean="0"/>
            </a:br>
            <a:r>
              <a:rPr lang="en-US" sz="4900" dirty="0" smtClean="0">
                <a:solidFill>
                  <a:schemeClr val="bg1"/>
                </a:solidFill>
              </a:rPr>
              <a:t>- </a:t>
            </a:r>
            <a:r>
              <a:rPr lang="en-US" sz="4900" dirty="0">
                <a:solidFill>
                  <a:schemeClr val="bg1"/>
                </a:solidFill>
              </a:rPr>
              <a:t>The people waited for an hour</a:t>
            </a:r>
            <a:r>
              <a:rPr lang="en-US" sz="4900" dirty="0">
                <a:solidFill>
                  <a:srgbClr val="00B0F0"/>
                </a:solidFill>
              </a:rPr>
              <a:t>; </a:t>
            </a:r>
            <a:r>
              <a:rPr lang="en-US" sz="4900" b="1" dirty="0">
                <a:solidFill>
                  <a:srgbClr val="00B0F0"/>
                </a:solidFill>
              </a:rPr>
              <a:t>finally</a:t>
            </a:r>
            <a:r>
              <a:rPr lang="en-US" sz="4900" dirty="0"/>
              <a:t> </a:t>
            </a:r>
            <a:r>
              <a:rPr lang="en-US" sz="4900" dirty="0">
                <a:solidFill>
                  <a:schemeClr val="bg1"/>
                </a:solidFill>
              </a:rPr>
              <a:t>the train comes to the station.</a:t>
            </a:r>
            <a:r>
              <a:rPr lang="en-US" sz="4900" dirty="0"/>
              <a:t/>
            </a:r>
            <a:br>
              <a:rPr lang="en-US" sz="4900" dirty="0"/>
            </a:br>
            <a:r>
              <a:rPr lang="en-US" sz="4900" dirty="0">
                <a:solidFill>
                  <a:schemeClr val="bg1"/>
                </a:solidFill>
              </a:rPr>
              <a:t>- The policemen searched the market</a:t>
            </a:r>
            <a:r>
              <a:rPr lang="en-US" sz="4900" dirty="0">
                <a:solidFill>
                  <a:srgbClr val="00B0F0"/>
                </a:solidFill>
              </a:rPr>
              <a:t>; </a:t>
            </a:r>
            <a:r>
              <a:rPr lang="en-US" sz="4900" b="1" dirty="0">
                <a:solidFill>
                  <a:srgbClr val="00B0F0"/>
                </a:solidFill>
              </a:rPr>
              <a:t>indeed</a:t>
            </a:r>
            <a:r>
              <a:rPr lang="en-US" sz="4900" dirty="0"/>
              <a:t> </a:t>
            </a:r>
            <a:r>
              <a:rPr lang="en-US" sz="4900" dirty="0">
                <a:solidFill>
                  <a:schemeClr val="bg1"/>
                </a:solidFill>
              </a:rPr>
              <a:t>the gunman has escaped through the basement door</a:t>
            </a:r>
            <a:r>
              <a:rPr lang="en-US" sz="4900" dirty="0"/>
              <a:t>. </a:t>
            </a: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86200"/>
            <a:ext cx="11277600" cy="2057400"/>
          </a:xfrm>
        </p:spPr>
        <p:txBody>
          <a:bodyPr>
            <a:normAutofit fontScale="90000"/>
          </a:bodyPr>
          <a:lstStyle/>
          <a:p>
            <a:r>
              <a:rPr lang="en-US" sz="8000" b="1" dirty="0">
                <a:solidFill>
                  <a:srgbClr val="92D050"/>
                </a:solidFill>
              </a:rPr>
              <a:t>Position of Adverb:</a:t>
            </a:r>
            <a:r>
              <a:rPr lang="en-US" sz="8000" b="1" dirty="0">
                <a:solidFill>
                  <a:srgbClr val="FF0000"/>
                </a:solidFill>
              </a:rPr>
              <a:t/>
            </a:r>
            <a:br>
              <a:rPr lang="en-US" sz="8000" b="1" dirty="0">
                <a:solidFill>
                  <a:srgbClr val="FF0000"/>
                </a:solidFill>
              </a:rPr>
            </a:br>
            <a:r>
              <a:rPr lang="en-US" sz="8000" dirty="0">
                <a:solidFill>
                  <a:srgbClr val="FFFF00"/>
                </a:solidFill>
              </a:rPr>
              <a:t>General positions of adverbs are as follows:</a:t>
            </a:r>
            <a:r>
              <a:rPr lang="en-US" sz="8000" dirty="0"/>
              <a:t/>
            </a:r>
            <a:br>
              <a:rPr lang="en-US" sz="8000" dirty="0"/>
            </a:br>
            <a:r>
              <a:rPr lang="en-US" sz="8900" dirty="0"/>
              <a:t/>
            </a:r>
            <a:br>
              <a:rPr lang="en-US" sz="8900" dirty="0"/>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86200"/>
            <a:ext cx="11506200" cy="2057400"/>
          </a:xfrm>
        </p:spPr>
        <p:txBody>
          <a:bodyPr>
            <a:normAutofit fontScale="90000"/>
          </a:bodyPr>
          <a:lstStyle/>
          <a:p>
            <a:pPr algn="l"/>
            <a:r>
              <a:rPr lang="en-US" sz="5300" b="1" dirty="0" err="1">
                <a:solidFill>
                  <a:schemeClr val="bg1"/>
                </a:solidFill>
              </a:rPr>
              <a:t>i</a:t>
            </a:r>
            <a:r>
              <a:rPr lang="en-US" sz="5300" b="1" dirty="0">
                <a:solidFill>
                  <a:schemeClr val="bg1"/>
                </a:solidFill>
              </a:rPr>
              <a:t>. </a:t>
            </a:r>
            <a:r>
              <a:rPr lang="en-US" sz="5300" dirty="0">
                <a:solidFill>
                  <a:schemeClr val="bg1"/>
                </a:solidFill>
              </a:rPr>
              <a:t>Adverbs of time usually come </a:t>
            </a:r>
            <a:r>
              <a:rPr lang="en-US" sz="5300" dirty="0">
                <a:solidFill>
                  <a:srgbClr val="FFFF00"/>
                </a:solidFill>
              </a:rPr>
              <a:t>at the end of a sentence </a:t>
            </a:r>
            <a:r>
              <a:rPr lang="en-US" sz="5300" dirty="0">
                <a:solidFill>
                  <a:schemeClr val="bg1"/>
                </a:solidFill>
              </a:rPr>
              <a:t>or </a:t>
            </a:r>
            <a:r>
              <a:rPr lang="en-US" sz="5300" dirty="0">
                <a:solidFill>
                  <a:srgbClr val="FFFF00"/>
                </a:solidFill>
              </a:rPr>
              <a:t>at the beginning of sentence</a:t>
            </a:r>
            <a:r>
              <a:rPr lang="en-US" sz="5300" dirty="0">
                <a:solidFill>
                  <a:schemeClr val="bg1"/>
                </a:solidFill>
              </a:rPr>
              <a:t>.</a:t>
            </a:r>
            <a:br>
              <a:rPr lang="en-US" sz="5300" dirty="0">
                <a:solidFill>
                  <a:schemeClr val="bg1"/>
                </a:solidFill>
              </a:rPr>
            </a:br>
            <a:r>
              <a:rPr lang="en-US" sz="5300" b="1" dirty="0">
                <a:solidFill>
                  <a:schemeClr val="bg1"/>
                </a:solidFill>
              </a:rPr>
              <a:t>Example</a:t>
            </a:r>
            <a:r>
              <a:rPr lang="en-US" sz="5300" b="1" dirty="0" smtClean="0">
                <a:solidFill>
                  <a:schemeClr val="bg1"/>
                </a:solidFill>
              </a:rPr>
              <a:t>:</a:t>
            </a:r>
            <a:br>
              <a:rPr lang="en-US" sz="5300" b="1" dirty="0" smtClean="0">
                <a:solidFill>
                  <a:schemeClr val="bg1"/>
                </a:solidFill>
              </a:rPr>
            </a:br>
            <a:r>
              <a:rPr lang="en-US" sz="5300" dirty="0" smtClean="0">
                <a:solidFill>
                  <a:schemeClr val="bg1"/>
                </a:solidFill>
              </a:rPr>
              <a:t>- </a:t>
            </a:r>
            <a:r>
              <a:rPr lang="en-US" sz="5300" dirty="0">
                <a:solidFill>
                  <a:schemeClr val="bg1"/>
                </a:solidFill>
              </a:rPr>
              <a:t>It may rain </a:t>
            </a:r>
            <a:r>
              <a:rPr lang="en-US" sz="5300" b="1" dirty="0">
                <a:solidFill>
                  <a:srgbClr val="00B0F0"/>
                </a:solidFill>
              </a:rPr>
              <a:t>today</a:t>
            </a:r>
            <a:r>
              <a:rPr lang="en-US" sz="5300" dirty="0">
                <a:solidFill>
                  <a:srgbClr val="00B0F0"/>
                </a:solidFill>
              </a:rPr>
              <a:t>.</a:t>
            </a:r>
            <a:r>
              <a:rPr lang="en-US" sz="5300" dirty="0">
                <a:solidFill>
                  <a:schemeClr val="bg1"/>
                </a:solidFill>
              </a:rPr>
              <a:t/>
            </a:r>
            <a:br>
              <a:rPr lang="en-US" sz="5300" dirty="0">
                <a:solidFill>
                  <a:schemeClr val="bg1"/>
                </a:solidFill>
              </a:rPr>
            </a:br>
            <a:r>
              <a:rPr lang="en-US" sz="5300" dirty="0">
                <a:solidFill>
                  <a:schemeClr val="bg1"/>
                </a:solidFill>
              </a:rPr>
              <a:t>- </a:t>
            </a:r>
            <a:r>
              <a:rPr lang="en-US" sz="5300" b="1" dirty="0">
                <a:solidFill>
                  <a:srgbClr val="00B0F0"/>
                </a:solidFill>
              </a:rPr>
              <a:t>Last night</a:t>
            </a:r>
            <a:r>
              <a:rPr lang="en-US" sz="5300" dirty="0">
                <a:solidFill>
                  <a:schemeClr val="bg1"/>
                </a:solidFill>
              </a:rPr>
              <a:t> I dreamt a sweet dream.</a:t>
            </a:r>
            <a:r>
              <a:rPr lang="en-US" sz="3600" dirty="0"/>
              <a:t/>
            </a:r>
            <a:br>
              <a:rPr lang="en-US" sz="3600" dirty="0"/>
            </a:br>
            <a:r>
              <a:rPr lang="en-US" sz="4000" dirty="0"/>
              <a:t/>
            </a:r>
            <a:br>
              <a:rPr lang="en-US" sz="4000" dirty="0"/>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362200"/>
            <a:ext cx="11277600" cy="2057400"/>
          </a:xfrm>
        </p:spPr>
        <p:txBody>
          <a:bodyPr>
            <a:normAutofit fontScale="90000"/>
          </a:bodyPr>
          <a:lstStyle/>
          <a:p>
            <a:pPr algn="l"/>
            <a:r>
              <a:rPr lang="en-US" sz="5300" b="1" dirty="0">
                <a:solidFill>
                  <a:srgbClr val="FFFF00"/>
                </a:solidFill>
              </a:rPr>
              <a:t>ii. </a:t>
            </a:r>
            <a:r>
              <a:rPr lang="en-US" sz="5300" dirty="0">
                <a:solidFill>
                  <a:srgbClr val="FFFF00"/>
                </a:solidFill>
              </a:rPr>
              <a:t>Adverbs of place usually follow the verb.</a:t>
            </a:r>
            <a:br>
              <a:rPr lang="en-US" sz="5300" dirty="0">
                <a:solidFill>
                  <a:srgbClr val="FFFF00"/>
                </a:solidFill>
              </a:rPr>
            </a:br>
            <a:r>
              <a:rPr lang="en-US" sz="5300" b="1" dirty="0">
                <a:solidFill>
                  <a:srgbClr val="00B0F0"/>
                </a:solidFill>
              </a:rPr>
              <a:t>Example</a:t>
            </a:r>
            <a:r>
              <a:rPr lang="en-US" sz="5300" b="1" dirty="0" smtClean="0">
                <a:solidFill>
                  <a:srgbClr val="00B0F0"/>
                </a:solidFill>
              </a:rPr>
              <a:t>:</a:t>
            </a:r>
            <a:r>
              <a:rPr lang="en-US" sz="5300" b="1" dirty="0" smtClean="0"/>
              <a:t/>
            </a:r>
            <a:br>
              <a:rPr lang="en-US" sz="5300" b="1" dirty="0" smtClean="0"/>
            </a:br>
            <a:r>
              <a:rPr lang="en-US" sz="5300" dirty="0" smtClean="0">
                <a:solidFill>
                  <a:schemeClr val="bg1"/>
                </a:solidFill>
              </a:rPr>
              <a:t>- </a:t>
            </a:r>
            <a:r>
              <a:rPr lang="en-US" sz="5300" dirty="0">
                <a:solidFill>
                  <a:schemeClr val="bg1"/>
                </a:solidFill>
              </a:rPr>
              <a:t>The doctor is </a:t>
            </a:r>
            <a:r>
              <a:rPr lang="en-US" sz="5300" b="1" dirty="0">
                <a:solidFill>
                  <a:srgbClr val="00B0F0"/>
                </a:solidFill>
              </a:rPr>
              <a:t>in</a:t>
            </a:r>
            <a:r>
              <a:rPr lang="en-US" sz="5300" dirty="0">
                <a:solidFill>
                  <a:srgbClr val="00B0F0"/>
                </a:solidFill>
              </a:rPr>
              <a:t>.</a:t>
            </a:r>
            <a:r>
              <a:rPr lang="en-US" sz="5300" dirty="0">
                <a:solidFill>
                  <a:schemeClr val="bg1"/>
                </a:solidFill>
              </a:rPr>
              <a:t/>
            </a:r>
            <a:br>
              <a:rPr lang="en-US" sz="5300" dirty="0">
                <a:solidFill>
                  <a:schemeClr val="bg1"/>
                </a:solidFill>
              </a:rPr>
            </a:br>
            <a:r>
              <a:rPr lang="en-US" sz="5300" dirty="0">
                <a:solidFill>
                  <a:schemeClr val="bg1"/>
                </a:solidFill>
              </a:rPr>
              <a:t>- They were </a:t>
            </a:r>
            <a:r>
              <a:rPr lang="en-US" sz="5300" b="1" dirty="0">
                <a:solidFill>
                  <a:srgbClr val="00B0F0"/>
                </a:solidFill>
              </a:rPr>
              <a:t>everywhere</a:t>
            </a:r>
            <a:r>
              <a:rPr lang="en-US" sz="5300" dirty="0" smtClean="0">
                <a:solidFill>
                  <a:srgbClr val="00B0F0"/>
                </a:solidFill>
              </a:rPr>
              <a:t>.</a:t>
            </a: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362200"/>
            <a:ext cx="11049000" cy="2057400"/>
          </a:xfrm>
        </p:spPr>
        <p:txBody>
          <a:bodyPr>
            <a:normAutofit fontScale="90000"/>
          </a:bodyPr>
          <a:lstStyle/>
          <a:p>
            <a:pPr algn="l"/>
            <a:r>
              <a:rPr lang="en-US" sz="5300" b="1" dirty="0">
                <a:solidFill>
                  <a:srgbClr val="FFFF00"/>
                </a:solidFill>
              </a:rPr>
              <a:t>iii.</a:t>
            </a:r>
            <a:r>
              <a:rPr lang="en-US" sz="5300" dirty="0">
                <a:solidFill>
                  <a:srgbClr val="FFFF00"/>
                </a:solidFill>
              </a:rPr>
              <a:t> Adverbs of Degree or Quantity come before the verb, adjective or adverb.</a:t>
            </a:r>
            <a:r>
              <a:rPr lang="en-US" sz="5300" dirty="0"/>
              <a:t/>
            </a:r>
            <a:br>
              <a:rPr lang="en-US" sz="5300" dirty="0"/>
            </a:br>
            <a:r>
              <a:rPr lang="en-US" sz="5300" b="1" dirty="0">
                <a:solidFill>
                  <a:srgbClr val="00B0F0"/>
                </a:solidFill>
              </a:rPr>
              <a:t>Example</a:t>
            </a:r>
            <a:r>
              <a:rPr lang="en-US" sz="5300" b="1" dirty="0" smtClean="0">
                <a:solidFill>
                  <a:srgbClr val="00B0F0"/>
                </a:solidFill>
              </a:rPr>
              <a:t>:</a:t>
            </a:r>
            <a:r>
              <a:rPr lang="en-US" sz="5300" b="1" dirty="0" smtClean="0"/>
              <a:t/>
            </a:r>
            <a:br>
              <a:rPr lang="en-US" sz="5300" b="1" dirty="0" smtClean="0"/>
            </a:br>
            <a:r>
              <a:rPr lang="en-US" sz="5300" dirty="0" smtClean="0">
                <a:solidFill>
                  <a:schemeClr val="bg1"/>
                </a:solidFill>
              </a:rPr>
              <a:t>- </a:t>
            </a:r>
            <a:r>
              <a:rPr lang="en-US" sz="5300" dirty="0">
                <a:solidFill>
                  <a:schemeClr val="bg1"/>
                </a:solidFill>
              </a:rPr>
              <a:t>He is </a:t>
            </a:r>
            <a:r>
              <a:rPr lang="en-US" sz="5300" b="1" dirty="0">
                <a:solidFill>
                  <a:srgbClr val="00B0F0"/>
                </a:solidFill>
              </a:rPr>
              <a:t>fairly</a:t>
            </a:r>
            <a:r>
              <a:rPr lang="en-US" sz="5300" dirty="0">
                <a:solidFill>
                  <a:srgbClr val="00B0F0"/>
                </a:solidFill>
              </a:rPr>
              <a:t> </a:t>
            </a:r>
            <a:r>
              <a:rPr lang="en-US" sz="5300" dirty="0">
                <a:solidFill>
                  <a:schemeClr val="bg1"/>
                </a:solidFill>
              </a:rPr>
              <a:t>good.</a:t>
            </a:r>
            <a:br>
              <a:rPr lang="en-US" sz="5300" dirty="0">
                <a:solidFill>
                  <a:schemeClr val="bg1"/>
                </a:solidFill>
              </a:rPr>
            </a:br>
            <a:r>
              <a:rPr lang="en-US" sz="5300" dirty="0">
                <a:solidFill>
                  <a:schemeClr val="bg1"/>
                </a:solidFill>
              </a:rPr>
              <a:t>- You are </a:t>
            </a:r>
            <a:r>
              <a:rPr lang="en-US" sz="5300" b="1" dirty="0">
                <a:solidFill>
                  <a:srgbClr val="00B0F0"/>
                </a:solidFill>
              </a:rPr>
              <a:t>quite</a:t>
            </a:r>
            <a:r>
              <a:rPr lang="en-US" sz="5300" dirty="0">
                <a:solidFill>
                  <a:srgbClr val="00B0F0"/>
                </a:solidFill>
              </a:rPr>
              <a:t> </a:t>
            </a:r>
            <a:r>
              <a:rPr lang="en-US" sz="5300" dirty="0">
                <a:solidFill>
                  <a:schemeClr val="bg1"/>
                </a:solidFill>
              </a:rPr>
              <a:t>wrong.</a:t>
            </a:r>
            <a:br>
              <a:rPr lang="en-US" sz="5300" dirty="0">
                <a:solidFill>
                  <a:schemeClr val="bg1"/>
                </a:solidFill>
              </a:rPr>
            </a:br>
            <a:r>
              <a:rPr lang="en-US" sz="5300" dirty="0">
                <a:solidFill>
                  <a:schemeClr val="bg1"/>
                </a:solidFill>
              </a:rPr>
              <a:t>- He can run </a:t>
            </a:r>
            <a:r>
              <a:rPr lang="en-US" sz="5300" b="1" dirty="0">
                <a:solidFill>
                  <a:srgbClr val="00B0F0"/>
                </a:solidFill>
              </a:rPr>
              <a:t>very</a:t>
            </a:r>
            <a:r>
              <a:rPr lang="en-US" sz="5300" dirty="0">
                <a:solidFill>
                  <a:schemeClr val="bg1"/>
                </a:solidFill>
              </a:rPr>
              <a:t> fast</a:t>
            </a:r>
            <a:r>
              <a:rPr lang="en-US" sz="5300" dirty="0" smtClean="0">
                <a:solidFill>
                  <a:schemeClr val="bg1"/>
                </a:solidFill>
              </a:rPr>
              <a:t>.</a:t>
            </a: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362200"/>
            <a:ext cx="7772400" cy="2057400"/>
          </a:xfrm>
        </p:spPr>
        <p:txBody>
          <a:bodyPr>
            <a:normAutofit/>
          </a:bodyPr>
          <a:lstStyle/>
          <a:p>
            <a:r>
              <a:rPr lang="en-US" sz="6000" b="1" dirty="0">
                <a:solidFill>
                  <a:schemeClr val="bg1"/>
                </a:solidFill>
              </a:rPr>
              <a:t>     THANK YOU</a:t>
            </a:r>
            <a:r>
              <a:rPr lang="en-US" sz="6000" b="1" dirty="0" smtClean="0">
                <a:solidFill>
                  <a:schemeClr val="bg1"/>
                </a:solidFill>
              </a:rPr>
              <a:t>!!</a:t>
            </a:r>
            <a:r>
              <a:rPr lang="en-US" sz="6000" dirty="0" smtClean="0">
                <a:solidFill>
                  <a:schemeClr val="bg1"/>
                </a:solidFill>
              </a:rPr>
              <a:t/>
            </a:r>
            <a:br>
              <a:rPr lang="en-US" sz="6000" dirty="0" smtClean="0">
                <a:solidFill>
                  <a:schemeClr val="bg1"/>
                </a:solidFill>
              </a:rPr>
            </a:br>
            <a:r>
              <a:rPr lang="en-US" sz="6000" dirty="0" smtClean="0">
                <a:solidFill>
                  <a:srgbClr val="00B0F0"/>
                </a:solidFill>
              </a:rPr>
              <a:t>LINGUA</a:t>
            </a:r>
            <a:r>
              <a:rPr lang="en-US" sz="6000" dirty="0" smtClean="0">
                <a:solidFill>
                  <a:schemeClr val="bg1"/>
                </a:solidFill>
              </a:rPr>
              <a:t> </a:t>
            </a:r>
            <a:r>
              <a:rPr lang="en-US" sz="6000" dirty="0" smtClean="0">
                <a:solidFill>
                  <a:srgbClr val="7030A0"/>
                </a:solidFill>
              </a:rPr>
              <a:t>FRANCA</a:t>
            </a:r>
            <a:endParaRPr lang="en-US" sz="6000" dirty="0">
              <a:solidFill>
                <a:srgbClr val="7030A0"/>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335213"/>
            <a:ext cx="7772400" cy="1828800"/>
          </a:xfrm>
        </p:spPr>
        <p:txBody>
          <a:bodyPr>
            <a:noAutofit/>
          </a:bodyPr>
          <a:lstStyle/>
          <a:p>
            <a:r>
              <a:rPr lang="en-US" sz="16600" b="1" dirty="0" smtClean="0">
                <a:solidFill>
                  <a:srgbClr val="FFFF00"/>
                </a:solidFill>
              </a:rPr>
              <a:t>ADVERB</a:t>
            </a:r>
            <a:r>
              <a:rPr lang="en-US" sz="4800" b="1" dirty="0" smtClean="0">
                <a:solidFill>
                  <a:srgbClr val="FFFF00"/>
                </a:solidFill>
              </a:rPr>
              <a:t/>
            </a:r>
            <a:br>
              <a:rPr lang="en-US" sz="4800" b="1" dirty="0" smtClean="0">
                <a:solidFill>
                  <a:srgbClr val="FFFF00"/>
                </a:solidFill>
              </a:rPr>
            </a:br>
            <a:r>
              <a:rPr lang="en-US" sz="4800" b="1" dirty="0" smtClean="0">
                <a:solidFill>
                  <a:srgbClr val="FFFF00"/>
                </a:solidFill>
              </a:rPr>
              <a:t>Presented by: Shuvasish Sir</a:t>
            </a:r>
            <a:endParaRPr lang="en-US" sz="4800" dirty="0">
              <a:solidFill>
                <a:srgbClr val="FFFF00"/>
              </a:solidFill>
            </a:endParaRPr>
          </a:p>
        </p:txBody>
      </p:sp>
      <p:sp>
        <p:nvSpPr>
          <p:cNvPr id="5" name="Title 3"/>
          <p:cNvSpPr>
            <a:spLocks noGrp="1"/>
          </p:cNvSpPr>
          <p:nvPr/>
        </p:nvSpPr>
        <p:spPr>
          <a:xfrm>
            <a:off x="914400" y="2693988"/>
            <a:ext cx="103632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p>
        </p:txBody>
      </p:sp>
    </p:spTree>
    <p:extLst>
      <p:ext uri="{BB962C8B-B14F-4D97-AF65-F5344CB8AC3E}">
        <p14:creationId xmlns:p14="http://schemas.microsoft.com/office/powerpoint/2010/main" val="7477900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505200"/>
            <a:ext cx="11506200" cy="2057400"/>
          </a:xfrm>
        </p:spPr>
        <p:txBody>
          <a:bodyPr>
            <a:normAutofit fontScale="90000"/>
          </a:bodyPr>
          <a:lstStyle/>
          <a:p>
            <a:pPr algn="l"/>
            <a:r>
              <a:rPr lang="en-US" sz="4900" b="1" dirty="0">
                <a:solidFill>
                  <a:srgbClr val="FFFF00"/>
                </a:solidFill>
              </a:rPr>
              <a:t>Adverb</a:t>
            </a:r>
            <a:r>
              <a:rPr lang="en-US" sz="4900" dirty="0">
                <a:solidFill>
                  <a:srgbClr val="FFFF00"/>
                </a:solidFill>
              </a:rPr>
              <a:t/>
            </a:r>
            <a:br>
              <a:rPr lang="en-US" sz="4900" dirty="0">
                <a:solidFill>
                  <a:srgbClr val="FFFF00"/>
                </a:solidFill>
              </a:rPr>
            </a:br>
            <a:r>
              <a:rPr lang="en-US" sz="4900" b="1" dirty="0">
                <a:solidFill>
                  <a:srgbClr val="FFFF00"/>
                </a:solidFill>
              </a:rPr>
              <a:t>An adverb is a word which modifies or qualifies the meaning of a verb, adjective, other adverb or any other word(s) or phrase(s) in a sentence; such as quickly, firmly, lightly, carefully, extremely, etc.</a:t>
            </a:r>
            <a:r>
              <a:rPr lang="en-US" sz="4900" dirty="0">
                <a:solidFill>
                  <a:srgbClr val="FFFF00"/>
                </a:solidFill>
              </a:rPr>
              <a:t/>
            </a:r>
            <a:br>
              <a:rPr lang="en-US" sz="4900" dirty="0">
                <a:solidFill>
                  <a:srgbClr val="FFFF00"/>
                </a:solidFill>
              </a:rPr>
            </a:br>
            <a:r>
              <a:rPr lang="en-US" sz="4900" dirty="0">
                <a:solidFill>
                  <a:srgbClr val="FFFF00"/>
                </a:solidFill>
              </a:rPr>
              <a:t>Adverb </a:t>
            </a:r>
            <a:r>
              <a:rPr lang="as-IN" sz="4900" dirty="0">
                <a:solidFill>
                  <a:srgbClr val="FFFF00"/>
                </a:solidFill>
              </a:rPr>
              <a:t>এর কাজ হচ্ছে কোন </a:t>
            </a:r>
            <a:r>
              <a:rPr lang="en-US" sz="4900" dirty="0">
                <a:solidFill>
                  <a:srgbClr val="FFFF00"/>
                </a:solidFill>
              </a:rPr>
              <a:t>Verb, Adjective </a:t>
            </a:r>
            <a:r>
              <a:rPr lang="as-IN" sz="4900" dirty="0">
                <a:solidFill>
                  <a:srgbClr val="FFFF00"/>
                </a:solidFill>
              </a:rPr>
              <a:t>বা </a:t>
            </a:r>
            <a:r>
              <a:rPr lang="en-US" sz="4900" dirty="0">
                <a:solidFill>
                  <a:srgbClr val="FFFF00"/>
                </a:solidFill>
              </a:rPr>
              <a:t>Adverb </a:t>
            </a:r>
            <a:r>
              <a:rPr lang="as-IN" sz="4900" dirty="0">
                <a:solidFill>
                  <a:srgbClr val="FFFF00"/>
                </a:solidFill>
              </a:rPr>
              <a:t>সম্পর্কে অতিরিক্ত তথ্য দেওয়া বা প্রদত্ত তথ্যকে আরো তাৎপর্যতাপূর্ণ করে তোলা।</a:t>
            </a:r>
            <a:r>
              <a:rPr lang="as-IN" sz="2400" dirty="0"/>
              <a:t/>
            </a:r>
            <a:br>
              <a:rPr lang="as-IN" sz="2400" dirty="0"/>
            </a:br>
            <a:r>
              <a:rPr lang="as-IN" sz="2800" dirty="0"/>
              <a:t/>
            </a:r>
            <a:br>
              <a:rPr lang="as-IN" sz="28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438400"/>
            <a:ext cx="11963400" cy="3733800"/>
          </a:xfrm>
        </p:spPr>
        <p:txBody>
          <a:bodyPr>
            <a:normAutofit fontScale="90000"/>
          </a:bodyPr>
          <a:lstStyle/>
          <a:p>
            <a:pPr algn="l"/>
            <a:r>
              <a:rPr lang="en-US" sz="5300" b="1" dirty="0">
                <a:solidFill>
                  <a:srgbClr val="FFFF00"/>
                </a:solidFill>
              </a:rPr>
              <a:t>Example:</a:t>
            </a:r>
            <a:r>
              <a:rPr lang="en-US" sz="5300" dirty="0">
                <a:solidFill>
                  <a:srgbClr val="FFFF00"/>
                </a:solidFill>
              </a:rPr>
              <a:t>- The leopard runs </a:t>
            </a:r>
            <a:r>
              <a:rPr lang="en-US" sz="5300" b="1" dirty="0">
                <a:solidFill>
                  <a:srgbClr val="FFFF00"/>
                </a:solidFill>
              </a:rPr>
              <a:t>quickly</a:t>
            </a:r>
            <a:r>
              <a:rPr lang="en-US" sz="5300" dirty="0">
                <a:solidFill>
                  <a:srgbClr val="FFFF00"/>
                </a:solidFill>
              </a:rPr>
              <a:t>. </a:t>
            </a:r>
            <a:r>
              <a:rPr lang="en-US" sz="5300" dirty="0" smtClean="0">
                <a:solidFill>
                  <a:srgbClr val="FFFF00"/>
                </a:solidFill>
              </a:rPr>
              <a:t/>
            </a:r>
            <a:br>
              <a:rPr lang="en-US" sz="5300" dirty="0" smtClean="0">
                <a:solidFill>
                  <a:srgbClr val="FFFF00"/>
                </a:solidFill>
              </a:rPr>
            </a:br>
            <a:r>
              <a:rPr lang="en-US" sz="5300" dirty="0" smtClean="0">
                <a:solidFill>
                  <a:srgbClr val="FFFF00"/>
                </a:solidFill>
              </a:rPr>
              <a:t>( </a:t>
            </a:r>
            <a:r>
              <a:rPr lang="en-US" sz="5300" dirty="0">
                <a:solidFill>
                  <a:srgbClr val="FFFF00"/>
                </a:solidFill>
              </a:rPr>
              <a:t>Here </a:t>
            </a:r>
            <a:r>
              <a:rPr lang="en-US" sz="5300" b="1" dirty="0">
                <a:solidFill>
                  <a:srgbClr val="FFFF00"/>
                </a:solidFill>
              </a:rPr>
              <a:t>quickly </a:t>
            </a:r>
            <a:r>
              <a:rPr lang="en-US" sz="5300" dirty="0">
                <a:solidFill>
                  <a:srgbClr val="FFFF00"/>
                </a:solidFill>
              </a:rPr>
              <a:t>modifies the verb)</a:t>
            </a:r>
            <a:br>
              <a:rPr lang="en-US" sz="5300" dirty="0">
                <a:solidFill>
                  <a:srgbClr val="FFFF00"/>
                </a:solidFill>
              </a:rPr>
            </a:br>
            <a:r>
              <a:rPr lang="en-US" sz="5300" dirty="0">
                <a:solidFill>
                  <a:srgbClr val="FFFF00"/>
                </a:solidFill>
              </a:rPr>
              <a:t>- He works </a:t>
            </a:r>
            <a:r>
              <a:rPr lang="en-US" sz="5300" b="1" dirty="0">
                <a:solidFill>
                  <a:srgbClr val="FFFF00"/>
                </a:solidFill>
              </a:rPr>
              <a:t>extremely</a:t>
            </a:r>
            <a:r>
              <a:rPr lang="en-US" sz="5300" dirty="0">
                <a:solidFill>
                  <a:srgbClr val="FFFF00"/>
                </a:solidFill>
              </a:rPr>
              <a:t> hard. </a:t>
            </a:r>
            <a:r>
              <a:rPr lang="en-US" sz="5300" dirty="0">
                <a:solidFill>
                  <a:srgbClr val="FFFF00"/>
                </a:solidFill>
              </a:rPr>
              <a:t>(Here </a:t>
            </a:r>
            <a:r>
              <a:rPr lang="en-US" sz="5300" b="1" dirty="0">
                <a:solidFill>
                  <a:srgbClr val="FFFF00"/>
                </a:solidFill>
              </a:rPr>
              <a:t>extremely </a:t>
            </a:r>
            <a:r>
              <a:rPr lang="en-US" sz="5300" dirty="0">
                <a:solidFill>
                  <a:srgbClr val="FFFF00"/>
                </a:solidFill>
              </a:rPr>
              <a:t>modifies the adverb)</a:t>
            </a:r>
            <a:br>
              <a:rPr lang="en-US" sz="5300" dirty="0">
                <a:solidFill>
                  <a:srgbClr val="FFFF00"/>
                </a:solidFill>
              </a:rPr>
            </a:br>
            <a:r>
              <a:rPr lang="en-US" sz="5300" dirty="0">
                <a:solidFill>
                  <a:srgbClr val="FFFF00"/>
                </a:solidFill>
              </a:rPr>
              <a:t>- Most of our countrymen are </a:t>
            </a:r>
            <a:r>
              <a:rPr lang="en-US" sz="5300" b="1" dirty="0">
                <a:solidFill>
                  <a:srgbClr val="FFFF00"/>
                </a:solidFill>
              </a:rPr>
              <a:t>very</a:t>
            </a:r>
            <a:r>
              <a:rPr lang="en-US" sz="5300" dirty="0">
                <a:solidFill>
                  <a:srgbClr val="FFFF00"/>
                </a:solidFill>
              </a:rPr>
              <a:t> poor. (Here </a:t>
            </a:r>
            <a:r>
              <a:rPr lang="en-US" sz="5300" b="1" dirty="0">
                <a:solidFill>
                  <a:srgbClr val="FFFF00"/>
                </a:solidFill>
              </a:rPr>
              <a:t>very </a:t>
            </a:r>
            <a:r>
              <a:rPr lang="en-US" sz="5300" dirty="0">
                <a:solidFill>
                  <a:srgbClr val="FFFF00"/>
                </a:solidFill>
              </a:rPr>
              <a:t>modifies the adjective)</a:t>
            </a:r>
            <a:br>
              <a:rPr lang="en-US" sz="5300" dirty="0">
                <a:solidFill>
                  <a:srgbClr val="FFFF00"/>
                </a:solidFill>
              </a:rPr>
            </a:br>
            <a:r>
              <a:rPr lang="en-US" sz="5300" dirty="0">
                <a:solidFill>
                  <a:srgbClr val="FFFF00"/>
                </a:solidFill>
              </a:rPr>
              <a:t>- I </a:t>
            </a:r>
            <a:r>
              <a:rPr lang="en-US" sz="5300" b="1" dirty="0">
                <a:solidFill>
                  <a:srgbClr val="FFFF00"/>
                </a:solidFill>
              </a:rPr>
              <a:t>absolutely</a:t>
            </a:r>
            <a:r>
              <a:rPr lang="en-US" sz="5300" dirty="0">
                <a:solidFill>
                  <a:srgbClr val="FFFF00"/>
                </a:solidFill>
              </a:rPr>
              <a:t> have no idea about the matter.</a:t>
            </a:r>
            <a:r>
              <a:rPr lang="en-US" dirty="0"/>
              <a:t> </a:t>
            </a:r>
            <a:r>
              <a:rPr lang="as-IN" dirty="0" smtClean="0"/>
              <a:t/>
            </a:r>
            <a:br>
              <a:rPr lang="as-IN" dirty="0" smtClean="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057400"/>
            <a:ext cx="11430000" cy="457200"/>
          </a:xfrm>
        </p:spPr>
        <p:txBody>
          <a:bodyPr>
            <a:normAutofit fontScale="90000"/>
          </a:bodyPr>
          <a:lstStyle/>
          <a:p>
            <a:pPr algn="l"/>
            <a:r>
              <a:rPr lang="en-US" b="1" dirty="0">
                <a:solidFill>
                  <a:srgbClr val="FFFF00"/>
                </a:solidFill>
              </a:rPr>
              <a:t>Function of adverb in a sentence:</a:t>
            </a:r>
            <a:r>
              <a:rPr lang="en-US" dirty="0">
                <a:solidFill>
                  <a:srgbClr val="FFFF00"/>
                </a:solidFill>
              </a:rPr>
              <a:t/>
            </a:r>
            <a:br>
              <a:rPr lang="en-US" dirty="0">
                <a:solidFill>
                  <a:srgbClr val="FFFF00"/>
                </a:solidFill>
              </a:rPr>
            </a:br>
            <a:r>
              <a:rPr lang="en-US" dirty="0">
                <a:solidFill>
                  <a:srgbClr val="FFFF00"/>
                </a:solidFill>
              </a:rPr>
              <a:t>Adverb </a:t>
            </a:r>
            <a:r>
              <a:rPr lang="en-US" b="1" dirty="0">
                <a:solidFill>
                  <a:srgbClr val="FFFF00"/>
                </a:solidFill>
              </a:rPr>
              <a:t>adds information and impression</a:t>
            </a:r>
            <a:r>
              <a:rPr lang="en-US" dirty="0">
                <a:solidFill>
                  <a:srgbClr val="FFFF00"/>
                </a:solidFill>
              </a:rPr>
              <a:t> about </a:t>
            </a:r>
            <a:r>
              <a:rPr lang="en-US" b="1" dirty="0">
                <a:solidFill>
                  <a:srgbClr val="FFFF00"/>
                </a:solidFill>
              </a:rPr>
              <a:t>time, manner, place etc.</a:t>
            </a:r>
            <a:r>
              <a:rPr lang="en-US" dirty="0">
                <a:solidFill>
                  <a:srgbClr val="FFFF00"/>
                </a:solidFill>
              </a:rPr>
              <a:t> in a sentence</a:t>
            </a:r>
            <a:r>
              <a:rPr lang="en-US" sz="3100" dirty="0"/>
              <a:t>. </a:t>
            </a:r>
            <a:r>
              <a:rPr lang="as-IN" sz="2400" dirty="0"/>
              <a:t/>
            </a:r>
            <a:br>
              <a:rPr lang="as-IN" sz="2400" dirty="0"/>
            </a:br>
            <a:r>
              <a:rPr lang="as-IN" sz="2800" dirty="0"/>
              <a:t/>
            </a:r>
            <a:br>
              <a:rPr lang="as-IN" sz="28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
        <p:nvSpPr>
          <p:cNvPr id="3" name="Subtitle 2"/>
          <p:cNvSpPr>
            <a:spLocks noGrp="1"/>
          </p:cNvSpPr>
          <p:nvPr>
            <p:ph type="subTitle" idx="1"/>
          </p:nvPr>
        </p:nvSpPr>
        <p:spPr>
          <a:xfrm>
            <a:off x="228600" y="2506394"/>
            <a:ext cx="11658600" cy="3810000"/>
          </a:xfrm>
        </p:spPr>
        <p:txBody>
          <a:bodyPr anchor="ctr">
            <a:noAutofit/>
          </a:bodyPr>
          <a:lstStyle/>
          <a:p>
            <a:pPr algn="l"/>
            <a:r>
              <a:rPr lang="en-US" sz="4400" b="1" dirty="0" smtClean="0">
                <a:solidFill>
                  <a:srgbClr val="00B0F0"/>
                </a:solidFill>
              </a:rPr>
              <a:t>Form of Adverbs:</a:t>
            </a:r>
            <a:br>
              <a:rPr lang="en-US" sz="4400" b="1" dirty="0" smtClean="0">
                <a:solidFill>
                  <a:srgbClr val="00B0F0"/>
                </a:solidFill>
              </a:rPr>
            </a:br>
            <a:r>
              <a:rPr lang="en-US" sz="4400" b="1" dirty="0" smtClean="0">
                <a:solidFill>
                  <a:srgbClr val="00B0F0"/>
                </a:solidFill>
              </a:rPr>
              <a:t>Many adverbs that express how an action is performed, end in </a:t>
            </a:r>
            <a:r>
              <a:rPr lang="en-US" sz="4400" b="1" dirty="0" smtClean="0">
                <a:solidFill>
                  <a:srgbClr val="FFFF00"/>
                </a:solidFill>
              </a:rPr>
              <a:t>‘</a:t>
            </a:r>
            <a:r>
              <a:rPr lang="en-US" sz="4400" b="1" dirty="0" err="1" smtClean="0">
                <a:solidFill>
                  <a:srgbClr val="FFFF00"/>
                </a:solidFill>
              </a:rPr>
              <a:t>ly</a:t>
            </a:r>
            <a:r>
              <a:rPr lang="en-US" sz="4400" b="1" dirty="0" smtClean="0">
                <a:solidFill>
                  <a:srgbClr val="FFFF00"/>
                </a:solidFill>
              </a:rPr>
              <a:t>’. </a:t>
            </a:r>
            <a:r>
              <a:rPr lang="en-US" sz="4400" b="1" dirty="0" smtClean="0">
                <a:solidFill>
                  <a:srgbClr val="00B0F0"/>
                </a:solidFill>
              </a:rPr>
              <a:t>However, there are many exceptions, like </a:t>
            </a:r>
            <a:r>
              <a:rPr lang="en-US" sz="4400" b="1" dirty="0" smtClean="0">
                <a:solidFill>
                  <a:srgbClr val="FFFF00"/>
                </a:solidFill>
              </a:rPr>
              <a:t>fast, well, never, least, more, far, now, very, just, still, etc</a:t>
            </a:r>
            <a:r>
              <a:rPr lang="en-US" sz="4400" b="1" dirty="0" smtClean="0">
                <a:solidFill>
                  <a:srgbClr val="00B0F0"/>
                </a:solidFill>
              </a:rPr>
              <a:t>.</a:t>
            </a:r>
            <a:endParaRPr lang="en-US" sz="4400" b="1" dirty="0">
              <a:solidFill>
                <a:srgbClr val="00B0F0"/>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038600"/>
            <a:ext cx="11811000" cy="2057400"/>
          </a:xfrm>
        </p:spPr>
        <p:txBody>
          <a:bodyPr>
            <a:normAutofit fontScale="90000"/>
          </a:bodyPr>
          <a:lstStyle/>
          <a:p>
            <a:pPr algn="l"/>
            <a:r>
              <a:rPr lang="en-US" sz="4900" b="1" dirty="0" err="1">
                <a:solidFill>
                  <a:srgbClr val="FFFF00"/>
                </a:solidFill>
              </a:rPr>
              <a:t>i</a:t>
            </a:r>
            <a:r>
              <a:rPr lang="en-US" sz="4900" b="1" dirty="0">
                <a:solidFill>
                  <a:srgbClr val="FFFF00"/>
                </a:solidFill>
              </a:rPr>
              <a:t>. Adverb of Time:</a:t>
            </a:r>
            <a:r>
              <a:rPr lang="en-US" sz="4900" b="1" dirty="0"/>
              <a:t> </a:t>
            </a:r>
            <a:r>
              <a:rPr lang="en-US" sz="4900" dirty="0">
                <a:solidFill>
                  <a:srgbClr val="00B0F0"/>
                </a:solidFill>
              </a:rPr>
              <a:t>Indicates the time of an action, and answer the question ‘when’? </a:t>
            </a:r>
            <a:br>
              <a:rPr lang="en-US" sz="4900" dirty="0">
                <a:solidFill>
                  <a:srgbClr val="00B0F0"/>
                </a:solidFill>
              </a:rPr>
            </a:br>
            <a:r>
              <a:rPr lang="en-US" sz="4900" dirty="0">
                <a:solidFill>
                  <a:srgbClr val="00B0F0"/>
                </a:solidFill>
              </a:rPr>
              <a:t>Such as </a:t>
            </a:r>
            <a:r>
              <a:rPr lang="en-US" sz="4900" dirty="0">
                <a:solidFill>
                  <a:srgbClr val="FFFF00"/>
                </a:solidFill>
              </a:rPr>
              <a:t>now, soon, still, then, today, yet, since, back, ago, already, before, after, recently, today, lately, tomorrow, once, someday, early, etc.</a:t>
            </a:r>
            <a:r>
              <a:rPr lang="en-US" sz="3600" dirty="0">
                <a:solidFill>
                  <a:srgbClr val="FFFF00"/>
                </a:solidFill>
              </a:rPr>
              <a:t/>
            </a:r>
            <a:br>
              <a:rPr lang="en-US" sz="3600" dirty="0">
                <a:solidFill>
                  <a:srgbClr val="FFFF00"/>
                </a:solidFill>
              </a:rPr>
            </a:br>
            <a:r>
              <a:rPr lang="en-US" sz="4900" b="1" dirty="0">
                <a:solidFill>
                  <a:schemeClr val="bg1"/>
                </a:solidFill>
              </a:rPr>
              <a:t>Example</a:t>
            </a:r>
            <a:r>
              <a:rPr lang="en-US" sz="4900" b="1" dirty="0" smtClean="0">
                <a:solidFill>
                  <a:schemeClr val="bg1"/>
                </a:solidFill>
              </a:rPr>
              <a:t>:</a:t>
            </a:r>
            <a:br>
              <a:rPr lang="en-US" sz="4900" b="1" dirty="0" smtClean="0">
                <a:solidFill>
                  <a:schemeClr val="bg1"/>
                </a:solidFill>
              </a:rPr>
            </a:br>
            <a:r>
              <a:rPr lang="en-US" sz="4900" dirty="0" smtClean="0">
                <a:solidFill>
                  <a:schemeClr val="bg1"/>
                </a:solidFill>
              </a:rPr>
              <a:t>- </a:t>
            </a:r>
            <a:r>
              <a:rPr lang="en-US" sz="4900" dirty="0">
                <a:solidFill>
                  <a:schemeClr val="bg1"/>
                </a:solidFill>
              </a:rPr>
              <a:t>I have </a:t>
            </a:r>
            <a:r>
              <a:rPr lang="en-US" sz="4900" b="1" dirty="0">
                <a:solidFill>
                  <a:srgbClr val="00B0F0"/>
                </a:solidFill>
              </a:rPr>
              <a:t>already</a:t>
            </a:r>
            <a:r>
              <a:rPr lang="en-US" sz="4900" dirty="0">
                <a:solidFill>
                  <a:schemeClr val="bg1"/>
                </a:solidFill>
              </a:rPr>
              <a:t> finished my job.</a:t>
            </a:r>
            <a:br>
              <a:rPr lang="en-US" sz="4900" dirty="0">
                <a:solidFill>
                  <a:schemeClr val="bg1"/>
                </a:solidFill>
              </a:rPr>
            </a:br>
            <a:r>
              <a:rPr lang="en-US" sz="4900" dirty="0">
                <a:solidFill>
                  <a:schemeClr val="bg1"/>
                </a:solidFill>
              </a:rPr>
              <a:t>- I will do it </a:t>
            </a:r>
            <a:r>
              <a:rPr lang="en-US" sz="4900" b="1" dirty="0">
                <a:solidFill>
                  <a:srgbClr val="00B0F0"/>
                </a:solidFill>
              </a:rPr>
              <a:t>now</a:t>
            </a:r>
            <a:r>
              <a:rPr lang="en-US" sz="4900" dirty="0">
                <a:solidFill>
                  <a:schemeClr val="bg1"/>
                </a:solidFill>
              </a:rPr>
              <a:t>.</a:t>
            </a:r>
            <a:br>
              <a:rPr lang="en-US" sz="4900" dirty="0">
                <a:solidFill>
                  <a:schemeClr val="bg1"/>
                </a:solidFill>
              </a:rPr>
            </a:br>
            <a:r>
              <a:rPr lang="en-US" sz="4900" dirty="0">
                <a:solidFill>
                  <a:schemeClr val="bg1"/>
                </a:solidFill>
              </a:rPr>
              <a:t>- The result will be published </a:t>
            </a:r>
            <a:r>
              <a:rPr lang="en-US" sz="4900" b="1" dirty="0">
                <a:solidFill>
                  <a:srgbClr val="00B0F0"/>
                </a:solidFill>
              </a:rPr>
              <a:t>tomorrow</a:t>
            </a:r>
            <a:r>
              <a:rPr lang="en-US" sz="4900" dirty="0">
                <a:solidFill>
                  <a:srgbClr val="00B0F0"/>
                </a:solidFill>
              </a:rPr>
              <a:t>.</a:t>
            </a:r>
            <a:r>
              <a:rPr lang="en-US" sz="4900" dirty="0">
                <a:solidFill>
                  <a:schemeClr val="bg1"/>
                </a:solidFill>
              </a:rPr>
              <a:t/>
            </a:r>
            <a:br>
              <a:rPr lang="en-US" sz="4900" dirty="0">
                <a:solidFill>
                  <a:schemeClr val="bg1"/>
                </a:solidFill>
              </a:rPr>
            </a:br>
            <a:r>
              <a:rPr lang="en-US" sz="4000" dirty="0"/>
              <a:t/>
            </a:r>
            <a:br>
              <a:rPr lang="en-US" sz="4000" dirty="0"/>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962400"/>
            <a:ext cx="11963400" cy="2057400"/>
          </a:xfrm>
        </p:spPr>
        <p:txBody>
          <a:bodyPr>
            <a:normAutofit fontScale="90000"/>
          </a:bodyPr>
          <a:lstStyle/>
          <a:p>
            <a:pPr algn="l"/>
            <a:r>
              <a:rPr lang="en-US" sz="4900" b="1" dirty="0">
                <a:solidFill>
                  <a:srgbClr val="FFFF00"/>
                </a:solidFill>
              </a:rPr>
              <a:t>ii. Adverb of Manner:</a:t>
            </a:r>
            <a:r>
              <a:rPr lang="en-US" sz="4900" dirty="0"/>
              <a:t> </a:t>
            </a:r>
            <a:r>
              <a:rPr lang="en-US" sz="4900" dirty="0">
                <a:solidFill>
                  <a:schemeClr val="bg1"/>
                </a:solidFill>
              </a:rPr>
              <a:t>Expresses the manner of an action, and answer the question </a:t>
            </a:r>
            <a:r>
              <a:rPr lang="en-US" sz="4900" b="1" dirty="0">
                <a:solidFill>
                  <a:srgbClr val="00B0F0"/>
                </a:solidFill>
              </a:rPr>
              <a:t>‘How’?</a:t>
            </a:r>
            <a:br>
              <a:rPr lang="en-US" sz="4900" b="1" dirty="0">
                <a:solidFill>
                  <a:srgbClr val="00B0F0"/>
                </a:solidFill>
              </a:rPr>
            </a:br>
            <a:r>
              <a:rPr lang="en-US" sz="4900" dirty="0"/>
              <a:t>Such as </a:t>
            </a:r>
            <a:r>
              <a:rPr lang="en-US" sz="4900" dirty="0">
                <a:solidFill>
                  <a:srgbClr val="FFFF00"/>
                </a:solidFill>
              </a:rPr>
              <a:t>happily, slowly, quickly, carefully, loudly, easily, fast, bravely, hard, well, badly, etc.</a:t>
            </a:r>
            <a:r>
              <a:rPr lang="en-US" sz="4900" dirty="0"/>
              <a:t/>
            </a:r>
            <a:br>
              <a:rPr lang="en-US" sz="4900" dirty="0"/>
            </a:br>
            <a:r>
              <a:rPr lang="en-US" sz="4900" b="1" dirty="0">
                <a:solidFill>
                  <a:schemeClr val="bg1"/>
                </a:solidFill>
              </a:rPr>
              <a:t>Example</a:t>
            </a:r>
            <a:r>
              <a:rPr lang="en-US" sz="4900" b="1" dirty="0" smtClean="0">
                <a:solidFill>
                  <a:schemeClr val="bg1"/>
                </a:solidFill>
              </a:rPr>
              <a:t>:</a:t>
            </a:r>
            <a:br>
              <a:rPr lang="en-US" sz="4900" b="1" dirty="0" smtClean="0">
                <a:solidFill>
                  <a:schemeClr val="bg1"/>
                </a:solidFill>
              </a:rPr>
            </a:br>
            <a:r>
              <a:rPr lang="en-US" sz="4900" dirty="0" smtClean="0">
                <a:solidFill>
                  <a:schemeClr val="bg1"/>
                </a:solidFill>
              </a:rPr>
              <a:t>- </a:t>
            </a:r>
            <a:r>
              <a:rPr lang="en-US" sz="4900" dirty="0" err="1">
                <a:solidFill>
                  <a:srgbClr val="00B0F0"/>
                </a:solidFill>
              </a:rPr>
              <a:t>Rafat</a:t>
            </a:r>
            <a:r>
              <a:rPr lang="en-US" sz="4900" dirty="0">
                <a:solidFill>
                  <a:srgbClr val="00B0F0"/>
                </a:solidFill>
              </a:rPr>
              <a:t> is speaking </a:t>
            </a:r>
            <a:r>
              <a:rPr lang="en-US" sz="4900" b="1" dirty="0">
                <a:solidFill>
                  <a:schemeClr val="bg1"/>
                </a:solidFill>
              </a:rPr>
              <a:t>quietly</a:t>
            </a:r>
            <a:r>
              <a:rPr lang="en-US" sz="4900" dirty="0">
                <a:solidFill>
                  <a:schemeClr val="bg1"/>
                </a:solidFill>
              </a:rPr>
              <a:t>. </a:t>
            </a:r>
            <a:r>
              <a:rPr lang="en-US" sz="4900" dirty="0">
                <a:solidFill>
                  <a:srgbClr val="00B0F0"/>
                </a:solidFill>
              </a:rPr>
              <a:t/>
            </a:r>
            <a:br>
              <a:rPr lang="en-US" sz="4900" dirty="0">
                <a:solidFill>
                  <a:srgbClr val="00B0F0"/>
                </a:solidFill>
              </a:rPr>
            </a:br>
            <a:r>
              <a:rPr lang="en-US" sz="4900" dirty="0">
                <a:solidFill>
                  <a:srgbClr val="00B0F0"/>
                </a:solidFill>
              </a:rPr>
              <a:t>- He is doing the job </a:t>
            </a:r>
            <a:r>
              <a:rPr lang="en-US" sz="4900" b="1" dirty="0">
                <a:solidFill>
                  <a:schemeClr val="bg1"/>
                </a:solidFill>
              </a:rPr>
              <a:t>carefully</a:t>
            </a:r>
            <a:r>
              <a:rPr lang="en-US" sz="4900" dirty="0">
                <a:solidFill>
                  <a:schemeClr val="bg1"/>
                </a:solidFill>
              </a:rPr>
              <a:t>.</a:t>
            </a:r>
            <a:r>
              <a:rPr lang="en-US" sz="4900" dirty="0">
                <a:solidFill>
                  <a:srgbClr val="00B0F0"/>
                </a:solidFill>
              </a:rPr>
              <a:t/>
            </a:r>
            <a:br>
              <a:rPr lang="en-US" sz="4900" dirty="0">
                <a:solidFill>
                  <a:srgbClr val="00B0F0"/>
                </a:solidFill>
              </a:rPr>
            </a:br>
            <a:r>
              <a:rPr lang="en-US" sz="4900" dirty="0">
                <a:solidFill>
                  <a:srgbClr val="00B0F0"/>
                </a:solidFill>
              </a:rPr>
              <a:t>- The boy is crying </a:t>
            </a:r>
            <a:r>
              <a:rPr lang="en-US" sz="4900" b="1" dirty="0">
                <a:solidFill>
                  <a:schemeClr val="bg1"/>
                </a:solidFill>
              </a:rPr>
              <a:t>loudly</a:t>
            </a:r>
            <a:r>
              <a:rPr lang="en-US" sz="4900" dirty="0">
                <a:solidFill>
                  <a:schemeClr val="bg1"/>
                </a:solidFill>
              </a:rPr>
              <a:t>.</a:t>
            </a:r>
            <a:r>
              <a:rPr lang="en-US" sz="3600" dirty="0"/>
              <a:t/>
            </a:r>
            <a:br>
              <a:rPr lang="en-US" sz="3600" dirty="0"/>
            </a:br>
            <a:r>
              <a:rPr lang="en-US" sz="4000" dirty="0"/>
              <a:t/>
            </a:r>
            <a:br>
              <a:rPr lang="en-US" sz="4000" dirty="0"/>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962400"/>
            <a:ext cx="11582400" cy="2057400"/>
          </a:xfrm>
        </p:spPr>
        <p:txBody>
          <a:bodyPr>
            <a:normAutofit fontScale="90000"/>
          </a:bodyPr>
          <a:lstStyle/>
          <a:p>
            <a:pPr algn="l"/>
            <a:r>
              <a:rPr lang="en-US" sz="4900" b="1" dirty="0">
                <a:solidFill>
                  <a:schemeClr val="bg1"/>
                </a:solidFill>
              </a:rPr>
              <a:t>iii. Adverb of Place:</a:t>
            </a:r>
            <a:r>
              <a:rPr lang="en-US" sz="4900" dirty="0">
                <a:solidFill>
                  <a:schemeClr val="bg1"/>
                </a:solidFill>
              </a:rPr>
              <a:t> Indicates the place of an action, and answer the question ‘Where’?</a:t>
            </a:r>
            <a:br>
              <a:rPr lang="en-US" sz="4900" dirty="0">
                <a:solidFill>
                  <a:schemeClr val="bg1"/>
                </a:solidFill>
              </a:rPr>
            </a:br>
            <a:r>
              <a:rPr lang="en-US" sz="4900" dirty="0">
                <a:solidFill>
                  <a:schemeClr val="bg1"/>
                </a:solidFill>
              </a:rPr>
              <a:t>Such as here, there, up, down, in, out, by, hither, thither, where, anywhere, somewhere, everywhere, nowhere, etc.</a:t>
            </a:r>
            <a:br>
              <a:rPr lang="en-US" sz="4900" dirty="0">
                <a:solidFill>
                  <a:schemeClr val="bg1"/>
                </a:solidFill>
              </a:rPr>
            </a:br>
            <a:r>
              <a:rPr lang="en-US" sz="4900" b="1" dirty="0">
                <a:solidFill>
                  <a:schemeClr val="bg1"/>
                </a:solidFill>
              </a:rPr>
              <a:t>Example:</a:t>
            </a:r>
            <a:r>
              <a:rPr lang="en-US" sz="4900" dirty="0">
                <a:solidFill>
                  <a:schemeClr val="bg1"/>
                </a:solidFill>
              </a:rPr>
              <a:t>- Go </a:t>
            </a:r>
            <a:r>
              <a:rPr lang="en-US" sz="4900" b="1" dirty="0">
                <a:solidFill>
                  <a:schemeClr val="bg1"/>
                </a:solidFill>
              </a:rPr>
              <a:t>out</a:t>
            </a:r>
            <a:r>
              <a:rPr lang="en-US" sz="4900" dirty="0">
                <a:solidFill>
                  <a:schemeClr val="bg1"/>
                </a:solidFill>
              </a:rPr>
              <a:t>.</a:t>
            </a:r>
            <a:br>
              <a:rPr lang="en-US" sz="4900" dirty="0">
                <a:solidFill>
                  <a:schemeClr val="bg1"/>
                </a:solidFill>
              </a:rPr>
            </a:br>
            <a:r>
              <a:rPr lang="en-US" sz="4900" dirty="0">
                <a:solidFill>
                  <a:schemeClr val="bg1"/>
                </a:solidFill>
              </a:rPr>
              <a:t>- I love to be </a:t>
            </a:r>
            <a:r>
              <a:rPr lang="en-US" sz="4900" b="1" dirty="0">
                <a:solidFill>
                  <a:schemeClr val="bg1"/>
                </a:solidFill>
              </a:rPr>
              <a:t>here</a:t>
            </a:r>
            <a:r>
              <a:rPr lang="en-US" sz="4900" dirty="0">
                <a:solidFill>
                  <a:schemeClr val="bg1"/>
                </a:solidFill>
              </a:rPr>
              <a:t>.</a:t>
            </a:r>
            <a:br>
              <a:rPr lang="en-US" sz="4900" dirty="0">
                <a:solidFill>
                  <a:schemeClr val="bg1"/>
                </a:solidFill>
              </a:rPr>
            </a:br>
            <a:r>
              <a:rPr lang="en-US" sz="4900" dirty="0">
                <a:solidFill>
                  <a:schemeClr val="bg1"/>
                </a:solidFill>
              </a:rPr>
              <a:t>- People still </a:t>
            </a:r>
            <a:r>
              <a:rPr lang="en-US" sz="4900" dirty="0" smtClean="0">
                <a:solidFill>
                  <a:schemeClr val="bg1"/>
                </a:solidFill>
              </a:rPr>
              <a:t>live</a:t>
            </a:r>
            <a:r>
              <a:rPr lang="en-US" sz="4900" dirty="0">
                <a:solidFill>
                  <a:schemeClr val="bg1"/>
                </a:solidFill>
              </a:rPr>
              <a:t> </a:t>
            </a:r>
            <a:r>
              <a:rPr lang="en-US" sz="4900" b="1" dirty="0">
                <a:solidFill>
                  <a:schemeClr val="bg1"/>
                </a:solidFill>
              </a:rPr>
              <a:t>there</a:t>
            </a:r>
            <a:r>
              <a:rPr lang="en-US" sz="4900" dirty="0">
                <a:solidFill>
                  <a:schemeClr val="bg1"/>
                </a:solidFill>
              </a:rPr>
              <a:t>.</a:t>
            </a:r>
            <a:r>
              <a:rPr lang="en-US" sz="3600" dirty="0">
                <a:solidFill>
                  <a:schemeClr val="bg1"/>
                </a:solidFill>
              </a:rPr>
              <a:t/>
            </a:r>
            <a:br>
              <a:rPr lang="en-US" sz="3600" dirty="0">
                <a:solidFill>
                  <a:schemeClr val="bg1"/>
                </a:solidFill>
              </a:rPr>
            </a:br>
            <a:r>
              <a:rPr lang="en-US" sz="4000" dirty="0">
                <a:solidFill>
                  <a:schemeClr val="bg1"/>
                </a:solidFill>
              </a:rPr>
              <a:t/>
            </a:r>
            <a:br>
              <a:rPr lang="en-US" sz="4000" dirty="0">
                <a:solidFill>
                  <a:schemeClr val="bg1"/>
                </a:solidFill>
              </a:rPr>
            </a:br>
            <a:r>
              <a:rPr lang="en-US" dirty="0" smtClean="0">
                <a:solidFill>
                  <a:schemeClr val="bg1"/>
                </a:solidFill>
              </a:rPr>
              <a:t/>
            </a:r>
            <a:br>
              <a:rPr lang="en-US" dirty="0" smtClean="0">
                <a:solidFill>
                  <a:schemeClr val="bg1"/>
                </a:solidFill>
              </a:rPr>
            </a:br>
            <a:r>
              <a:rPr lang="as-IN" sz="2400" dirty="0">
                <a:solidFill>
                  <a:schemeClr val="bg1"/>
                </a:solidFill>
              </a:rPr>
              <a:t/>
            </a:r>
            <a:br>
              <a:rPr lang="as-IN" sz="2400" dirty="0">
                <a:solidFill>
                  <a:schemeClr val="bg1"/>
                </a:solidFill>
              </a:rPr>
            </a:br>
            <a:r>
              <a:rPr lang="as-IN" sz="3200" dirty="0">
                <a:solidFill>
                  <a:schemeClr val="bg1"/>
                </a:solidFill>
              </a:rPr>
              <a:t/>
            </a:r>
            <a:br>
              <a:rPr lang="as-IN" sz="3200" dirty="0">
                <a:solidFill>
                  <a:schemeClr val="bg1"/>
                </a:solidFill>
              </a:rPr>
            </a:br>
            <a:r>
              <a:rPr lang="as-IN" sz="3600" dirty="0">
                <a:solidFill>
                  <a:schemeClr val="bg1"/>
                </a:solidFill>
              </a:rPr>
              <a:t/>
            </a:r>
            <a:br>
              <a:rPr lang="as-IN" sz="3600" dirty="0">
                <a:solidFill>
                  <a:schemeClr val="bg1"/>
                </a:solidFill>
              </a:rPr>
            </a:br>
            <a:r>
              <a:rPr lang="en-US" sz="4000" b="1" dirty="0">
                <a:solidFill>
                  <a:schemeClr val="bg1"/>
                </a:solidFill>
              </a:rPr>
              <a:t/>
            </a:r>
            <a:br>
              <a:rPr lang="en-US" sz="4000" b="1" dirty="0">
                <a:solidFill>
                  <a:schemeClr val="bg1"/>
                </a:solidFill>
              </a:rPr>
            </a:br>
            <a:endParaRPr lang="en-US" sz="4000" dirty="0">
              <a:solidFill>
                <a:schemeClr val="bg1"/>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86200"/>
            <a:ext cx="11734800" cy="2057400"/>
          </a:xfrm>
        </p:spPr>
        <p:txBody>
          <a:bodyPr>
            <a:normAutofit fontScale="90000"/>
          </a:bodyPr>
          <a:lstStyle/>
          <a:p>
            <a:pPr algn="l"/>
            <a:r>
              <a:rPr lang="en-US" sz="4900" b="1" dirty="0">
                <a:solidFill>
                  <a:srgbClr val="FFFF00"/>
                </a:solidFill>
              </a:rPr>
              <a:t>iv. Adverb of Degree or Quantity:</a:t>
            </a:r>
            <a:r>
              <a:rPr lang="en-US" sz="4900" dirty="0"/>
              <a:t> </a:t>
            </a:r>
            <a:r>
              <a:rPr lang="en-US" sz="4900" dirty="0">
                <a:solidFill>
                  <a:schemeClr val="bg1"/>
                </a:solidFill>
              </a:rPr>
              <a:t>Expresses quantity, and answer the question </a:t>
            </a:r>
            <a:r>
              <a:rPr lang="en-US" sz="4900" dirty="0">
                <a:solidFill>
                  <a:srgbClr val="00B0F0"/>
                </a:solidFill>
              </a:rPr>
              <a:t>‘How much/ How far/ to what extent’?</a:t>
            </a:r>
            <a:r>
              <a:rPr lang="en-US" sz="4900" dirty="0">
                <a:solidFill>
                  <a:schemeClr val="bg1"/>
                </a:solidFill>
              </a:rPr>
              <a:t/>
            </a:r>
            <a:br>
              <a:rPr lang="en-US" sz="4900" dirty="0">
                <a:solidFill>
                  <a:schemeClr val="bg1"/>
                </a:solidFill>
              </a:rPr>
            </a:br>
            <a:r>
              <a:rPr lang="en-US" sz="4900" dirty="0">
                <a:solidFill>
                  <a:schemeClr val="bg1"/>
                </a:solidFill>
              </a:rPr>
              <a:t>Such as</a:t>
            </a:r>
            <a:r>
              <a:rPr lang="en-US" sz="4900" dirty="0"/>
              <a:t> </a:t>
            </a:r>
            <a:r>
              <a:rPr lang="en-US" sz="4900" dirty="0">
                <a:solidFill>
                  <a:srgbClr val="FFFF00"/>
                </a:solidFill>
              </a:rPr>
              <a:t>extremely, fully, quite, almost, very much, too, a lot, totally, absolutely, fairly, hardly, etc.</a:t>
            </a:r>
            <a:br>
              <a:rPr lang="en-US" sz="4900" dirty="0">
                <a:solidFill>
                  <a:srgbClr val="FFFF00"/>
                </a:solidFill>
              </a:rPr>
            </a:br>
            <a:r>
              <a:rPr lang="en-US" sz="4900" b="1" dirty="0">
                <a:solidFill>
                  <a:srgbClr val="00B0F0"/>
                </a:solidFill>
              </a:rPr>
              <a:t>Example:</a:t>
            </a:r>
            <a:r>
              <a:rPr lang="en-US" sz="4900" dirty="0">
                <a:solidFill>
                  <a:srgbClr val="00B0F0"/>
                </a:solidFill>
              </a:rPr>
              <a:t>- </a:t>
            </a:r>
            <a:r>
              <a:rPr lang="en-US" sz="4900" dirty="0">
                <a:solidFill>
                  <a:schemeClr val="bg1"/>
                </a:solidFill>
              </a:rPr>
              <a:t>He is </a:t>
            </a:r>
            <a:r>
              <a:rPr lang="en-US" sz="4900" b="1" dirty="0">
                <a:solidFill>
                  <a:srgbClr val="FFFF00"/>
                </a:solidFill>
              </a:rPr>
              <a:t>quite</a:t>
            </a:r>
            <a:r>
              <a:rPr lang="en-US" sz="4900" dirty="0">
                <a:solidFill>
                  <a:schemeClr val="bg1"/>
                </a:solidFill>
              </a:rPr>
              <a:t> wrong.</a:t>
            </a:r>
            <a:br>
              <a:rPr lang="en-US" sz="4900" dirty="0">
                <a:solidFill>
                  <a:schemeClr val="bg1"/>
                </a:solidFill>
              </a:rPr>
            </a:br>
            <a:r>
              <a:rPr lang="en-US" sz="4900" dirty="0">
                <a:solidFill>
                  <a:schemeClr val="bg1"/>
                </a:solidFill>
              </a:rPr>
              <a:t>- She is</a:t>
            </a:r>
            <a:r>
              <a:rPr lang="en-US" sz="4900" dirty="0"/>
              <a:t> </a:t>
            </a:r>
            <a:r>
              <a:rPr lang="en-US" sz="4900" b="1" dirty="0">
                <a:solidFill>
                  <a:srgbClr val="FFFF00"/>
                </a:solidFill>
              </a:rPr>
              <a:t>fully</a:t>
            </a:r>
            <a:r>
              <a:rPr lang="en-US" sz="4900" dirty="0"/>
              <a:t> </a:t>
            </a:r>
            <a:r>
              <a:rPr lang="en-US" sz="4900" dirty="0">
                <a:solidFill>
                  <a:schemeClr val="bg1"/>
                </a:solidFill>
              </a:rPr>
              <a:t>cured.</a:t>
            </a:r>
            <a:r>
              <a:rPr lang="en-US" sz="4900" dirty="0"/>
              <a:t/>
            </a:r>
            <a:br>
              <a:rPr lang="en-US" sz="4900" dirty="0"/>
            </a:br>
            <a:r>
              <a:rPr lang="en-US" sz="4900" dirty="0">
                <a:solidFill>
                  <a:schemeClr val="bg1"/>
                </a:solidFill>
              </a:rPr>
              <a:t>- He is bad</a:t>
            </a:r>
            <a:r>
              <a:rPr lang="en-US" sz="4900" dirty="0"/>
              <a:t> </a:t>
            </a:r>
            <a:r>
              <a:rPr lang="en-US" sz="4900" b="1" dirty="0">
                <a:solidFill>
                  <a:srgbClr val="FFFF00"/>
                </a:solidFill>
              </a:rPr>
              <a:t>enough</a:t>
            </a:r>
            <a:r>
              <a:rPr lang="en-US" sz="4900" dirty="0"/>
              <a:t> </a:t>
            </a:r>
            <a:r>
              <a:rPr lang="en-US" sz="4900" dirty="0">
                <a:solidFill>
                  <a:schemeClr val="bg1"/>
                </a:solidFill>
              </a:rPr>
              <a:t>to kill you.</a:t>
            </a:r>
            <a:r>
              <a:rPr lang="en-US" sz="4900" dirty="0"/>
              <a:t/>
            </a:r>
            <a:br>
              <a:rPr lang="en-US" sz="4900" dirty="0"/>
            </a:br>
            <a:r>
              <a:rPr lang="en-US" sz="4000" dirty="0"/>
              <a:t/>
            </a:r>
            <a:br>
              <a:rPr lang="en-US" sz="4000" dirty="0"/>
            </a:br>
            <a:r>
              <a:rPr lang="en-US" dirty="0" smtClean="0"/>
              <a:t/>
            </a:r>
            <a:br>
              <a:rPr lang="en-US" dirty="0" smtClean="0"/>
            </a:br>
            <a:r>
              <a:rPr lang="as-IN" sz="2400" dirty="0"/>
              <a:t/>
            </a:r>
            <a:br>
              <a:rPr lang="as-IN" sz="2400" dirty="0"/>
            </a:br>
            <a:r>
              <a:rPr lang="as-IN" sz="3200" dirty="0"/>
              <a:t/>
            </a:r>
            <a:br>
              <a:rPr lang="as-IN" sz="3200" dirty="0"/>
            </a:br>
            <a:r>
              <a:rPr lang="as-IN" sz="3600" dirty="0"/>
              <a:t/>
            </a:r>
            <a:br>
              <a:rPr lang="as-IN" sz="3600" dirty="0"/>
            </a:br>
            <a:r>
              <a:rPr lang="en-US" sz="4000" b="1" dirty="0"/>
              <a:t/>
            </a:r>
            <a:br>
              <a:rPr lang="en-US" sz="4000" b="1" dirty="0"/>
            </a:br>
            <a:endParaRPr lang="en-US" sz="40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123</Words>
  <Application>Microsoft Office PowerPoint</Application>
  <PresentationFormat>Widescreen</PresentationFormat>
  <Paragraphs>19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Vrinda</vt:lpstr>
      <vt:lpstr>Office Theme</vt:lpstr>
      <vt:lpstr>PowerPoint Presentation</vt:lpstr>
      <vt:lpstr>ADVERB Presented by: Shuvasish Sir</vt:lpstr>
      <vt:lpstr>Adverb An adverb is a word which modifies or qualifies the meaning of a verb, adjective, other adverb or any other word(s) or phrase(s) in a sentence; such as quickly, firmly, lightly, carefully, extremely, etc. Adverb এর কাজ হচ্ছে কোন Verb, Adjective বা Adverb সম্পর্কে অতিরিক্ত তথ্য দেওয়া বা প্রদত্ত তথ্যকে আরো তাৎপর্যতাপূর্ণ করে তোলা।     </vt:lpstr>
      <vt:lpstr>Example:- The leopard runs quickly.  ( Here quickly modifies the verb) - He works extremely hard. (Here extremely modifies the adverb) - Most of our countrymen are very poor. (Here very modifies the adjective) - I absolutely have no idea about the matter.     </vt:lpstr>
      <vt:lpstr>Function of adverb in a sentence: Adverb adds information and impression about time, manner, place etc. in a sentence.      </vt:lpstr>
      <vt:lpstr>i. Adverb of Time: Indicates the time of an action, and answer the question ‘when’?  Such as now, soon, still, then, today, yet, since, back, ago, already, before, after, recently, today, lately, tomorrow, once, someday, early, etc. Example: - I have already finished my job. - I will do it now. - The result will be published tomorrow.       </vt:lpstr>
      <vt:lpstr>ii. Adverb of Manner: Expresses the manner of an action, and answer the question ‘How’? Such as happily, slowly, quickly, carefully, loudly, easily, fast, bravely, hard, well, badly, etc. Example: - Rafat is speaking quietly.  - He is doing the job carefully. - The boy is crying loudly.       </vt:lpstr>
      <vt:lpstr>iii. Adverb of Place: Indicates the place of an action, and answer the question ‘Where’? Such as here, there, up, down, in, out, by, hither, thither, where, anywhere, somewhere, everywhere, nowhere, etc. Example:- Go out. - I love to be here. - People still live there.       </vt:lpstr>
      <vt:lpstr>iv. Adverb of Degree or Quantity: Expresses quantity, and answer the question ‘How much/ How far/ to what extent’? Such as extremely, fully, quite, almost, very much, too, a lot, totally, absolutely, fairly, hardly, etc. Example:- He is quite wrong. - She is fully cured. - He is bad enough to kill you.       </vt:lpstr>
      <vt:lpstr>v. Adverb of Affirmation and negation:  Indicate assertion and express the one’s reaction to question. Such as yes, no, yeah. Example: - Yes, I can. - No, she isn’t.       </vt:lpstr>
      <vt:lpstr>vi. Adverb of Frequency: Expresses the frequency of an action and answer the question “How often”? Such as never, ever, always, often, seldom, everyday, sometimes, usually, normally, frequently, rarely, hardly, scarcely, once a week, etc. Example:- He always helps the poor. - The barking dog seldom bites.       </vt:lpstr>
      <vt:lpstr>vii. Adverb of reason: Expresses the reason and make the conclusion. Such as hence, therefore, thence etc. Example: - He therefore resigned the job.      </vt:lpstr>
      <vt:lpstr>Conjunctive Adverb: Conjunctive adverb is used to join two clauses together. Such as also, finally, furthermore, consequently, hence, however, incidentally, indeed, instead, likewise, nevertheless, meanwhile, next, nonetheless, otherwise, then, still, thus, and therefore.       </vt:lpstr>
      <vt:lpstr>N.B: Conjunctive Adverb joins two independent clauses with a semi-colon. Example: - The people waited for an hour; finally the train comes to the station. - The policemen searched the market; indeed the gunman has escaped through the basement door.      </vt:lpstr>
      <vt:lpstr>Position of Adverb: General positions of adverbs are as follows:       </vt:lpstr>
      <vt:lpstr>i. Adverbs of time usually come at the end of a sentence or at the beginning of sentence. Example: - It may rain today. - Last night I dreamt a sweet dream.       </vt:lpstr>
      <vt:lpstr>ii. Adverbs of place usually follow the verb. Example: - The doctor is in. - They were everywhere.   </vt:lpstr>
      <vt:lpstr>iii. Adverbs of Degree or Quantity come before the verb, adjective or adverb. Example: - He is fairly good. - You are quite wrong. - He can run very fast.  </vt:lpstr>
      <vt:lpstr>     THANK YOU!! LINGUA FRANCA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Transformation of Sentences </dc:title>
  <dc:creator>IMPORTLC</dc:creator>
  <cp:lastModifiedBy>ASUS</cp:lastModifiedBy>
  <cp:revision>27</cp:revision>
  <dcterms:created xsi:type="dcterms:W3CDTF">2006-08-16T00:00:00Z</dcterms:created>
  <dcterms:modified xsi:type="dcterms:W3CDTF">2018-05-14T17:23:42Z</dcterms:modified>
</cp:coreProperties>
</file>