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4" r:id="rId7"/>
    <p:sldId id="265" r:id="rId8"/>
    <p:sldId id="266" r:id="rId9"/>
    <p:sldId id="267" r:id="rId10"/>
    <p:sldId id="275" r:id="rId11"/>
    <p:sldId id="276" r:id="rId12"/>
    <p:sldId id="278" r:id="rId13"/>
    <p:sldId id="279" r:id="rId14"/>
    <p:sldId id="280" r:id="rId15"/>
    <p:sldId id="281" r:id="rId16"/>
    <p:sldId id="282" r:id="rId17"/>
    <p:sldId id="283" r:id="rId18"/>
    <p:sldId id="284" r:id="rId19"/>
    <p:sldId id="285" r:id="rId20"/>
    <p:sldId id="286" r:id="rId21"/>
    <p:sldId id="2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914400"/>
            <a:ext cx="7772400" cy="1828800"/>
          </a:xfrm>
        </p:spPr>
        <p:txBody>
          <a:bodyPr>
            <a:normAutofit/>
          </a:bodyPr>
          <a:lstStyle/>
          <a:p>
            <a:r>
              <a:rPr lang="en-US" sz="4000" b="1" dirty="0"/>
              <a:t>CASE</a:t>
            </a:r>
            <a:endParaRPr lang="en-US" sz="4000" dirty="0"/>
          </a:p>
        </p:txBody>
      </p:sp>
      <p:sp>
        <p:nvSpPr>
          <p:cNvPr id="4" name="Subtitle 3"/>
          <p:cNvSpPr>
            <a:spLocks noGrp="1"/>
          </p:cNvSpPr>
          <p:nvPr>
            <p:ph type="subTitle" idx="1"/>
          </p:nvPr>
        </p:nvSpPr>
        <p:spPr>
          <a:xfrm>
            <a:off x="1295400" y="1600200"/>
            <a:ext cx="9448800" cy="1752600"/>
          </a:xfrm>
        </p:spPr>
        <p:txBody>
          <a:bodyPr>
            <a:noAutofit/>
          </a:bodyPr>
          <a:lstStyle/>
          <a:p>
            <a:r>
              <a:rPr lang="en-US" sz="9600" dirty="0" smtClean="0">
                <a:solidFill>
                  <a:schemeClr val="bg1"/>
                </a:solidFill>
                <a:effectLst>
                  <a:outerShdw blurRad="38100" dist="38100" dir="2700000" algn="tl">
                    <a:srgbClr val="000000">
                      <a:alpha val="43137"/>
                    </a:srgbClr>
                  </a:outerShdw>
                </a:effectLst>
                <a:latin typeface="Arial Black" panose="020B0A04020102020204" pitchFamily="34" charset="0"/>
              </a:rPr>
              <a:t>CASE</a:t>
            </a:r>
          </a:p>
          <a:p>
            <a:r>
              <a:rPr lang="en-US" sz="3600" dirty="0" smtClean="0">
                <a:solidFill>
                  <a:schemeClr val="bg1"/>
                </a:solidFill>
                <a:effectLst>
                  <a:outerShdw blurRad="38100" dist="38100" dir="2700000" algn="tl">
                    <a:srgbClr val="000000">
                      <a:alpha val="43137"/>
                    </a:srgbClr>
                  </a:outerShdw>
                </a:effectLst>
                <a:latin typeface="Arial Black" panose="020B0A04020102020204" pitchFamily="34" charset="0"/>
              </a:rPr>
              <a:t>Presented to you by: Shuvasish Sir</a:t>
            </a:r>
            <a:endParaRPr lang="en-US"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62200"/>
            <a:ext cx="9753600" cy="2667000"/>
          </a:xfrm>
        </p:spPr>
        <p:txBody>
          <a:bodyPr>
            <a:noAutofit/>
          </a:bodyPr>
          <a:lstStyle/>
          <a:p>
            <a:pPr algn="l"/>
            <a:r>
              <a:rPr lang="en-US" b="1" dirty="0">
                <a:solidFill>
                  <a:srgbClr val="00B0F0"/>
                </a:solidFill>
              </a:rPr>
              <a:t>Formation of Possessive case:</a:t>
            </a:r>
            <a:r>
              <a:rPr lang="en-US" b="1" dirty="0">
                <a:solidFill>
                  <a:schemeClr val="bg1"/>
                </a:solidFill>
              </a:rPr>
              <a:t/>
            </a:r>
            <a:br>
              <a:rPr lang="en-US" b="1" dirty="0">
                <a:solidFill>
                  <a:schemeClr val="bg1"/>
                </a:solidFill>
              </a:rPr>
            </a:br>
            <a:r>
              <a:rPr lang="en-US" b="1" dirty="0">
                <a:solidFill>
                  <a:schemeClr val="bg1"/>
                </a:solidFill>
              </a:rPr>
              <a:t>1.</a:t>
            </a:r>
            <a:r>
              <a:rPr lang="en-US" dirty="0">
                <a:solidFill>
                  <a:schemeClr val="bg1"/>
                </a:solidFill>
              </a:rPr>
              <a:t> </a:t>
            </a:r>
            <a:r>
              <a:rPr lang="as-IN" dirty="0">
                <a:solidFill>
                  <a:schemeClr val="bg1"/>
                </a:solidFill>
              </a:rPr>
              <a:t>শেষে ‘</a:t>
            </a:r>
            <a:r>
              <a:rPr lang="en-US" dirty="0">
                <a:solidFill>
                  <a:schemeClr val="bg1"/>
                </a:solidFill>
              </a:rPr>
              <a:t>s’ </a:t>
            </a:r>
            <a:r>
              <a:rPr lang="as-IN" dirty="0">
                <a:solidFill>
                  <a:schemeClr val="bg1"/>
                </a:solidFill>
              </a:rPr>
              <a:t>বিহীন </a:t>
            </a:r>
            <a:r>
              <a:rPr lang="en-US" dirty="0">
                <a:solidFill>
                  <a:schemeClr val="bg1"/>
                </a:solidFill>
              </a:rPr>
              <a:t>singular noun </a:t>
            </a:r>
            <a:r>
              <a:rPr lang="as-IN" dirty="0">
                <a:solidFill>
                  <a:schemeClr val="bg1"/>
                </a:solidFill>
              </a:rPr>
              <a:t>এর সাধারণত </a:t>
            </a:r>
            <a:r>
              <a:rPr lang="en-US" dirty="0">
                <a:solidFill>
                  <a:schemeClr val="bg1"/>
                </a:solidFill>
              </a:rPr>
              <a:t>Apostrophe </a:t>
            </a:r>
            <a:r>
              <a:rPr lang="as-IN" dirty="0">
                <a:solidFill>
                  <a:schemeClr val="bg1"/>
                </a:solidFill>
              </a:rPr>
              <a:t>ও </a:t>
            </a:r>
            <a:r>
              <a:rPr lang="en-US" dirty="0">
                <a:solidFill>
                  <a:schemeClr val="bg1"/>
                </a:solidFill>
              </a:rPr>
              <a:t>S (’s) </a:t>
            </a:r>
            <a:r>
              <a:rPr lang="as-IN" dirty="0">
                <a:solidFill>
                  <a:schemeClr val="bg1"/>
                </a:solidFill>
              </a:rPr>
              <a:t>যোগ করে </a:t>
            </a:r>
            <a:r>
              <a:rPr lang="en-US" dirty="0">
                <a:solidFill>
                  <a:schemeClr val="bg1"/>
                </a:solidFill>
              </a:rPr>
              <a:t>Possessive </a:t>
            </a:r>
            <a:r>
              <a:rPr lang="as-IN" dirty="0">
                <a:solidFill>
                  <a:schemeClr val="bg1"/>
                </a:solidFill>
              </a:rPr>
              <a:t>করা হয়। এটা জীবিত </a:t>
            </a:r>
            <a:r>
              <a:rPr lang="en-US" dirty="0">
                <a:solidFill>
                  <a:schemeClr val="bg1"/>
                </a:solidFill>
              </a:rPr>
              <a:t>noun </a:t>
            </a:r>
            <a:r>
              <a:rPr lang="as-IN" dirty="0">
                <a:solidFill>
                  <a:schemeClr val="bg1"/>
                </a:solidFill>
              </a:rPr>
              <a:t>এর ক্ষেত্রে হয়। যেমন- </a:t>
            </a:r>
            <a:r>
              <a:rPr lang="en-US" dirty="0" err="1">
                <a:solidFill>
                  <a:schemeClr val="bg1"/>
                </a:solidFill>
              </a:rPr>
              <a:t>Shawkot’s</a:t>
            </a:r>
            <a:r>
              <a:rPr lang="en-US" dirty="0">
                <a:solidFill>
                  <a:schemeClr val="bg1"/>
                </a:solidFill>
              </a:rPr>
              <a:t> book, </a:t>
            </a:r>
            <a:r>
              <a:rPr lang="en-US" dirty="0" err="1">
                <a:solidFill>
                  <a:schemeClr val="bg1"/>
                </a:solidFill>
              </a:rPr>
              <a:t>kamal’s</a:t>
            </a:r>
            <a:r>
              <a:rPr lang="en-US" dirty="0">
                <a:solidFill>
                  <a:schemeClr val="bg1"/>
                </a:solidFill>
              </a:rPr>
              <a:t> pen, mother’s glass, baby’s toy.</a:t>
            </a:r>
            <a:br>
              <a:rPr lang="en-US" dirty="0">
                <a:solidFill>
                  <a:schemeClr val="bg1"/>
                </a:solidFill>
              </a:rPr>
            </a:br>
            <a:endParaRPr 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905000"/>
            <a:ext cx="9220200" cy="2895600"/>
          </a:xfrm>
        </p:spPr>
        <p:txBody>
          <a:bodyPr>
            <a:noAutofit/>
          </a:bodyPr>
          <a:lstStyle/>
          <a:p>
            <a:pPr algn="l"/>
            <a:r>
              <a:rPr lang="as-IN" b="1" dirty="0">
                <a:solidFill>
                  <a:schemeClr val="bg1"/>
                </a:solidFill>
              </a:rPr>
              <a:t>2.</a:t>
            </a:r>
            <a:r>
              <a:rPr lang="as-IN" dirty="0">
                <a:solidFill>
                  <a:schemeClr val="bg1"/>
                </a:solidFill>
              </a:rPr>
              <a:t> শেষে </a:t>
            </a:r>
            <a:r>
              <a:rPr lang="as-IN" dirty="0">
                <a:solidFill>
                  <a:srgbClr val="00B0F0"/>
                </a:solidFill>
              </a:rPr>
              <a:t>‘</a:t>
            </a:r>
            <a:r>
              <a:rPr lang="en-US" dirty="0">
                <a:solidFill>
                  <a:srgbClr val="00B0F0"/>
                </a:solidFill>
              </a:rPr>
              <a:t>s’ </a:t>
            </a:r>
            <a:r>
              <a:rPr lang="as-IN" dirty="0">
                <a:solidFill>
                  <a:schemeClr val="bg1"/>
                </a:solidFill>
              </a:rPr>
              <a:t>যুক্ত </a:t>
            </a:r>
            <a:r>
              <a:rPr lang="en-US" dirty="0">
                <a:solidFill>
                  <a:schemeClr val="bg1"/>
                </a:solidFill>
              </a:rPr>
              <a:t>singular noun </a:t>
            </a:r>
            <a:r>
              <a:rPr lang="as-IN" dirty="0">
                <a:solidFill>
                  <a:schemeClr val="bg1"/>
                </a:solidFill>
              </a:rPr>
              <a:t>এর শেষে শুধু </a:t>
            </a:r>
            <a:r>
              <a:rPr lang="en-US" dirty="0">
                <a:solidFill>
                  <a:schemeClr val="bg1"/>
                </a:solidFill>
              </a:rPr>
              <a:t>Apostrophe </a:t>
            </a:r>
            <a:r>
              <a:rPr lang="as-IN" dirty="0">
                <a:solidFill>
                  <a:schemeClr val="bg1"/>
                </a:solidFill>
              </a:rPr>
              <a:t>যোগ করে </a:t>
            </a:r>
            <a:r>
              <a:rPr lang="en-US" dirty="0">
                <a:solidFill>
                  <a:schemeClr val="bg1"/>
                </a:solidFill>
              </a:rPr>
              <a:t>Possessive </a:t>
            </a:r>
            <a:r>
              <a:rPr lang="as-IN" dirty="0">
                <a:solidFill>
                  <a:schemeClr val="bg1"/>
                </a:solidFill>
              </a:rPr>
              <a:t>করা হয়। যেখানে স-ধ্বনি একাধিক থাকে। যেমন- </a:t>
            </a:r>
            <a:r>
              <a:rPr lang="en-US" dirty="0" err="1">
                <a:solidFill>
                  <a:srgbClr val="FFFF00"/>
                </a:solidFill>
              </a:rPr>
              <a:t>jesus’</a:t>
            </a:r>
            <a:r>
              <a:rPr lang="en-US" dirty="0">
                <a:solidFill>
                  <a:srgbClr val="FFFF00"/>
                </a:solidFill>
              </a:rPr>
              <a:t> speech, </a:t>
            </a:r>
            <a:r>
              <a:rPr lang="en-US" dirty="0" err="1">
                <a:solidFill>
                  <a:srgbClr val="FFFF00"/>
                </a:solidFill>
              </a:rPr>
              <a:t>brutass</a:t>
            </a:r>
            <a:r>
              <a:rPr lang="en-US" dirty="0">
                <a:solidFill>
                  <a:srgbClr val="FFFF00"/>
                </a:solidFill>
              </a:rPr>
              <a:t>’ car, </a:t>
            </a:r>
            <a:r>
              <a:rPr lang="en-US" dirty="0" err="1">
                <a:solidFill>
                  <a:srgbClr val="FFFF00"/>
                </a:solidFill>
              </a:rPr>
              <a:t>keates</a:t>
            </a:r>
            <a:r>
              <a:rPr lang="en-US" dirty="0">
                <a:solidFill>
                  <a:srgbClr val="FFFF00"/>
                </a:solidFill>
              </a:rPr>
              <a:t>’ poem.</a:t>
            </a:r>
            <a:endParaRPr lang="en-US" dirty="0">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362200"/>
            <a:ext cx="8153400" cy="2057400"/>
          </a:xfrm>
        </p:spPr>
        <p:txBody>
          <a:bodyPr>
            <a:noAutofit/>
          </a:bodyPr>
          <a:lstStyle/>
          <a:p>
            <a:pPr algn="l"/>
            <a:r>
              <a:rPr lang="as-IN" sz="4800" b="1" dirty="0">
                <a:solidFill>
                  <a:schemeClr val="bg1"/>
                </a:solidFill>
              </a:rPr>
              <a:t>3.</a:t>
            </a:r>
            <a:r>
              <a:rPr lang="as-IN" sz="4800" dirty="0">
                <a:solidFill>
                  <a:schemeClr val="bg1"/>
                </a:solidFill>
              </a:rPr>
              <a:t> শেষে </a:t>
            </a:r>
            <a:r>
              <a:rPr lang="as-IN" sz="4800" dirty="0">
                <a:solidFill>
                  <a:srgbClr val="FFFF00"/>
                </a:solidFill>
              </a:rPr>
              <a:t>‘</a:t>
            </a:r>
            <a:r>
              <a:rPr lang="en-US" sz="4800" dirty="0">
                <a:solidFill>
                  <a:srgbClr val="FFFF00"/>
                </a:solidFill>
              </a:rPr>
              <a:t>s’</a:t>
            </a:r>
            <a:r>
              <a:rPr lang="en-US" sz="4800" dirty="0">
                <a:solidFill>
                  <a:schemeClr val="bg1"/>
                </a:solidFill>
              </a:rPr>
              <a:t> </a:t>
            </a:r>
            <a:r>
              <a:rPr lang="as-IN" sz="4800" dirty="0">
                <a:solidFill>
                  <a:schemeClr val="bg1"/>
                </a:solidFill>
              </a:rPr>
              <a:t>বিহীন </a:t>
            </a:r>
            <a:r>
              <a:rPr lang="en-US" sz="4800" dirty="0">
                <a:solidFill>
                  <a:schemeClr val="bg1"/>
                </a:solidFill>
              </a:rPr>
              <a:t>plural noun </a:t>
            </a:r>
            <a:r>
              <a:rPr lang="as-IN" sz="4800" dirty="0">
                <a:solidFill>
                  <a:schemeClr val="bg1"/>
                </a:solidFill>
              </a:rPr>
              <a:t>এর সাধারণত </a:t>
            </a:r>
            <a:r>
              <a:rPr lang="en-US" sz="4800" dirty="0">
                <a:solidFill>
                  <a:schemeClr val="bg1"/>
                </a:solidFill>
              </a:rPr>
              <a:t>Apostrophe </a:t>
            </a:r>
            <a:r>
              <a:rPr lang="as-IN" sz="4800" dirty="0">
                <a:solidFill>
                  <a:schemeClr val="bg1"/>
                </a:solidFill>
              </a:rPr>
              <a:t>ও </a:t>
            </a:r>
            <a:r>
              <a:rPr lang="en-US" sz="4800" dirty="0">
                <a:solidFill>
                  <a:schemeClr val="bg1"/>
                </a:solidFill>
              </a:rPr>
              <a:t>S (’s) </a:t>
            </a:r>
            <a:r>
              <a:rPr lang="as-IN" sz="4800" dirty="0">
                <a:solidFill>
                  <a:schemeClr val="bg1"/>
                </a:solidFill>
              </a:rPr>
              <a:t>যোগ করে </a:t>
            </a:r>
            <a:r>
              <a:rPr lang="en-US" sz="4800" dirty="0">
                <a:solidFill>
                  <a:schemeClr val="bg1"/>
                </a:solidFill>
              </a:rPr>
              <a:t>Possessive </a:t>
            </a:r>
            <a:r>
              <a:rPr lang="as-IN" sz="4800" dirty="0">
                <a:solidFill>
                  <a:schemeClr val="bg1"/>
                </a:solidFill>
              </a:rPr>
              <a:t>করা হয়। যেমন- </a:t>
            </a:r>
            <a:r>
              <a:rPr lang="en-US" sz="4800" dirty="0">
                <a:solidFill>
                  <a:srgbClr val="FFFF00"/>
                </a:solidFill>
              </a:rPr>
              <a:t>women’s co-operative, children’s park, men’s dress, people’s republic.</a:t>
            </a:r>
            <a:endParaRPr lang="en-US" sz="4800" dirty="0">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76400"/>
            <a:ext cx="10287000" cy="2743200"/>
          </a:xfrm>
        </p:spPr>
        <p:txBody>
          <a:bodyPr>
            <a:noAutofit/>
          </a:bodyPr>
          <a:lstStyle/>
          <a:p>
            <a:r>
              <a:rPr lang="as-IN" sz="4800" b="1" dirty="0">
                <a:solidFill>
                  <a:schemeClr val="bg1"/>
                </a:solidFill>
              </a:rPr>
              <a:t>4.</a:t>
            </a:r>
            <a:r>
              <a:rPr lang="as-IN" sz="4800" dirty="0">
                <a:solidFill>
                  <a:schemeClr val="bg1"/>
                </a:solidFill>
              </a:rPr>
              <a:t> শেষে </a:t>
            </a:r>
            <a:r>
              <a:rPr lang="as-IN" sz="4800" dirty="0">
                <a:solidFill>
                  <a:srgbClr val="92D050"/>
                </a:solidFill>
              </a:rPr>
              <a:t>‘</a:t>
            </a:r>
            <a:r>
              <a:rPr lang="en-US" sz="4800" dirty="0">
                <a:solidFill>
                  <a:srgbClr val="92D050"/>
                </a:solidFill>
              </a:rPr>
              <a:t>s’</a:t>
            </a:r>
            <a:r>
              <a:rPr lang="en-US" sz="4800" dirty="0">
                <a:solidFill>
                  <a:schemeClr val="bg1"/>
                </a:solidFill>
              </a:rPr>
              <a:t> </a:t>
            </a:r>
            <a:r>
              <a:rPr lang="as-IN" sz="4800" dirty="0">
                <a:solidFill>
                  <a:schemeClr val="bg1"/>
                </a:solidFill>
              </a:rPr>
              <a:t>যুক্ত </a:t>
            </a:r>
            <a:r>
              <a:rPr lang="en-US" sz="4800" dirty="0">
                <a:solidFill>
                  <a:srgbClr val="92D050"/>
                </a:solidFill>
              </a:rPr>
              <a:t>plural noun </a:t>
            </a:r>
            <a:r>
              <a:rPr lang="as-IN" sz="4800" dirty="0">
                <a:solidFill>
                  <a:schemeClr val="bg1"/>
                </a:solidFill>
              </a:rPr>
              <a:t>এর শেষে শুধু </a:t>
            </a:r>
            <a:r>
              <a:rPr lang="en-US" sz="4800" dirty="0">
                <a:solidFill>
                  <a:schemeClr val="bg1"/>
                </a:solidFill>
              </a:rPr>
              <a:t>Apostrophe </a:t>
            </a:r>
            <a:r>
              <a:rPr lang="as-IN" sz="4800" dirty="0">
                <a:solidFill>
                  <a:schemeClr val="bg1"/>
                </a:solidFill>
              </a:rPr>
              <a:t>যোগ করে </a:t>
            </a:r>
            <a:r>
              <a:rPr lang="en-US" sz="4800" dirty="0">
                <a:solidFill>
                  <a:schemeClr val="bg1"/>
                </a:solidFill>
              </a:rPr>
              <a:t>Possessive </a:t>
            </a:r>
            <a:r>
              <a:rPr lang="as-IN" sz="4800" dirty="0">
                <a:solidFill>
                  <a:schemeClr val="bg1"/>
                </a:solidFill>
              </a:rPr>
              <a:t>করা হয়। যেমন- </a:t>
            </a:r>
            <a:r>
              <a:rPr lang="en-US" sz="4800" dirty="0">
                <a:solidFill>
                  <a:srgbClr val="92D050"/>
                </a:solidFill>
              </a:rPr>
              <a:t>boys’ school, girls’ school, sailors’ cap, brothers’ garden</a:t>
            </a:r>
            <a:r>
              <a:rPr lang="en-US" sz="4800" dirty="0">
                <a:solidFill>
                  <a:schemeClr val="bg1"/>
                </a:solidFill>
              </a:rPr>
              <a:t>.</a:t>
            </a:r>
            <a:endParaRPr lang="en-US" sz="48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828800"/>
            <a:ext cx="8763000" cy="3124200"/>
          </a:xfrm>
        </p:spPr>
        <p:txBody>
          <a:bodyPr>
            <a:noAutofit/>
          </a:bodyPr>
          <a:lstStyle/>
          <a:p>
            <a:r>
              <a:rPr lang="en-US" sz="5400" b="1" dirty="0">
                <a:solidFill>
                  <a:schemeClr val="bg1"/>
                </a:solidFill>
              </a:rPr>
              <a:t>5.</a:t>
            </a:r>
            <a:r>
              <a:rPr lang="en-US" sz="5400" dirty="0">
                <a:solidFill>
                  <a:schemeClr val="bg1"/>
                </a:solidFill>
              </a:rPr>
              <a:t> Compound noun </a:t>
            </a:r>
            <a:r>
              <a:rPr lang="as-IN" sz="5400" dirty="0">
                <a:solidFill>
                  <a:schemeClr val="bg1"/>
                </a:solidFill>
              </a:rPr>
              <a:t>এর শেষে </a:t>
            </a:r>
            <a:r>
              <a:rPr lang="en-US" sz="5400" dirty="0">
                <a:solidFill>
                  <a:schemeClr val="bg1"/>
                </a:solidFill>
              </a:rPr>
              <a:t>Apostrophe </a:t>
            </a:r>
            <a:r>
              <a:rPr lang="as-IN" sz="5400" dirty="0">
                <a:solidFill>
                  <a:schemeClr val="bg1"/>
                </a:solidFill>
              </a:rPr>
              <a:t>ও </a:t>
            </a:r>
            <a:r>
              <a:rPr lang="en-US" sz="5400" dirty="0">
                <a:solidFill>
                  <a:schemeClr val="bg1"/>
                </a:solidFill>
              </a:rPr>
              <a:t>S (’s) </a:t>
            </a:r>
            <a:r>
              <a:rPr lang="as-IN" sz="5400" dirty="0">
                <a:solidFill>
                  <a:schemeClr val="bg1"/>
                </a:solidFill>
              </a:rPr>
              <a:t>যোগ করে </a:t>
            </a:r>
            <a:r>
              <a:rPr lang="en-US" sz="5400" dirty="0">
                <a:solidFill>
                  <a:schemeClr val="bg1"/>
                </a:solidFill>
              </a:rPr>
              <a:t>Possessive </a:t>
            </a:r>
            <a:r>
              <a:rPr lang="as-IN" sz="5400" dirty="0">
                <a:solidFill>
                  <a:schemeClr val="bg1"/>
                </a:solidFill>
              </a:rPr>
              <a:t>করা হয়। যেমন- </a:t>
            </a:r>
            <a:r>
              <a:rPr lang="en-US" sz="5400" dirty="0">
                <a:solidFill>
                  <a:srgbClr val="92D050"/>
                </a:solidFill>
              </a:rPr>
              <a:t>brother-in-law’s home, Inspector-general’s office</a:t>
            </a:r>
            <a:r>
              <a:rPr lang="en-US" sz="5400" dirty="0">
                <a:solidFill>
                  <a:schemeClr val="bg1"/>
                </a:solidFill>
              </a:rPr>
              <a:t>.</a:t>
            </a:r>
            <a:endParaRPr lang="en-US" sz="54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362200"/>
            <a:ext cx="9372600" cy="2667000"/>
          </a:xfrm>
        </p:spPr>
        <p:txBody>
          <a:bodyPr>
            <a:normAutofit fontScale="90000"/>
          </a:bodyPr>
          <a:lstStyle/>
          <a:p>
            <a:r>
              <a:rPr lang="en-US" sz="5300" b="1" dirty="0">
                <a:solidFill>
                  <a:schemeClr val="bg1"/>
                </a:solidFill>
              </a:rPr>
              <a:t>6.</a:t>
            </a:r>
            <a:r>
              <a:rPr lang="en-US" sz="5300" dirty="0">
                <a:solidFill>
                  <a:schemeClr val="bg1"/>
                </a:solidFill>
              </a:rPr>
              <a:t> And </a:t>
            </a:r>
            <a:r>
              <a:rPr lang="as-IN" sz="5300" dirty="0">
                <a:solidFill>
                  <a:schemeClr val="bg1"/>
                </a:solidFill>
              </a:rPr>
              <a:t>দ্বারা যুক্ত একাধিক </a:t>
            </a:r>
            <a:r>
              <a:rPr lang="en-US" sz="5300" dirty="0">
                <a:solidFill>
                  <a:schemeClr val="bg1"/>
                </a:solidFill>
              </a:rPr>
              <a:t>noun </a:t>
            </a:r>
            <a:r>
              <a:rPr lang="as-IN" sz="5300" dirty="0">
                <a:solidFill>
                  <a:schemeClr val="bg1"/>
                </a:solidFill>
              </a:rPr>
              <a:t>যৌথ অধিকার প্রকাশ করলে শেষের </a:t>
            </a:r>
            <a:r>
              <a:rPr lang="en-US" sz="5300" dirty="0">
                <a:solidFill>
                  <a:schemeClr val="bg1"/>
                </a:solidFill>
              </a:rPr>
              <a:t>noun </a:t>
            </a:r>
            <a:r>
              <a:rPr lang="as-IN" sz="5300" dirty="0">
                <a:solidFill>
                  <a:schemeClr val="bg1"/>
                </a:solidFill>
              </a:rPr>
              <a:t>টির সাথে </a:t>
            </a:r>
            <a:r>
              <a:rPr lang="as-IN" sz="5300" dirty="0">
                <a:solidFill>
                  <a:srgbClr val="00B0F0"/>
                </a:solidFill>
              </a:rPr>
              <a:t>(’</a:t>
            </a:r>
            <a:r>
              <a:rPr lang="en-US" sz="5300" dirty="0">
                <a:solidFill>
                  <a:srgbClr val="00B0F0"/>
                </a:solidFill>
              </a:rPr>
              <a:t>s)</a:t>
            </a:r>
            <a:r>
              <a:rPr lang="en-US" sz="5300" dirty="0">
                <a:solidFill>
                  <a:schemeClr val="bg1"/>
                </a:solidFill>
              </a:rPr>
              <a:t> </a:t>
            </a:r>
            <a:r>
              <a:rPr lang="as-IN" sz="5300" dirty="0">
                <a:solidFill>
                  <a:schemeClr val="bg1"/>
                </a:solidFill>
              </a:rPr>
              <a:t>যোগ করতে হয়। যেমন- </a:t>
            </a:r>
            <a:r>
              <a:rPr lang="en-US" sz="5300" dirty="0" err="1">
                <a:solidFill>
                  <a:srgbClr val="00B0F0"/>
                </a:solidFill>
              </a:rPr>
              <a:t>Rahim</a:t>
            </a:r>
            <a:r>
              <a:rPr lang="en-US" sz="5300" dirty="0">
                <a:solidFill>
                  <a:srgbClr val="00B0F0"/>
                </a:solidFill>
              </a:rPr>
              <a:t> and </a:t>
            </a:r>
            <a:r>
              <a:rPr lang="en-US" sz="5300" dirty="0" err="1">
                <a:solidFill>
                  <a:srgbClr val="00B0F0"/>
                </a:solidFill>
              </a:rPr>
              <a:t>Karim’s</a:t>
            </a:r>
            <a:r>
              <a:rPr lang="en-US" sz="5300" dirty="0">
                <a:solidFill>
                  <a:srgbClr val="00B0F0"/>
                </a:solidFill>
              </a:rPr>
              <a:t> flat. Sami and </a:t>
            </a:r>
            <a:r>
              <a:rPr lang="en-US" sz="5300" dirty="0" err="1">
                <a:solidFill>
                  <a:srgbClr val="00B0F0"/>
                </a:solidFill>
              </a:rPr>
              <a:t>Rahi’s</a:t>
            </a:r>
            <a:r>
              <a:rPr lang="en-US" sz="5300" dirty="0">
                <a:solidFill>
                  <a:srgbClr val="00B0F0"/>
                </a:solidFill>
              </a:rPr>
              <a:t> mother</a:t>
            </a:r>
            <a:r>
              <a:rPr lang="en-US" sz="4000" dirty="0">
                <a:solidFill>
                  <a:schemeClr val="bg1"/>
                </a:solidFill>
              </a:rPr>
              <a:t>.</a:t>
            </a:r>
            <a:endParaRPr lang="en-US" sz="40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362200"/>
            <a:ext cx="8915400" cy="2590800"/>
          </a:xfrm>
        </p:spPr>
        <p:txBody>
          <a:bodyPr>
            <a:noAutofit/>
          </a:bodyPr>
          <a:lstStyle/>
          <a:p>
            <a:r>
              <a:rPr lang="as-IN" sz="4800" b="1" dirty="0">
                <a:solidFill>
                  <a:schemeClr val="bg1"/>
                </a:solidFill>
              </a:rPr>
              <a:t>7.</a:t>
            </a:r>
            <a:r>
              <a:rPr lang="as-IN" sz="4800" dirty="0">
                <a:solidFill>
                  <a:schemeClr val="bg1"/>
                </a:solidFill>
              </a:rPr>
              <a:t> সাধারণত ব্যক্তির ক্ষেত্রে </a:t>
            </a:r>
            <a:r>
              <a:rPr lang="as-IN" sz="4800" dirty="0">
                <a:solidFill>
                  <a:srgbClr val="0070C0"/>
                </a:solidFill>
              </a:rPr>
              <a:t>(’</a:t>
            </a:r>
            <a:r>
              <a:rPr lang="en-US" sz="4800" dirty="0">
                <a:solidFill>
                  <a:srgbClr val="0070C0"/>
                </a:solidFill>
              </a:rPr>
              <a:t>s) </a:t>
            </a:r>
            <a:r>
              <a:rPr lang="as-IN" sz="4800" dirty="0">
                <a:solidFill>
                  <a:schemeClr val="bg1"/>
                </a:solidFill>
              </a:rPr>
              <a:t>বসিয়ে বা তার পূর্বে </a:t>
            </a:r>
            <a:r>
              <a:rPr lang="en-US" sz="4800" dirty="0">
                <a:solidFill>
                  <a:schemeClr val="bg1"/>
                </a:solidFill>
              </a:rPr>
              <a:t>of </a:t>
            </a:r>
            <a:r>
              <a:rPr lang="as-IN" sz="4800" dirty="0">
                <a:solidFill>
                  <a:schemeClr val="bg1"/>
                </a:solidFill>
              </a:rPr>
              <a:t>বসিয়ে </a:t>
            </a:r>
            <a:r>
              <a:rPr lang="en-US" sz="4800" dirty="0">
                <a:solidFill>
                  <a:schemeClr val="bg1"/>
                </a:solidFill>
              </a:rPr>
              <a:t>Possessive </a:t>
            </a:r>
            <a:r>
              <a:rPr lang="as-IN" sz="4800" dirty="0">
                <a:solidFill>
                  <a:schemeClr val="bg1"/>
                </a:solidFill>
              </a:rPr>
              <a:t>করা হয়। যেমন- </a:t>
            </a:r>
            <a:r>
              <a:rPr lang="en-US" sz="4800" dirty="0" err="1">
                <a:solidFill>
                  <a:srgbClr val="0070C0"/>
                </a:solidFill>
              </a:rPr>
              <a:t>Rahim’s</a:t>
            </a:r>
            <a:r>
              <a:rPr lang="en-US" sz="4800" dirty="0">
                <a:solidFill>
                  <a:srgbClr val="0070C0"/>
                </a:solidFill>
              </a:rPr>
              <a:t> hen or The hen of </a:t>
            </a:r>
            <a:r>
              <a:rPr lang="en-US" sz="4800" dirty="0" err="1">
                <a:solidFill>
                  <a:srgbClr val="0070C0"/>
                </a:solidFill>
              </a:rPr>
              <a:t>Rahim</a:t>
            </a:r>
            <a:r>
              <a:rPr lang="en-US" sz="4800" dirty="0">
                <a:solidFill>
                  <a:srgbClr val="0070C0"/>
                </a:solidFill>
              </a:rPr>
              <a:t>. Rabbi’s goat or the goat of rabbi.</a:t>
            </a:r>
            <a:endParaRPr lang="en-US" sz="4800"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11125200" cy="2057400"/>
          </a:xfrm>
        </p:spPr>
        <p:txBody>
          <a:bodyPr>
            <a:noAutofit/>
          </a:bodyPr>
          <a:lstStyle/>
          <a:p>
            <a:r>
              <a:rPr lang="as-IN" sz="4800" b="1" dirty="0">
                <a:solidFill>
                  <a:schemeClr val="bg1"/>
                </a:solidFill>
              </a:rPr>
              <a:t>8.</a:t>
            </a:r>
            <a:r>
              <a:rPr lang="as-IN" sz="4800" dirty="0">
                <a:solidFill>
                  <a:schemeClr val="bg1"/>
                </a:solidFill>
              </a:rPr>
              <a:t> অচেতন পদার্থের ক্ষেত্রে </a:t>
            </a:r>
            <a:r>
              <a:rPr lang="as-IN" sz="4800" dirty="0">
                <a:solidFill>
                  <a:srgbClr val="FFC000"/>
                </a:solidFill>
              </a:rPr>
              <a:t>(’</a:t>
            </a:r>
            <a:r>
              <a:rPr lang="en-US" sz="4800" dirty="0">
                <a:solidFill>
                  <a:srgbClr val="FFC000"/>
                </a:solidFill>
              </a:rPr>
              <a:t>s)</a:t>
            </a:r>
            <a:r>
              <a:rPr lang="en-US" sz="4800" dirty="0">
                <a:solidFill>
                  <a:schemeClr val="bg1"/>
                </a:solidFill>
              </a:rPr>
              <a:t> </a:t>
            </a:r>
            <a:r>
              <a:rPr lang="as-IN" sz="4800" dirty="0">
                <a:solidFill>
                  <a:schemeClr val="bg1"/>
                </a:solidFill>
              </a:rPr>
              <a:t>না বসিয়ে </a:t>
            </a:r>
            <a:r>
              <a:rPr lang="en-US" sz="4800" dirty="0">
                <a:solidFill>
                  <a:schemeClr val="bg1"/>
                </a:solidFill>
              </a:rPr>
              <a:t>of </a:t>
            </a:r>
            <a:r>
              <a:rPr lang="as-IN" sz="4800" dirty="0">
                <a:solidFill>
                  <a:schemeClr val="bg1"/>
                </a:solidFill>
              </a:rPr>
              <a:t>বসিয়ে </a:t>
            </a:r>
            <a:r>
              <a:rPr lang="en-US" sz="4800" dirty="0">
                <a:solidFill>
                  <a:schemeClr val="bg1"/>
                </a:solidFill>
              </a:rPr>
              <a:t>Possessive </a:t>
            </a:r>
            <a:r>
              <a:rPr lang="as-IN" sz="4800" dirty="0">
                <a:solidFill>
                  <a:schemeClr val="bg1"/>
                </a:solidFill>
              </a:rPr>
              <a:t>করতে হয়। যেমন- </a:t>
            </a:r>
            <a:br>
              <a:rPr lang="as-IN" sz="4800" dirty="0">
                <a:solidFill>
                  <a:schemeClr val="bg1"/>
                </a:solidFill>
              </a:rPr>
            </a:br>
            <a:r>
              <a:rPr lang="en-US" sz="4800" b="1" dirty="0">
                <a:solidFill>
                  <a:schemeClr val="bg1"/>
                </a:solidFill>
              </a:rPr>
              <a:t>Incorrect</a:t>
            </a:r>
            <a:r>
              <a:rPr lang="en-US" sz="4800" dirty="0">
                <a:solidFill>
                  <a:schemeClr val="bg1"/>
                </a:solidFill>
              </a:rPr>
              <a:t> – The Chair’s legs are broken. </a:t>
            </a:r>
            <a:br>
              <a:rPr lang="en-US" sz="4800" dirty="0">
                <a:solidFill>
                  <a:schemeClr val="bg1"/>
                </a:solidFill>
              </a:rPr>
            </a:br>
            <a:r>
              <a:rPr lang="en-US" sz="4800" b="1" dirty="0">
                <a:solidFill>
                  <a:srgbClr val="92D050"/>
                </a:solidFill>
              </a:rPr>
              <a:t>Correct</a:t>
            </a:r>
            <a:r>
              <a:rPr lang="en-US" sz="4800" dirty="0">
                <a:solidFill>
                  <a:srgbClr val="92D050"/>
                </a:solidFill>
              </a:rPr>
              <a:t> –</a:t>
            </a:r>
            <a:r>
              <a:rPr lang="en-US" sz="4800" dirty="0">
                <a:solidFill>
                  <a:schemeClr val="bg1"/>
                </a:solidFill>
              </a:rPr>
              <a:t> </a:t>
            </a:r>
            <a:r>
              <a:rPr lang="en-US" sz="4800" dirty="0">
                <a:solidFill>
                  <a:srgbClr val="FFC000"/>
                </a:solidFill>
              </a:rPr>
              <a:t>The legs of chair are broken.</a:t>
            </a:r>
            <a:endParaRPr lang="en-US" sz="4800" dirty="0">
              <a:solidFill>
                <a:srgbClr val="FFC000"/>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362200"/>
            <a:ext cx="11506200" cy="2057400"/>
          </a:xfrm>
        </p:spPr>
        <p:txBody>
          <a:bodyPr>
            <a:noAutofit/>
          </a:bodyPr>
          <a:lstStyle/>
          <a:p>
            <a:pPr algn="l"/>
            <a:r>
              <a:rPr lang="as-IN" sz="4800" b="1" dirty="0">
                <a:solidFill>
                  <a:schemeClr val="bg1"/>
                </a:solidFill>
              </a:rPr>
              <a:t>9.</a:t>
            </a:r>
            <a:r>
              <a:rPr lang="as-IN" sz="4800" dirty="0">
                <a:solidFill>
                  <a:schemeClr val="bg1"/>
                </a:solidFill>
              </a:rPr>
              <a:t> সময়, দুরুত্ব ও ওজন প্রকাশক </a:t>
            </a:r>
            <a:r>
              <a:rPr lang="en-US" sz="4800" dirty="0">
                <a:solidFill>
                  <a:schemeClr val="bg1"/>
                </a:solidFill>
              </a:rPr>
              <a:t>noun </a:t>
            </a:r>
            <a:r>
              <a:rPr lang="as-IN" sz="4800" dirty="0">
                <a:solidFill>
                  <a:schemeClr val="bg1"/>
                </a:solidFill>
              </a:rPr>
              <a:t>এর সাথে </a:t>
            </a:r>
            <a:r>
              <a:rPr lang="as-IN" sz="4800" dirty="0">
                <a:solidFill>
                  <a:schemeClr val="accent6">
                    <a:lumMod val="75000"/>
                  </a:schemeClr>
                </a:solidFill>
              </a:rPr>
              <a:t>(</a:t>
            </a:r>
            <a:r>
              <a:rPr lang="en-US" sz="4800" dirty="0">
                <a:solidFill>
                  <a:schemeClr val="accent6">
                    <a:lumMod val="75000"/>
                  </a:schemeClr>
                </a:solidFill>
              </a:rPr>
              <a:t>s’) </a:t>
            </a:r>
            <a:r>
              <a:rPr lang="as-IN" sz="4800" dirty="0">
                <a:solidFill>
                  <a:schemeClr val="bg1"/>
                </a:solidFill>
              </a:rPr>
              <a:t>যোগ করে </a:t>
            </a:r>
            <a:r>
              <a:rPr lang="en-US" sz="4800" dirty="0">
                <a:solidFill>
                  <a:schemeClr val="bg1"/>
                </a:solidFill>
              </a:rPr>
              <a:t>Possessive </a:t>
            </a:r>
            <a:r>
              <a:rPr lang="as-IN" sz="4800" dirty="0">
                <a:solidFill>
                  <a:schemeClr val="bg1"/>
                </a:solidFill>
              </a:rPr>
              <a:t>করতে হয়। যেমন – </a:t>
            </a:r>
            <a:r>
              <a:rPr lang="en-US" sz="4800" dirty="0">
                <a:solidFill>
                  <a:schemeClr val="accent6">
                    <a:lumMod val="75000"/>
                  </a:schemeClr>
                </a:solidFill>
              </a:rPr>
              <a:t>Three days’ leave, A yard’s length, A ton’s weight.</a:t>
            </a:r>
            <a:endParaRPr lang="en-US" sz="4800" dirty="0">
              <a:solidFill>
                <a:schemeClr val="accent6">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09800"/>
            <a:ext cx="10972800" cy="2057400"/>
          </a:xfrm>
        </p:spPr>
        <p:txBody>
          <a:bodyPr>
            <a:noAutofit/>
          </a:bodyPr>
          <a:lstStyle/>
          <a:p>
            <a:pPr algn="l"/>
            <a:r>
              <a:rPr lang="en-US" b="1" dirty="0">
                <a:solidFill>
                  <a:schemeClr val="accent6">
                    <a:lumMod val="75000"/>
                  </a:schemeClr>
                </a:solidFill>
              </a:rPr>
              <a:t>Vocative case:</a:t>
            </a:r>
            <a:r>
              <a:rPr lang="en-US" b="1" dirty="0">
                <a:solidFill>
                  <a:schemeClr val="bg1"/>
                </a:solidFill>
              </a:rPr>
              <a:t/>
            </a:r>
            <a:br>
              <a:rPr lang="en-US" b="1" dirty="0">
                <a:solidFill>
                  <a:schemeClr val="bg1"/>
                </a:solidFill>
              </a:rPr>
            </a:br>
            <a:r>
              <a:rPr lang="en-US" dirty="0">
                <a:solidFill>
                  <a:schemeClr val="bg1"/>
                </a:solidFill>
              </a:rPr>
              <a:t>Go there, </a:t>
            </a:r>
            <a:r>
              <a:rPr lang="en-US" dirty="0" err="1">
                <a:solidFill>
                  <a:schemeClr val="bg1"/>
                </a:solidFill>
              </a:rPr>
              <a:t>Rahim</a:t>
            </a:r>
            <a:r>
              <a:rPr lang="en-US" dirty="0">
                <a:solidFill>
                  <a:schemeClr val="bg1"/>
                </a:solidFill>
              </a:rPr>
              <a:t>. May I come in sir.</a:t>
            </a:r>
            <a:br>
              <a:rPr lang="en-US" dirty="0">
                <a:solidFill>
                  <a:schemeClr val="bg1"/>
                </a:solidFill>
              </a:rPr>
            </a:br>
            <a:r>
              <a:rPr lang="as-IN" dirty="0">
                <a:solidFill>
                  <a:schemeClr val="bg1"/>
                </a:solidFill>
              </a:rPr>
              <a:t>উপরের </a:t>
            </a:r>
            <a:r>
              <a:rPr lang="en-US" dirty="0">
                <a:solidFill>
                  <a:schemeClr val="bg1"/>
                </a:solidFill>
              </a:rPr>
              <a:t>sentence </a:t>
            </a:r>
            <a:r>
              <a:rPr lang="as-IN" dirty="0">
                <a:solidFill>
                  <a:schemeClr val="bg1"/>
                </a:solidFill>
              </a:rPr>
              <a:t>দুটিতে </a:t>
            </a:r>
            <a:r>
              <a:rPr lang="en-US" dirty="0" err="1">
                <a:solidFill>
                  <a:schemeClr val="bg1"/>
                </a:solidFill>
              </a:rPr>
              <a:t>Rahim</a:t>
            </a:r>
            <a:r>
              <a:rPr lang="en-US" dirty="0">
                <a:solidFill>
                  <a:schemeClr val="bg1"/>
                </a:solidFill>
              </a:rPr>
              <a:t> and sir </a:t>
            </a:r>
            <a:r>
              <a:rPr lang="as-IN" dirty="0">
                <a:solidFill>
                  <a:schemeClr val="bg1"/>
                </a:solidFill>
              </a:rPr>
              <a:t>দুটি </a:t>
            </a:r>
            <a:r>
              <a:rPr lang="en-US" dirty="0">
                <a:solidFill>
                  <a:schemeClr val="bg1"/>
                </a:solidFill>
              </a:rPr>
              <a:t>noun </a:t>
            </a:r>
            <a:r>
              <a:rPr lang="as-IN" dirty="0">
                <a:solidFill>
                  <a:schemeClr val="bg1"/>
                </a:solidFill>
              </a:rPr>
              <a:t>এ সম্বোধন করে কিছু বলা আছে। এখানে </a:t>
            </a:r>
            <a:r>
              <a:rPr lang="en-US" dirty="0">
                <a:solidFill>
                  <a:schemeClr val="bg1"/>
                </a:solidFill>
              </a:rPr>
              <a:t>noun </a:t>
            </a:r>
            <a:r>
              <a:rPr lang="as-IN" dirty="0">
                <a:solidFill>
                  <a:schemeClr val="bg1"/>
                </a:solidFill>
              </a:rPr>
              <a:t>দুটির সাথে স্ব স্ব বাক্য দুটির অপর অংশ দুটির সাথে যে সম্পর্ক তাই </a:t>
            </a:r>
            <a:r>
              <a:rPr lang="en-US" dirty="0">
                <a:solidFill>
                  <a:schemeClr val="bg1"/>
                </a:solidFill>
              </a:rPr>
              <a:t>Vocative case। </a:t>
            </a:r>
            <a:r>
              <a:rPr lang="as-IN" dirty="0">
                <a:solidFill>
                  <a:schemeClr val="bg1"/>
                </a:solidFill>
              </a:rPr>
              <a:t>এক কথায় বাক্যে </a:t>
            </a:r>
            <a:r>
              <a:rPr lang="en-US" dirty="0">
                <a:solidFill>
                  <a:schemeClr val="bg1"/>
                </a:solidFill>
              </a:rPr>
              <a:t>noun </a:t>
            </a:r>
            <a:r>
              <a:rPr lang="as-IN" dirty="0">
                <a:solidFill>
                  <a:schemeClr val="bg1"/>
                </a:solidFill>
              </a:rPr>
              <a:t>এর মাধ্যমে কাউকে কে সম্বোধন করে কিছু বলা হলে তার </a:t>
            </a:r>
            <a:r>
              <a:rPr lang="en-US" dirty="0">
                <a:solidFill>
                  <a:schemeClr val="bg1"/>
                </a:solidFill>
              </a:rPr>
              <a:t>Vocative case </a:t>
            </a:r>
            <a:r>
              <a:rPr lang="as-IN" dirty="0">
                <a:solidFill>
                  <a:schemeClr val="bg1"/>
                </a:solidFill>
              </a:rPr>
              <a:t>হয়।</a:t>
            </a:r>
            <a:endParaRPr 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657600"/>
            <a:ext cx="10668000" cy="2057400"/>
          </a:xfrm>
        </p:spPr>
        <p:txBody>
          <a:bodyPr>
            <a:normAutofit fontScale="90000"/>
          </a:bodyPr>
          <a:lstStyle/>
          <a:p>
            <a:pPr algn="l"/>
            <a:r>
              <a:rPr lang="en-US" b="1" dirty="0">
                <a:solidFill>
                  <a:schemeClr val="bg1"/>
                </a:solidFill>
              </a:rPr>
              <a:t>Case (</a:t>
            </a:r>
            <a:r>
              <a:rPr lang="as-IN" b="1" dirty="0">
                <a:solidFill>
                  <a:schemeClr val="bg1"/>
                </a:solidFill>
              </a:rPr>
              <a:t>কারক)</a:t>
            </a:r>
            <a:br>
              <a:rPr lang="as-IN" b="1" dirty="0">
                <a:solidFill>
                  <a:schemeClr val="bg1"/>
                </a:solidFill>
              </a:rPr>
            </a:br>
            <a:r>
              <a:rPr lang="en-US" dirty="0">
                <a:solidFill>
                  <a:schemeClr val="bg1"/>
                </a:solidFill>
              </a:rPr>
              <a:t>Sentence </a:t>
            </a:r>
            <a:r>
              <a:rPr lang="as-IN" dirty="0">
                <a:solidFill>
                  <a:schemeClr val="bg1"/>
                </a:solidFill>
              </a:rPr>
              <a:t>এ কোন </a:t>
            </a:r>
            <a:r>
              <a:rPr lang="en-US" dirty="0">
                <a:solidFill>
                  <a:schemeClr val="bg1"/>
                </a:solidFill>
              </a:rPr>
              <a:t>noun </a:t>
            </a:r>
            <a:r>
              <a:rPr lang="as-IN" dirty="0">
                <a:solidFill>
                  <a:schemeClr val="bg1"/>
                </a:solidFill>
              </a:rPr>
              <a:t>বা </a:t>
            </a:r>
            <a:r>
              <a:rPr lang="en-US" dirty="0">
                <a:solidFill>
                  <a:schemeClr val="bg1"/>
                </a:solidFill>
              </a:rPr>
              <a:t>pronoun </a:t>
            </a:r>
            <a:r>
              <a:rPr lang="as-IN" dirty="0">
                <a:solidFill>
                  <a:schemeClr val="bg1"/>
                </a:solidFill>
              </a:rPr>
              <a:t>এর সাথে অন্যান্য </a:t>
            </a:r>
            <a:r>
              <a:rPr lang="en-US" dirty="0">
                <a:solidFill>
                  <a:schemeClr val="bg1"/>
                </a:solidFill>
              </a:rPr>
              <a:t>word </a:t>
            </a:r>
            <a:r>
              <a:rPr lang="as-IN" dirty="0">
                <a:solidFill>
                  <a:schemeClr val="bg1"/>
                </a:solidFill>
              </a:rPr>
              <a:t>বা শব্দের যে সম্পর্ক থাকে তাকে </a:t>
            </a:r>
            <a:r>
              <a:rPr lang="en-US" b="1" dirty="0">
                <a:solidFill>
                  <a:schemeClr val="bg1"/>
                </a:solidFill>
              </a:rPr>
              <a:t>Case</a:t>
            </a:r>
            <a:r>
              <a:rPr lang="en-US" dirty="0">
                <a:solidFill>
                  <a:schemeClr val="bg1"/>
                </a:solidFill>
              </a:rPr>
              <a:t> </a:t>
            </a:r>
            <a:r>
              <a:rPr lang="as-IN" dirty="0">
                <a:solidFill>
                  <a:schemeClr val="bg1"/>
                </a:solidFill>
              </a:rPr>
              <a:t>বলে।</a:t>
            </a:r>
            <a:br>
              <a:rPr lang="as-IN" dirty="0">
                <a:solidFill>
                  <a:schemeClr val="bg1"/>
                </a:solidFill>
              </a:rPr>
            </a:br>
            <a:r>
              <a:rPr lang="as-IN" dirty="0">
                <a:solidFill>
                  <a:schemeClr val="bg1"/>
                </a:solidFill>
              </a:rPr>
              <a:t>ইংরেজিতে </a:t>
            </a:r>
            <a:r>
              <a:rPr lang="en-US" dirty="0">
                <a:solidFill>
                  <a:schemeClr val="bg1"/>
                </a:solidFill>
              </a:rPr>
              <a:t>noun </a:t>
            </a:r>
            <a:r>
              <a:rPr lang="as-IN" dirty="0">
                <a:solidFill>
                  <a:schemeClr val="bg1"/>
                </a:solidFill>
              </a:rPr>
              <a:t>বা </a:t>
            </a:r>
            <a:r>
              <a:rPr lang="en-US" dirty="0">
                <a:solidFill>
                  <a:schemeClr val="bg1"/>
                </a:solidFill>
              </a:rPr>
              <a:t>pronoun </a:t>
            </a:r>
            <a:r>
              <a:rPr lang="as-IN" dirty="0">
                <a:solidFill>
                  <a:schemeClr val="bg1"/>
                </a:solidFill>
              </a:rPr>
              <a:t>এর </a:t>
            </a:r>
            <a:r>
              <a:rPr lang="en-US" dirty="0">
                <a:solidFill>
                  <a:schemeClr val="bg1"/>
                </a:solidFill>
              </a:rPr>
              <a:t>Case </a:t>
            </a:r>
            <a:r>
              <a:rPr lang="as-IN" dirty="0">
                <a:solidFill>
                  <a:schemeClr val="bg1"/>
                </a:solidFill>
              </a:rPr>
              <a:t>সাধারনত পাঁচ রকমের হয়ে থাকে। এগুলো হল-</a:t>
            </a:r>
            <a:br>
              <a:rPr lang="as-IN" dirty="0">
                <a:solidFill>
                  <a:schemeClr val="bg1"/>
                </a:solidFill>
              </a:rPr>
            </a:br>
            <a:r>
              <a:rPr lang="en-US" b="1" dirty="0">
                <a:solidFill>
                  <a:srgbClr val="FFFF00"/>
                </a:solidFill>
              </a:rPr>
              <a:t>Nominative case</a:t>
            </a:r>
            <a:r>
              <a:rPr lang="en-US" dirty="0">
                <a:solidFill>
                  <a:srgbClr val="FFFF00"/>
                </a:solidFill>
              </a:rPr>
              <a:t/>
            </a:r>
            <a:br>
              <a:rPr lang="en-US" dirty="0">
                <a:solidFill>
                  <a:srgbClr val="FFFF00"/>
                </a:solidFill>
              </a:rPr>
            </a:br>
            <a:r>
              <a:rPr lang="en-US" b="1" dirty="0">
                <a:solidFill>
                  <a:srgbClr val="FFFF00"/>
                </a:solidFill>
              </a:rPr>
              <a:t>Objective case</a:t>
            </a:r>
            <a:r>
              <a:rPr lang="en-US" dirty="0">
                <a:solidFill>
                  <a:srgbClr val="FFFF00"/>
                </a:solidFill>
              </a:rPr>
              <a:t/>
            </a:r>
            <a:br>
              <a:rPr lang="en-US" dirty="0">
                <a:solidFill>
                  <a:srgbClr val="FFFF00"/>
                </a:solidFill>
              </a:rPr>
            </a:br>
            <a:r>
              <a:rPr lang="en-US" b="1" dirty="0">
                <a:solidFill>
                  <a:srgbClr val="FFFF00"/>
                </a:solidFill>
              </a:rPr>
              <a:t>Possessive case</a:t>
            </a:r>
            <a:r>
              <a:rPr lang="en-US" dirty="0">
                <a:solidFill>
                  <a:srgbClr val="FFFF00"/>
                </a:solidFill>
              </a:rPr>
              <a:t/>
            </a:r>
            <a:br>
              <a:rPr lang="en-US" dirty="0">
                <a:solidFill>
                  <a:srgbClr val="FFFF00"/>
                </a:solidFill>
              </a:rPr>
            </a:br>
            <a:r>
              <a:rPr lang="en-US" b="1" dirty="0">
                <a:solidFill>
                  <a:srgbClr val="FFFF00"/>
                </a:solidFill>
              </a:rPr>
              <a:t>Vocative case</a:t>
            </a:r>
            <a:r>
              <a:rPr lang="en-US" dirty="0">
                <a:solidFill>
                  <a:srgbClr val="FFFF00"/>
                </a:solidFill>
              </a:rPr>
              <a:t/>
            </a:r>
            <a:br>
              <a:rPr lang="en-US" dirty="0">
                <a:solidFill>
                  <a:srgbClr val="FFFF00"/>
                </a:solidFill>
              </a:rPr>
            </a:br>
            <a:r>
              <a:rPr lang="en-US" b="1" dirty="0">
                <a:solidFill>
                  <a:srgbClr val="FFFF00"/>
                </a:solidFill>
              </a:rPr>
              <a:t>Dative </a:t>
            </a:r>
            <a:r>
              <a:rPr lang="en-US" b="1" dirty="0" smtClean="0">
                <a:solidFill>
                  <a:srgbClr val="FFFF00"/>
                </a:solidFill>
              </a:rPr>
              <a:t>case</a:t>
            </a:r>
            <a:r>
              <a:rPr lang="en-US" sz="3200" dirty="0">
                <a:solidFill>
                  <a:srgbClr val="FFFF00"/>
                </a:solidFill>
              </a:rPr>
              <a:t/>
            </a:r>
            <a:br>
              <a:rPr lang="en-US" sz="3200" dirty="0">
                <a:solidFill>
                  <a:srgbClr val="FFFF00"/>
                </a:solidFill>
              </a:rPr>
            </a:br>
            <a:r>
              <a:rPr lang="as-IN" sz="2400" dirty="0">
                <a:solidFill>
                  <a:schemeClr val="bg1"/>
                </a:solidFill>
              </a:rPr>
              <a:t/>
            </a:r>
            <a:br>
              <a:rPr lang="as-IN" sz="2400" dirty="0">
                <a:solidFill>
                  <a:schemeClr val="bg1"/>
                </a:solidFill>
              </a:rPr>
            </a:br>
            <a:r>
              <a:rPr lang="as-IN" sz="2800" dirty="0">
                <a:solidFill>
                  <a:schemeClr val="bg1"/>
                </a:solidFill>
              </a:rPr>
              <a:t/>
            </a:r>
            <a:br>
              <a:rPr lang="as-IN" sz="2800" dirty="0">
                <a:solidFill>
                  <a:schemeClr val="bg1"/>
                </a:solidFill>
              </a:rPr>
            </a:br>
            <a:r>
              <a:rPr lang="as-IN" sz="3200" dirty="0">
                <a:solidFill>
                  <a:schemeClr val="bg1"/>
                </a:solidFill>
              </a:rPr>
              <a:t/>
            </a:r>
            <a:br>
              <a:rPr lang="as-IN" sz="3200" dirty="0">
                <a:solidFill>
                  <a:schemeClr val="bg1"/>
                </a:solidFill>
              </a:rPr>
            </a:br>
            <a:r>
              <a:rPr lang="as-IN" sz="3600" dirty="0">
                <a:solidFill>
                  <a:schemeClr val="bg1"/>
                </a:solidFill>
              </a:rPr>
              <a:t/>
            </a:r>
            <a:br>
              <a:rPr lang="as-IN" sz="3600" dirty="0">
                <a:solidFill>
                  <a:schemeClr val="bg1"/>
                </a:solidFill>
              </a:rPr>
            </a:br>
            <a:r>
              <a:rPr lang="en-US" sz="4000" b="1" dirty="0">
                <a:solidFill>
                  <a:schemeClr val="bg1"/>
                </a:solidFill>
              </a:rPr>
              <a:t/>
            </a:r>
            <a:br>
              <a:rPr lang="en-US" sz="4000" b="1" dirty="0">
                <a:solidFill>
                  <a:schemeClr val="bg1"/>
                </a:solidFill>
              </a:rPr>
            </a:br>
            <a:endParaRPr lang="en-US" sz="40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362200"/>
            <a:ext cx="9982200" cy="2057400"/>
          </a:xfrm>
        </p:spPr>
        <p:txBody>
          <a:bodyPr>
            <a:noAutofit/>
          </a:bodyPr>
          <a:lstStyle/>
          <a:p>
            <a:pPr algn="l"/>
            <a:r>
              <a:rPr lang="as-IN" dirty="0">
                <a:solidFill>
                  <a:srgbClr val="FFFF00"/>
                </a:solidFill>
              </a:rPr>
              <a:t>একে </a:t>
            </a:r>
            <a:r>
              <a:rPr lang="en-US" dirty="0">
                <a:solidFill>
                  <a:srgbClr val="FFFF00"/>
                </a:solidFill>
              </a:rPr>
              <a:t>nominative address </a:t>
            </a:r>
            <a:r>
              <a:rPr lang="as-IN" dirty="0">
                <a:solidFill>
                  <a:srgbClr val="FFFF00"/>
                </a:solidFill>
              </a:rPr>
              <a:t>বা </a:t>
            </a:r>
            <a:r>
              <a:rPr lang="en-US" dirty="0">
                <a:solidFill>
                  <a:srgbClr val="FFFF00"/>
                </a:solidFill>
              </a:rPr>
              <a:t>case of address </a:t>
            </a:r>
            <a:r>
              <a:rPr lang="as-IN" dirty="0">
                <a:solidFill>
                  <a:srgbClr val="FFFF00"/>
                </a:solidFill>
              </a:rPr>
              <a:t>ও বলা হয়।</a:t>
            </a:r>
            <a:r>
              <a:rPr lang="as-IN" dirty="0">
                <a:solidFill>
                  <a:schemeClr val="bg1"/>
                </a:solidFill>
              </a:rPr>
              <a:t/>
            </a:r>
            <a:br>
              <a:rPr lang="as-IN" dirty="0">
                <a:solidFill>
                  <a:schemeClr val="bg1"/>
                </a:solidFill>
              </a:rPr>
            </a:br>
            <a:r>
              <a:rPr lang="as-IN" b="1" dirty="0">
                <a:solidFill>
                  <a:srgbClr val="00B0F0"/>
                </a:solidFill>
              </a:rPr>
              <a:t>যেমন –</a:t>
            </a:r>
            <a:r>
              <a:rPr lang="as-IN" dirty="0">
                <a:solidFill>
                  <a:srgbClr val="00B0F0"/>
                </a:solidFill>
              </a:rPr>
              <a:t> </a:t>
            </a:r>
            <a:r>
              <a:rPr lang="en-US" dirty="0">
                <a:solidFill>
                  <a:schemeClr val="bg1"/>
                </a:solidFill>
              </a:rPr>
              <a:t>Brother, could I take your pen? </a:t>
            </a:r>
            <a:br>
              <a:rPr lang="en-US" dirty="0">
                <a:solidFill>
                  <a:schemeClr val="bg1"/>
                </a:solidFill>
              </a:rPr>
            </a:br>
            <a:r>
              <a:rPr lang="en-US" dirty="0">
                <a:solidFill>
                  <a:schemeClr val="bg1"/>
                </a:solidFill>
              </a:rPr>
              <a:t>Good bye, mother. </a:t>
            </a:r>
            <a:br>
              <a:rPr lang="en-US" dirty="0">
                <a:solidFill>
                  <a:schemeClr val="bg1"/>
                </a:solidFill>
              </a:rPr>
            </a:br>
            <a:r>
              <a:rPr lang="en-US" dirty="0">
                <a:solidFill>
                  <a:schemeClr val="bg1"/>
                </a:solidFill>
              </a:rPr>
              <a:t>Come here.</a:t>
            </a:r>
            <a:br>
              <a:rPr lang="en-US" dirty="0">
                <a:solidFill>
                  <a:schemeClr val="bg1"/>
                </a:solidFill>
              </a:rPr>
            </a:br>
            <a:r>
              <a:rPr lang="en-US" dirty="0">
                <a:solidFill>
                  <a:schemeClr val="bg1"/>
                </a:solidFill>
              </a:rPr>
              <a:t>Go there. </a:t>
            </a:r>
            <a:br>
              <a:rPr lang="en-US" dirty="0">
                <a:solidFill>
                  <a:schemeClr val="bg1"/>
                </a:solidFill>
              </a:rPr>
            </a:br>
            <a:endParaRPr 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143000"/>
            <a:ext cx="8153400" cy="2057400"/>
          </a:xfrm>
        </p:spPr>
        <p:txBody>
          <a:bodyPr>
            <a:normAutofit/>
          </a:bodyPr>
          <a:lstStyle/>
          <a:p>
            <a:r>
              <a:rPr lang="en-US" sz="4000" dirty="0" smtClean="0">
                <a:solidFill>
                  <a:srgbClr val="00B050"/>
                </a:solidFill>
              </a:rPr>
              <a:t>THAN</a:t>
            </a:r>
            <a:r>
              <a:rPr lang="en-US" sz="4000" dirty="0" smtClean="0">
                <a:solidFill>
                  <a:srgbClr val="0070C0"/>
                </a:solidFill>
              </a:rPr>
              <a:t>K</a:t>
            </a:r>
            <a:r>
              <a:rPr lang="en-US" sz="4000" dirty="0" smtClean="0">
                <a:solidFill>
                  <a:srgbClr val="00B050"/>
                </a:solidFill>
              </a:rPr>
              <a:t> YOU</a:t>
            </a:r>
            <a:br>
              <a:rPr lang="en-US" sz="4000" dirty="0" smtClean="0">
                <a:solidFill>
                  <a:srgbClr val="00B050"/>
                </a:solidFill>
              </a:rPr>
            </a:br>
            <a:r>
              <a:rPr lang="en-US" sz="4000" dirty="0" smtClean="0">
                <a:solidFill>
                  <a:schemeClr val="bg1">
                    <a:lumMod val="50000"/>
                  </a:schemeClr>
                </a:solidFill>
              </a:rPr>
              <a:t>Knowledge is power.</a:t>
            </a:r>
            <a:endParaRPr lang="en-US" sz="40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11811000" cy="5029200"/>
          </a:xfrm>
        </p:spPr>
        <p:txBody>
          <a:bodyPr>
            <a:noAutofit/>
          </a:bodyPr>
          <a:lstStyle/>
          <a:p>
            <a:pPr algn="l"/>
            <a:r>
              <a:rPr lang="en-US" sz="4800" dirty="0">
                <a:solidFill>
                  <a:srgbClr val="FF0000"/>
                </a:solidFill>
              </a:rPr>
              <a:t>Note: </a:t>
            </a:r>
            <a:r>
              <a:rPr lang="en-US" sz="4800" dirty="0">
                <a:solidFill>
                  <a:schemeClr val="bg1">
                    <a:lumMod val="95000"/>
                  </a:schemeClr>
                </a:solidFill>
              </a:rPr>
              <a:t>Dative case </a:t>
            </a:r>
            <a:r>
              <a:rPr lang="as-IN" sz="4800" dirty="0">
                <a:solidFill>
                  <a:schemeClr val="bg1">
                    <a:lumMod val="95000"/>
                  </a:schemeClr>
                </a:solidFill>
              </a:rPr>
              <a:t>কে সাধারনত স্বতন্ত্র কারক হিসেবে গণ্য করা হলেও আধুনিক </a:t>
            </a:r>
            <a:r>
              <a:rPr lang="en-US" sz="4800" dirty="0">
                <a:solidFill>
                  <a:schemeClr val="bg1">
                    <a:lumMod val="95000"/>
                  </a:schemeClr>
                </a:solidFill>
              </a:rPr>
              <a:t>English </a:t>
            </a:r>
            <a:r>
              <a:rPr lang="en-US" sz="4800" dirty="0" err="1">
                <a:solidFill>
                  <a:schemeClr val="bg1">
                    <a:lumMod val="95000"/>
                  </a:schemeClr>
                </a:solidFill>
              </a:rPr>
              <a:t>grammer</a:t>
            </a:r>
            <a:r>
              <a:rPr lang="en-US" sz="4800" dirty="0">
                <a:solidFill>
                  <a:schemeClr val="bg1">
                    <a:lumMod val="95000"/>
                  </a:schemeClr>
                </a:solidFill>
              </a:rPr>
              <a:t> </a:t>
            </a:r>
            <a:r>
              <a:rPr lang="as-IN" sz="4800" dirty="0">
                <a:solidFill>
                  <a:schemeClr val="bg1">
                    <a:lumMod val="95000"/>
                  </a:schemeClr>
                </a:solidFill>
              </a:rPr>
              <a:t>এটিকে </a:t>
            </a:r>
            <a:r>
              <a:rPr lang="en-US" sz="4800" dirty="0">
                <a:solidFill>
                  <a:schemeClr val="bg1">
                    <a:lumMod val="95000"/>
                  </a:schemeClr>
                </a:solidFill>
              </a:rPr>
              <a:t>object </a:t>
            </a:r>
            <a:r>
              <a:rPr lang="as-IN" sz="4800" dirty="0">
                <a:solidFill>
                  <a:schemeClr val="bg1">
                    <a:lumMod val="95000"/>
                  </a:schemeClr>
                </a:solidFill>
              </a:rPr>
              <a:t>তথা </a:t>
            </a:r>
            <a:r>
              <a:rPr lang="en-US" sz="4800" dirty="0">
                <a:solidFill>
                  <a:schemeClr val="bg1">
                    <a:lumMod val="95000"/>
                  </a:schemeClr>
                </a:solidFill>
              </a:rPr>
              <a:t>Objective case </a:t>
            </a:r>
            <a:r>
              <a:rPr lang="as-IN" sz="4800" dirty="0">
                <a:solidFill>
                  <a:schemeClr val="bg1">
                    <a:lumMod val="95000"/>
                  </a:schemeClr>
                </a:solidFill>
              </a:rPr>
              <a:t>রুপে গণ্য করে। তাই </a:t>
            </a:r>
            <a:r>
              <a:rPr lang="en-US" sz="4800" dirty="0">
                <a:solidFill>
                  <a:schemeClr val="bg1">
                    <a:lumMod val="95000"/>
                  </a:schemeClr>
                </a:solidFill>
              </a:rPr>
              <a:t>English grammar </a:t>
            </a:r>
            <a:r>
              <a:rPr lang="as-IN" sz="4800" dirty="0">
                <a:solidFill>
                  <a:schemeClr val="bg1">
                    <a:lumMod val="95000"/>
                  </a:schemeClr>
                </a:solidFill>
              </a:rPr>
              <a:t>এ মূলত চার প্রকার </a:t>
            </a:r>
            <a:r>
              <a:rPr lang="en-US" sz="4800" dirty="0">
                <a:solidFill>
                  <a:schemeClr val="bg1">
                    <a:lumMod val="95000"/>
                  </a:schemeClr>
                </a:solidFill>
              </a:rPr>
              <a:t>case </a:t>
            </a:r>
            <a:r>
              <a:rPr lang="as-IN" sz="4800" dirty="0">
                <a:solidFill>
                  <a:schemeClr val="bg1">
                    <a:lumMod val="95000"/>
                  </a:schemeClr>
                </a:solidFill>
              </a:rPr>
              <a:t>ই আলোচিত হয়।</a:t>
            </a:r>
            <a:r>
              <a:rPr lang="as-IN" sz="6600" dirty="0">
                <a:solidFill>
                  <a:schemeClr val="bg1"/>
                </a:solidFill>
              </a:rPr>
              <a:t/>
            </a:r>
            <a:br>
              <a:rPr lang="as-IN" sz="6600" dirty="0">
                <a:solidFill>
                  <a:schemeClr val="bg1"/>
                </a:solidFill>
              </a:rPr>
            </a:br>
            <a:r>
              <a:rPr lang="en-US" sz="7200" b="1" dirty="0">
                <a:solidFill>
                  <a:schemeClr val="bg1"/>
                </a:solidFill>
              </a:rPr>
              <a:t/>
            </a:r>
            <a:br>
              <a:rPr lang="en-US" sz="7200" b="1" dirty="0">
                <a:solidFill>
                  <a:schemeClr val="bg1"/>
                </a:solidFill>
              </a:rPr>
            </a:br>
            <a:endParaRPr lang="en-US" sz="72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862" y="0"/>
            <a:ext cx="11734800" cy="1752600"/>
          </a:xfrm>
        </p:spPr>
        <p:txBody>
          <a:bodyPr>
            <a:noAutofit/>
          </a:bodyPr>
          <a:lstStyle/>
          <a:p>
            <a:pPr algn="l"/>
            <a:r>
              <a:rPr lang="en-US" sz="4000" b="1" dirty="0">
                <a:solidFill>
                  <a:srgbClr val="FFFF00"/>
                </a:solidFill>
              </a:rPr>
              <a:t>Nominative case:</a:t>
            </a:r>
          </a:p>
          <a:p>
            <a:pPr algn="l"/>
            <a:r>
              <a:rPr lang="as-IN" sz="4000" dirty="0"/>
              <a:t>যখন কোন </a:t>
            </a:r>
            <a:r>
              <a:rPr lang="en-US" sz="4000" dirty="0"/>
              <a:t>noun </a:t>
            </a:r>
            <a:r>
              <a:rPr lang="as-IN" sz="4000" dirty="0"/>
              <a:t>বা </a:t>
            </a:r>
            <a:r>
              <a:rPr lang="en-US" sz="4000" dirty="0"/>
              <a:t>pronoun </a:t>
            </a:r>
            <a:r>
              <a:rPr lang="as-IN" sz="4000" dirty="0"/>
              <a:t>কর্তা রুপে ব্যবহৃত হয় তখন তাকে </a:t>
            </a:r>
            <a:r>
              <a:rPr lang="en-US" sz="4000" b="1" dirty="0"/>
              <a:t>Nominative case</a:t>
            </a:r>
            <a:r>
              <a:rPr lang="en-US" sz="4000" dirty="0"/>
              <a:t> </a:t>
            </a:r>
            <a:r>
              <a:rPr lang="as-IN" sz="4000" dirty="0"/>
              <a:t>বলে।</a:t>
            </a:r>
          </a:p>
          <a:p>
            <a:pPr algn="l"/>
            <a:r>
              <a:rPr lang="en-US" sz="4000" dirty="0"/>
              <a:t>Nominative </a:t>
            </a:r>
            <a:r>
              <a:rPr lang="as-IN" sz="4000" dirty="0"/>
              <a:t>কে পেতে হলে </a:t>
            </a:r>
            <a:r>
              <a:rPr lang="as-IN" sz="4000" b="1" dirty="0"/>
              <a:t>ক্রিয়াকে কে (</a:t>
            </a:r>
            <a:r>
              <a:rPr lang="en-US" sz="4000" b="1" dirty="0"/>
              <a:t>who) </a:t>
            </a:r>
            <a:r>
              <a:rPr lang="as-IN" sz="4000" b="1" dirty="0"/>
              <a:t>অথবা কি (</a:t>
            </a:r>
            <a:r>
              <a:rPr lang="en-US" sz="4000" b="1" dirty="0"/>
              <a:t>what)</a:t>
            </a:r>
            <a:r>
              <a:rPr lang="en-US" sz="4000" dirty="0"/>
              <a:t> </a:t>
            </a:r>
            <a:r>
              <a:rPr lang="as-IN" sz="4000" dirty="0"/>
              <a:t>দ্বারা প্রশ্ন করতে হবে।</a:t>
            </a:r>
          </a:p>
          <a:p>
            <a:pPr algn="l"/>
            <a:r>
              <a:rPr lang="en-US" sz="4000" dirty="0"/>
              <a:t>For example:</a:t>
            </a:r>
          </a:p>
          <a:p>
            <a:pPr algn="l"/>
            <a:r>
              <a:rPr lang="en-US" sz="4000" dirty="0"/>
              <a:t>- Orin goes to school. [</a:t>
            </a:r>
            <a:r>
              <a:rPr lang="as-IN" sz="4000" dirty="0"/>
              <a:t>কে (</a:t>
            </a:r>
            <a:r>
              <a:rPr lang="en-US" sz="4000" dirty="0"/>
              <a:t>who) </a:t>
            </a:r>
            <a:r>
              <a:rPr lang="as-IN" sz="4000" dirty="0"/>
              <a:t>স্কুলে যায়?]</a:t>
            </a:r>
          </a:p>
          <a:p>
            <a:pPr algn="l"/>
            <a:r>
              <a:rPr lang="as-IN" sz="4000" dirty="0">
                <a:solidFill>
                  <a:srgbClr val="FFFF00"/>
                </a:solidFill>
              </a:rPr>
              <a:t>এছাড়াও </a:t>
            </a:r>
            <a:r>
              <a:rPr lang="en-US" sz="4000" dirty="0">
                <a:solidFill>
                  <a:srgbClr val="FFFF00"/>
                </a:solidFill>
              </a:rPr>
              <a:t>pronoun, adjective, infinitive, gerund, verbal </a:t>
            </a:r>
            <a:r>
              <a:rPr lang="en-US" sz="4000" dirty="0" smtClean="0">
                <a:solidFill>
                  <a:srgbClr val="FFFF00"/>
                </a:solidFill>
              </a:rPr>
              <a:t>noun</a:t>
            </a:r>
            <a:r>
              <a:rPr lang="en-US" sz="4000" dirty="0">
                <a:solidFill>
                  <a:srgbClr val="FFFF00"/>
                </a:solidFill>
              </a:rPr>
              <a:t>, phrase, clause, etc. </a:t>
            </a:r>
            <a:r>
              <a:rPr lang="en-US" sz="4000" dirty="0">
                <a:solidFill>
                  <a:srgbClr val="FFFF00"/>
                </a:solidFill>
              </a:rPr>
              <a:t>Nominative case </a:t>
            </a:r>
            <a:r>
              <a:rPr lang="as-IN" sz="4000" dirty="0">
                <a:solidFill>
                  <a:srgbClr val="FFFF00"/>
                </a:solidFill>
              </a:rPr>
              <a:t>রূপে ব্যবহৃত হয়।</a:t>
            </a:r>
          </a:p>
          <a:p>
            <a:pPr algn="l"/>
            <a:endParaRPr lang="en-US" sz="6600" dirty="0"/>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181600"/>
            <a:ext cx="11506200" cy="914400"/>
          </a:xfrm>
        </p:spPr>
        <p:txBody>
          <a:bodyPr>
            <a:noAutofit/>
          </a:bodyPr>
          <a:lstStyle/>
          <a:p>
            <a:pPr algn="l"/>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FFFF00"/>
                </a:solidFill>
              </a:rPr>
              <a:t>noun</a:t>
            </a:r>
            <a:r>
              <a:rPr lang="en-US" sz="3600" dirty="0">
                <a:solidFill>
                  <a:schemeClr val="bg1"/>
                </a:solidFill>
              </a:rPr>
              <a:t> - </a:t>
            </a:r>
            <a:r>
              <a:rPr lang="en-US" sz="3600" b="1" dirty="0">
                <a:solidFill>
                  <a:schemeClr val="bg1"/>
                </a:solidFill>
              </a:rPr>
              <a:t>Orin</a:t>
            </a:r>
            <a:r>
              <a:rPr lang="en-US" sz="3600" dirty="0">
                <a:solidFill>
                  <a:schemeClr val="bg1"/>
                </a:solidFill>
              </a:rPr>
              <a:t> goes to school. </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FFFF00"/>
                </a:solidFill>
              </a:rPr>
              <a:t>pronoun</a:t>
            </a:r>
            <a:r>
              <a:rPr lang="en-US" sz="3600" dirty="0">
                <a:solidFill>
                  <a:schemeClr val="bg1"/>
                </a:solidFill>
              </a:rPr>
              <a:t> – </a:t>
            </a:r>
            <a:r>
              <a:rPr lang="en-US" sz="3600" b="1" dirty="0">
                <a:solidFill>
                  <a:schemeClr val="bg1"/>
                </a:solidFill>
              </a:rPr>
              <a:t>He</a:t>
            </a:r>
            <a:r>
              <a:rPr lang="en-US" sz="3600" dirty="0">
                <a:solidFill>
                  <a:schemeClr val="bg1"/>
                </a:solidFill>
              </a:rPr>
              <a:t> visited Khulna.</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FFFF00"/>
                </a:solidFill>
              </a:rPr>
              <a:t>adjective</a:t>
            </a:r>
            <a:r>
              <a:rPr lang="en-US" sz="3600" dirty="0">
                <a:solidFill>
                  <a:schemeClr val="bg1"/>
                </a:solidFill>
              </a:rPr>
              <a:t> – </a:t>
            </a:r>
            <a:r>
              <a:rPr lang="en-US" sz="3600" b="1" dirty="0">
                <a:solidFill>
                  <a:schemeClr val="bg1"/>
                </a:solidFill>
              </a:rPr>
              <a:t>The poor</a:t>
            </a:r>
            <a:r>
              <a:rPr lang="en-US" sz="3600" dirty="0">
                <a:solidFill>
                  <a:schemeClr val="bg1"/>
                </a:solidFill>
              </a:rPr>
              <a:t> live in hand to mouth. </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00B0F0"/>
                </a:solidFill>
              </a:rPr>
              <a:t>infinitive</a:t>
            </a:r>
            <a:r>
              <a:rPr lang="en-US" sz="3600" dirty="0">
                <a:solidFill>
                  <a:schemeClr val="bg1"/>
                </a:solidFill>
              </a:rPr>
              <a:t> – </a:t>
            </a:r>
            <a:r>
              <a:rPr lang="en-US" sz="3600" b="1" dirty="0">
                <a:solidFill>
                  <a:schemeClr val="bg1"/>
                </a:solidFill>
              </a:rPr>
              <a:t>To err</a:t>
            </a:r>
            <a:r>
              <a:rPr lang="en-US" sz="3600" dirty="0">
                <a:solidFill>
                  <a:schemeClr val="bg1"/>
                </a:solidFill>
              </a:rPr>
              <a:t> is human.</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00B0F0"/>
                </a:solidFill>
              </a:rPr>
              <a:t>gerund </a:t>
            </a:r>
            <a:r>
              <a:rPr lang="en-US" sz="3600" dirty="0">
                <a:solidFill>
                  <a:schemeClr val="bg1"/>
                </a:solidFill>
              </a:rPr>
              <a:t>– </a:t>
            </a:r>
            <a:r>
              <a:rPr lang="en-US" sz="3600" b="1" dirty="0">
                <a:solidFill>
                  <a:schemeClr val="bg1"/>
                </a:solidFill>
              </a:rPr>
              <a:t>Walking</a:t>
            </a:r>
            <a:r>
              <a:rPr lang="en-US" sz="3600" dirty="0">
                <a:solidFill>
                  <a:schemeClr val="bg1"/>
                </a:solidFill>
              </a:rPr>
              <a:t> is a good exercise. </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00B0F0"/>
                </a:solidFill>
              </a:rPr>
              <a:t>verbal noun </a:t>
            </a:r>
            <a:r>
              <a:rPr lang="en-US" sz="3600" dirty="0">
                <a:solidFill>
                  <a:schemeClr val="bg1"/>
                </a:solidFill>
              </a:rPr>
              <a:t>– </a:t>
            </a:r>
            <a:r>
              <a:rPr lang="en-US" sz="3600" b="1" dirty="0">
                <a:solidFill>
                  <a:schemeClr val="bg1"/>
                </a:solidFill>
              </a:rPr>
              <a:t>The reading of newspaper</a:t>
            </a:r>
            <a:r>
              <a:rPr lang="en-US" sz="3600" dirty="0">
                <a:solidFill>
                  <a:schemeClr val="bg1"/>
                </a:solidFill>
              </a:rPr>
              <a:t> is a good habit.</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FF0000"/>
                </a:solidFill>
              </a:rPr>
              <a:t>phrase</a:t>
            </a:r>
            <a:r>
              <a:rPr lang="en-US" sz="3600" dirty="0">
                <a:solidFill>
                  <a:schemeClr val="bg1"/>
                </a:solidFill>
              </a:rPr>
              <a:t> – </a:t>
            </a:r>
            <a:r>
              <a:rPr lang="en-US" sz="3600" b="1" dirty="0">
                <a:solidFill>
                  <a:schemeClr val="bg1"/>
                </a:solidFill>
              </a:rPr>
              <a:t>A man of letters</a:t>
            </a:r>
            <a:r>
              <a:rPr lang="en-US" sz="3600" dirty="0">
                <a:solidFill>
                  <a:schemeClr val="bg1"/>
                </a:solidFill>
              </a:rPr>
              <a:t> came here. </a:t>
            </a:r>
            <a:br>
              <a:rPr lang="en-US" sz="3600" dirty="0">
                <a:solidFill>
                  <a:schemeClr val="bg1"/>
                </a:solidFill>
              </a:rPr>
            </a:br>
            <a:r>
              <a:rPr lang="en-US" sz="3600" dirty="0">
                <a:solidFill>
                  <a:schemeClr val="bg1"/>
                </a:solidFill>
              </a:rPr>
              <a:t>Nominative </a:t>
            </a:r>
            <a:r>
              <a:rPr lang="en-US" sz="3600" dirty="0" err="1">
                <a:solidFill>
                  <a:schemeClr val="bg1"/>
                </a:solidFill>
              </a:rPr>
              <a:t>রূপে</a:t>
            </a:r>
            <a:r>
              <a:rPr lang="en-US" sz="3600" dirty="0">
                <a:solidFill>
                  <a:schemeClr val="bg1"/>
                </a:solidFill>
              </a:rPr>
              <a:t> </a:t>
            </a:r>
            <a:r>
              <a:rPr lang="en-US" sz="3600" dirty="0">
                <a:solidFill>
                  <a:srgbClr val="FF0000"/>
                </a:solidFill>
              </a:rPr>
              <a:t>clause</a:t>
            </a:r>
            <a:r>
              <a:rPr lang="en-US" sz="3600" dirty="0">
                <a:solidFill>
                  <a:schemeClr val="bg1"/>
                </a:solidFill>
              </a:rPr>
              <a:t> – </a:t>
            </a:r>
            <a:r>
              <a:rPr lang="en-US" sz="3600" b="1" dirty="0">
                <a:solidFill>
                  <a:schemeClr val="bg1"/>
                </a:solidFill>
              </a:rPr>
              <a:t>What he says</a:t>
            </a:r>
            <a:r>
              <a:rPr lang="en-US" sz="3600" dirty="0">
                <a:solidFill>
                  <a:schemeClr val="bg1"/>
                </a:solidFill>
              </a:rPr>
              <a:t> is known to all.</a:t>
            </a:r>
            <a:br>
              <a:rPr lang="en-US" sz="3600" dirty="0">
                <a:solidFill>
                  <a:schemeClr val="bg1"/>
                </a:solidFill>
              </a:rPr>
            </a:br>
            <a:r>
              <a:rPr lang="en-US" sz="3600" dirty="0">
                <a:solidFill>
                  <a:schemeClr val="bg1"/>
                </a:solidFill>
              </a:rPr>
              <a:t/>
            </a:r>
            <a:br>
              <a:rPr lang="en-US" sz="3600" dirty="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
            </a:r>
            <a:br>
              <a:rPr lang="en-US" sz="3600" dirty="0" smtClean="0">
                <a:solidFill>
                  <a:schemeClr val="bg1"/>
                </a:solidFill>
              </a:rPr>
            </a:br>
            <a:r>
              <a:rPr lang="en-US" sz="3600" dirty="0">
                <a:solidFill>
                  <a:schemeClr val="bg1"/>
                </a:solidFill>
              </a:rPr>
              <a:t/>
            </a:r>
            <a:br>
              <a:rPr lang="en-US" sz="3600" dirty="0">
                <a:solidFill>
                  <a:schemeClr val="bg1"/>
                </a:solidFill>
              </a:rPr>
            </a:br>
            <a:r>
              <a:rPr lang="as-IN" sz="3600" dirty="0">
                <a:solidFill>
                  <a:schemeClr val="bg1"/>
                </a:solidFill>
              </a:rPr>
              <a:t/>
            </a:r>
            <a:br>
              <a:rPr lang="as-IN" sz="3600" dirty="0">
                <a:solidFill>
                  <a:schemeClr val="bg1"/>
                </a:solidFill>
              </a:rPr>
            </a:br>
            <a:r>
              <a:rPr lang="as-IN" sz="3600" dirty="0">
                <a:solidFill>
                  <a:schemeClr val="bg1"/>
                </a:solidFill>
              </a:rPr>
              <a:t/>
            </a:r>
            <a:br>
              <a:rPr lang="as-IN" sz="3600" dirty="0">
                <a:solidFill>
                  <a:schemeClr val="bg1"/>
                </a:solidFill>
              </a:rPr>
            </a:br>
            <a:r>
              <a:rPr lang="as-IN" sz="3600" dirty="0">
                <a:solidFill>
                  <a:schemeClr val="bg1"/>
                </a:solidFill>
              </a:rPr>
              <a:t/>
            </a:r>
            <a:br>
              <a:rPr lang="as-IN" sz="3600" dirty="0">
                <a:solidFill>
                  <a:schemeClr val="bg1"/>
                </a:solidFill>
              </a:rPr>
            </a:br>
            <a:r>
              <a:rPr lang="en-US" sz="3600" b="1" dirty="0" smtClean="0">
                <a:solidFill>
                  <a:schemeClr val="bg1"/>
                </a:solidFill>
              </a:rPr>
              <a:t/>
            </a:r>
            <a:br>
              <a:rPr lang="en-US" sz="3600" b="1" dirty="0" smtClean="0">
                <a:solidFill>
                  <a:schemeClr val="bg1"/>
                </a:solidFill>
              </a:rPr>
            </a:br>
            <a:endParaRPr lang="en-US" sz="36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11201400" cy="2057400"/>
          </a:xfrm>
        </p:spPr>
        <p:txBody>
          <a:bodyPr>
            <a:noAutofit/>
          </a:bodyPr>
          <a:lstStyle/>
          <a:p>
            <a:pPr algn="l"/>
            <a:r>
              <a:rPr lang="en-US" sz="4000" b="1" dirty="0">
                <a:solidFill>
                  <a:srgbClr val="FFFF00"/>
                </a:solidFill>
              </a:rPr>
              <a:t>Objective case:</a:t>
            </a:r>
            <a:r>
              <a:rPr lang="en-US" sz="4000" b="1" dirty="0">
                <a:solidFill>
                  <a:schemeClr val="bg1"/>
                </a:solidFill>
              </a:rPr>
              <a:t/>
            </a:r>
            <a:br>
              <a:rPr lang="en-US" sz="4000" b="1" dirty="0">
                <a:solidFill>
                  <a:schemeClr val="bg1"/>
                </a:solidFill>
              </a:rPr>
            </a:br>
            <a:r>
              <a:rPr lang="as-IN" sz="4000" dirty="0">
                <a:solidFill>
                  <a:schemeClr val="bg1"/>
                </a:solidFill>
              </a:rPr>
              <a:t>যখন কোন </a:t>
            </a:r>
            <a:r>
              <a:rPr lang="en-US" sz="4000" dirty="0">
                <a:solidFill>
                  <a:schemeClr val="bg1"/>
                </a:solidFill>
              </a:rPr>
              <a:t>noun </a:t>
            </a:r>
            <a:r>
              <a:rPr lang="as-IN" sz="4000" dirty="0">
                <a:solidFill>
                  <a:schemeClr val="bg1"/>
                </a:solidFill>
              </a:rPr>
              <a:t>বা </a:t>
            </a:r>
            <a:r>
              <a:rPr lang="en-US" sz="4000" dirty="0">
                <a:solidFill>
                  <a:schemeClr val="bg1"/>
                </a:solidFill>
              </a:rPr>
              <a:t>pronoun </a:t>
            </a:r>
            <a:r>
              <a:rPr lang="as-IN" sz="4000" dirty="0">
                <a:solidFill>
                  <a:schemeClr val="bg1"/>
                </a:solidFill>
              </a:rPr>
              <a:t>কর্ম রুপে ব্যবহৃত হয় তখন তাকে </a:t>
            </a:r>
            <a:r>
              <a:rPr lang="en-US" sz="4000" dirty="0">
                <a:solidFill>
                  <a:schemeClr val="bg1"/>
                </a:solidFill>
              </a:rPr>
              <a:t>Objective case </a:t>
            </a:r>
            <a:r>
              <a:rPr lang="as-IN" sz="4000" dirty="0">
                <a:solidFill>
                  <a:schemeClr val="bg1"/>
                </a:solidFill>
              </a:rPr>
              <a:t>বলে।</a:t>
            </a:r>
            <a:br>
              <a:rPr lang="as-IN" sz="4000" dirty="0">
                <a:solidFill>
                  <a:schemeClr val="bg1"/>
                </a:solidFill>
              </a:rPr>
            </a:br>
            <a:r>
              <a:rPr lang="en-US" sz="4000" dirty="0">
                <a:solidFill>
                  <a:schemeClr val="bg1"/>
                </a:solidFill>
              </a:rPr>
              <a:t>Objective </a:t>
            </a:r>
            <a:r>
              <a:rPr lang="as-IN" sz="4000" dirty="0">
                <a:solidFill>
                  <a:schemeClr val="bg1"/>
                </a:solidFill>
              </a:rPr>
              <a:t>কে পেতে হলে ক্রিয়াকে কাকে (</a:t>
            </a:r>
            <a:r>
              <a:rPr lang="en-US" sz="4000" dirty="0">
                <a:solidFill>
                  <a:schemeClr val="bg1"/>
                </a:solidFill>
              </a:rPr>
              <a:t>whom) </a:t>
            </a:r>
            <a:r>
              <a:rPr lang="as-IN" sz="4000" dirty="0">
                <a:solidFill>
                  <a:schemeClr val="bg1"/>
                </a:solidFill>
              </a:rPr>
              <a:t>অথবা কী (</a:t>
            </a:r>
            <a:r>
              <a:rPr lang="en-US" sz="4000" dirty="0">
                <a:solidFill>
                  <a:schemeClr val="bg1"/>
                </a:solidFill>
              </a:rPr>
              <a:t>what) </a:t>
            </a:r>
            <a:r>
              <a:rPr lang="as-IN" sz="4000" dirty="0">
                <a:solidFill>
                  <a:schemeClr val="bg1"/>
                </a:solidFill>
              </a:rPr>
              <a:t>দ্বারা প্রশ্ন করতে হবে।</a:t>
            </a:r>
            <a:br>
              <a:rPr lang="as-IN" sz="4000" dirty="0">
                <a:solidFill>
                  <a:schemeClr val="bg1"/>
                </a:solidFill>
              </a:rPr>
            </a:br>
            <a:r>
              <a:rPr lang="as-IN" sz="4000" dirty="0">
                <a:solidFill>
                  <a:schemeClr val="bg1"/>
                </a:solidFill>
              </a:rPr>
              <a:t>- </a:t>
            </a:r>
            <a:r>
              <a:rPr lang="en-US" sz="4000" dirty="0" err="1">
                <a:solidFill>
                  <a:schemeClr val="bg1"/>
                </a:solidFill>
              </a:rPr>
              <a:t>Rahim</a:t>
            </a:r>
            <a:r>
              <a:rPr lang="en-US" sz="4000" dirty="0">
                <a:solidFill>
                  <a:schemeClr val="bg1"/>
                </a:solidFill>
              </a:rPr>
              <a:t> reads a book. (</a:t>
            </a:r>
            <a:r>
              <a:rPr lang="en-US" sz="4000" dirty="0" err="1">
                <a:solidFill>
                  <a:schemeClr val="bg1"/>
                </a:solidFill>
              </a:rPr>
              <a:t>rahim</a:t>
            </a:r>
            <a:r>
              <a:rPr lang="en-US" sz="4000" dirty="0">
                <a:solidFill>
                  <a:schemeClr val="bg1"/>
                </a:solidFill>
              </a:rPr>
              <a:t> </a:t>
            </a:r>
            <a:r>
              <a:rPr lang="as-IN" sz="4000" dirty="0">
                <a:solidFill>
                  <a:schemeClr val="bg1"/>
                </a:solidFill>
              </a:rPr>
              <a:t>কী পড়ছে? - </a:t>
            </a:r>
            <a:r>
              <a:rPr lang="en-US" sz="4000" dirty="0">
                <a:solidFill>
                  <a:schemeClr val="bg1"/>
                </a:solidFill>
              </a:rPr>
              <a:t>book) </a:t>
            </a:r>
            <a:br>
              <a:rPr lang="en-US" sz="4000" dirty="0">
                <a:solidFill>
                  <a:schemeClr val="bg1"/>
                </a:solidFill>
              </a:rPr>
            </a:br>
            <a:r>
              <a:rPr lang="en-US" sz="4000" dirty="0">
                <a:solidFill>
                  <a:schemeClr val="bg1"/>
                </a:solidFill>
              </a:rPr>
              <a:t>- The horse kicked the boy. (</a:t>
            </a:r>
            <a:r>
              <a:rPr lang="as-IN" sz="4000" dirty="0">
                <a:solidFill>
                  <a:schemeClr val="bg1"/>
                </a:solidFill>
              </a:rPr>
              <a:t>কাকে </a:t>
            </a:r>
            <a:r>
              <a:rPr lang="en-US" sz="4000" dirty="0">
                <a:solidFill>
                  <a:schemeClr val="bg1"/>
                </a:solidFill>
              </a:rPr>
              <a:t>kick </a:t>
            </a:r>
            <a:r>
              <a:rPr lang="as-IN" sz="4000" dirty="0">
                <a:solidFill>
                  <a:schemeClr val="bg1"/>
                </a:solidFill>
              </a:rPr>
              <a:t>করেছে? – </a:t>
            </a:r>
            <a:r>
              <a:rPr lang="en-US" sz="4000" dirty="0">
                <a:solidFill>
                  <a:schemeClr val="bg1"/>
                </a:solidFill>
              </a:rPr>
              <a:t>the boy)</a:t>
            </a:r>
            <a:br>
              <a:rPr lang="en-US" sz="4000" dirty="0">
                <a:solidFill>
                  <a:schemeClr val="bg1"/>
                </a:solidFill>
              </a:rPr>
            </a:br>
            <a:endParaRPr lang="en-US" sz="40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743200"/>
            <a:ext cx="10058400" cy="2057400"/>
          </a:xfrm>
        </p:spPr>
        <p:txBody>
          <a:bodyPr>
            <a:normAutofit fontScale="90000"/>
          </a:bodyPr>
          <a:lstStyle/>
          <a:p>
            <a:pPr algn="l"/>
            <a:r>
              <a:rPr lang="en-US" b="1" dirty="0">
                <a:solidFill>
                  <a:schemeClr val="bg1"/>
                </a:solidFill>
              </a:rPr>
              <a:t>Objective case </a:t>
            </a:r>
            <a:r>
              <a:rPr lang="as-IN" b="1" dirty="0">
                <a:solidFill>
                  <a:schemeClr val="bg1"/>
                </a:solidFill>
              </a:rPr>
              <a:t>দুই প্রকার:</a:t>
            </a:r>
            <a:br>
              <a:rPr lang="as-IN" b="1" dirty="0">
                <a:solidFill>
                  <a:schemeClr val="bg1"/>
                </a:solidFill>
              </a:rPr>
            </a:br>
            <a:r>
              <a:rPr lang="en-US" b="1" dirty="0">
                <a:solidFill>
                  <a:schemeClr val="bg1"/>
                </a:solidFill>
              </a:rPr>
              <a:t>Accusative case</a:t>
            </a:r>
            <a:r>
              <a:rPr lang="en-US" dirty="0">
                <a:solidFill>
                  <a:schemeClr val="bg1"/>
                </a:solidFill>
              </a:rPr>
              <a:t>- </a:t>
            </a:r>
            <a:r>
              <a:rPr lang="as-IN" dirty="0">
                <a:solidFill>
                  <a:schemeClr val="bg1"/>
                </a:solidFill>
              </a:rPr>
              <a:t>কোন </a:t>
            </a:r>
            <a:r>
              <a:rPr lang="en-US" dirty="0">
                <a:solidFill>
                  <a:schemeClr val="bg1"/>
                </a:solidFill>
              </a:rPr>
              <a:t>sentence </a:t>
            </a:r>
            <a:r>
              <a:rPr lang="as-IN" dirty="0">
                <a:solidFill>
                  <a:schemeClr val="bg1"/>
                </a:solidFill>
              </a:rPr>
              <a:t>এ যদি বস্তুবাচক </a:t>
            </a:r>
            <a:r>
              <a:rPr lang="en-US" dirty="0">
                <a:solidFill>
                  <a:schemeClr val="bg1"/>
                </a:solidFill>
              </a:rPr>
              <a:t>noun – verb </a:t>
            </a:r>
            <a:r>
              <a:rPr lang="as-IN" dirty="0">
                <a:solidFill>
                  <a:schemeClr val="bg1"/>
                </a:solidFill>
              </a:rPr>
              <a:t>এর </a:t>
            </a:r>
            <a:r>
              <a:rPr lang="en-US" dirty="0">
                <a:solidFill>
                  <a:schemeClr val="bg1"/>
                </a:solidFill>
              </a:rPr>
              <a:t>object </a:t>
            </a:r>
            <a:r>
              <a:rPr lang="as-IN" dirty="0">
                <a:solidFill>
                  <a:schemeClr val="bg1"/>
                </a:solidFill>
              </a:rPr>
              <a:t>রূপে বসে, তবে তাকে </a:t>
            </a:r>
            <a:r>
              <a:rPr lang="en-US" dirty="0">
                <a:solidFill>
                  <a:schemeClr val="bg1"/>
                </a:solidFill>
              </a:rPr>
              <a:t>Accusative case </a:t>
            </a:r>
            <a:r>
              <a:rPr lang="as-IN" dirty="0">
                <a:solidFill>
                  <a:schemeClr val="bg1"/>
                </a:solidFill>
              </a:rPr>
              <a:t>বলে।</a:t>
            </a:r>
            <a:br>
              <a:rPr lang="as-IN" dirty="0">
                <a:solidFill>
                  <a:schemeClr val="bg1"/>
                </a:solidFill>
              </a:rPr>
            </a:br>
            <a:r>
              <a:rPr lang="as-IN" dirty="0">
                <a:solidFill>
                  <a:schemeClr val="bg1"/>
                </a:solidFill>
              </a:rPr>
              <a:t>- </a:t>
            </a:r>
            <a:r>
              <a:rPr lang="en-US" dirty="0">
                <a:solidFill>
                  <a:schemeClr val="bg1"/>
                </a:solidFill>
              </a:rPr>
              <a:t>He </a:t>
            </a:r>
            <a:r>
              <a:rPr lang="en-US" dirty="0" smtClean="0">
                <a:solidFill>
                  <a:schemeClr val="bg1"/>
                </a:solidFill>
              </a:rPr>
              <a:t>a– </a:t>
            </a:r>
            <a:r>
              <a:rPr lang="en-US" dirty="0">
                <a:solidFill>
                  <a:schemeClr val="bg1"/>
                </a:solidFill>
              </a:rPr>
              <a:t>verb </a:t>
            </a:r>
            <a:r>
              <a:rPr lang="as-IN" dirty="0">
                <a:solidFill>
                  <a:schemeClr val="bg1"/>
                </a:solidFill>
              </a:rPr>
              <a:t>এর </a:t>
            </a:r>
            <a:r>
              <a:rPr lang="en-US" dirty="0">
                <a:solidFill>
                  <a:schemeClr val="bg1"/>
                </a:solidFill>
              </a:rPr>
              <a:t>object </a:t>
            </a:r>
            <a:r>
              <a:rPr lang="as-IN" dirty="0">
                <a:solidFill>
                  <a:schemeClr val="bg1"/>
                </a:solidFill>
              </a:rPr>
              <a:t>রূপে বসে, তবে তাকে </a:t>
            </a:r>
            <a:r>
              <a:rPr lang="en-US" dirty="0">
                <a:solidFill>
                  <a:schemeClr val="bg1"/>
                </a:solidFill>
              </a:rPr>
              <a:t>Dative case </a:t>
            </a:r>
            <a:r>
              <a:rPr lang="as-IN" dirty="0">
                <a:solidFill>
                  <a:schemeClr val="bg1"/>
                </a:solidFill>
              </a:rPr>
              <a:t>বলে। </a:t>
            </a:r>
            <a:br>
              <a:rPr lang="as-IN" dirty="0">
                <a:solidFill>
                  <a:schemeClr val="bg1"/>
                </a:solidFill>
              </a:rPr>
            </a:br>
            <a:r>
              <a:rPr lang="as-IN" dirty="0">
                <a:solidFill>
                  <a:schemeClr val="bg1"/>
                </a:solidFill>
              </a:rPr>
              <a:t>- </a:t>
            </a:r>
            <a:r>
              <a:rPr lang="en-US" dirty="0">
                <a:solidFill>
                  <a:schemeClr val="bg1"/>
                </a:solidFill>
              </a:rPr>
              <a:t>I like the man. (The man </a:t>
            </a:r>
            <a:r>
              <a:rPr lang="as-IN" dirty="0">
                <a:solidFill>
                  <a:schemeClr val="bg1"/>
                </a:solidFill>
              </a:rPr>
              <a:t>ব্যেক্তিবাচক </a:t>
            </a:r>
            <a:r>
              <a:rPr lang="en-US" dirty="0">
                <a:solidFill>
                  <a:schemeClr val="bg1"/>
                </a:solidFill>
              </a:rPr>
              <a:t>noun)</a:t>
            </a:r>
            <a:br>
              <a:rPr lang="en-US" dirty="0">
                <a:solidFill>
                  <a:schemeClr val="bg1"/>
                </a:solidFill>
              </a:rPr>
            </a:br>
            <a:r>
              <a:rPr lang="as-IN" dirty="0">
                <a:solidFill>
                  <a:schemeClr val="bg1"/>
                </a:solidFill>
              </a:rPr>
              <a:t>এছাড়াও </a:t>
            </a:r>
            <a:r>
              <a:rPr lang="en-US" dirty="0">
                <a:solidFill>
                  <a:schemeClr val="bg1"/>
                </a:solidFill>
              </a:rPr>
              <a:t>noun, pronoun, adjective, infinitive, gerund, verbal noun, phrase, clause, etc. Objective case </a:t>
            </a:r>
            <a:r>
              <a:rPr lang="as-IN" dirty="0">
                <a:solidFill>
                  <a:schemeClr val="bg1"/>
                </a:solidFill>
              </a:rPr>
              <a:t>রূপে </a:t>
            </a:r>
            <a:r>
              <a:rPr lang="as-IN" sz="4000" dirty="0">
                <a:solidFill>
                  <a:schemeClr val="bg1"/>
                </a:solidFill>
              </a:rPr>
              <a:t>ব্যবহৃত হয়।</a:t>
            </a:r>
            <a:br>
              <a:rPr lang="as-IN" sz="4000" dirty="0">
                <a:solidFill>
                  <a:schemeClr val="bg1"/>
                </a:solidFill>
              </a:rPr>
            </a:br>
            <a:endParaRPr lang="en-US" sz="40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057400"/>
            <a:ext cx="11125200" cy="2057400"/>
          </a:xfrm>
        </p:spPr>
        <p:txBody>
          <a:bodyPr>
            <a:noAutofit/>
          </a:bodyPr>
          <a:lstStyle/>
          <a:p>
            <a:pPr algn="l"/>
            <a:r>
              <a:rPr lang="en-US" sz="4000" dirty="0">
                <a:solidFill>
                  <a:schemeClr val="bg1"/>
                </a:solidFill>
              </a:rPr>
              <a:t>Objective case </a:t>
            </a:r>
            <a:r>
              <a:rPr lang="en-US" sz="4000" dirty="0" err="1">
                <a:solidFill>
                  <a:schemeClr val="bg1"/>
                </a:solidFill>
              </a:rPr>
              <a:t>রূপে</a:t>
            </a:r>
            <a:r>
              <a:rPr lang="en-US" sz="4000" dirty="0">
                <a:solidFill>
                  <a:schemeClr val="bg1"/>
                </a:solidFill>
              </a:rPr>
              <a:t> noun – He reads the </a:t>
            </a:r>
            <a:r>
              <a:rPr lang="en-US" sz="4000" b="1" dirty="0">
                <a:solidFill>
                  <a:schemeClr val="bg1"/>
                </a:solidFill>
              </a:rPr>
              <a:t>Quran</a:t>
            </a:r>
            <a:r>
              <a:rPr lang="en-US" sz="4000" dirty="0">
                <a:solidFill>
                  <a:schemeClr val="bg1"/>
                </a:solidFill>
              </a:rPr>
              <a:t>.</a:t>
            </a:r>
            <a:br>
              <a:rPr lang="en-US" sz="4000" dirty="0">
                <a:solidFill>
                  <a:schemeClr val="bg1"/>
                </a:solidFill>
              </a:rPr>
            </a:br>
            <a:r>
              <a:rPr lang="en-US" sz="4000" dirty="0">
                <a:solidFill>
                  <a:schemeClr val="bg1"/>
                </a:solidFill>
              </a:rPr>
              <a:t>Objective case </a:t>
            </a:r>
            <a:r>
              <a:rPr lang="en-US" sz="4000" dirty="0" err="1">
                <a:solidFill>
                  <a:schemeClr val="bg1"/>
                </a:solidFill>
              </a:rPr>
              <a:t>রূপে</a:t>
            </a:r>
            <a:r>
              <a:rPr lang="en-US" sz="4000" dirty="0">
                <a:solidFill>
                  <a:schemeClr val="bg1"/>
                </a:solidFill>
              </a:rPr>
              <a:t> pronoun – We called </a:t>
            </a:r>
            <a:r>
              <a:rPr lang="en-US" sz="4000" b="1" dirty="0">
                <a:solidFill>
                  <a:schemeClr val="bg1"/>
                </a:solidFill>
              </a:rPr>
              <a:t>him</a:t>
            </a:r>
            <a:r>
              <a:rPr lang="en-US" sz="4000" dirty="0">
                <a:solidFill>
                  <a:schemeClr val="bg1"/>
                </a:solidFill>
              </a:rPr>
              <a:t>. </a:t>
            </a:r>
            <a:br>
              <a:rPr lang="en-US" sz="4000" dirty="0">
                <a:solidFill>
                  <a:schemeClr val="bg1"/>
                </a:solidFill>
              </a:rPr>
            </a:br>
            <a:r>
              <a:rPr lang="en-US" sz="4000" dirty="0">
                <a:solidFill>
                  <a:schemeClr val="bg1"/>
                </a:solidFill>
              </a:rPr>
              <a:t>Objective case </a:t>
            </a:r>
            <a:r>
              <a:rPr lang="en-US" sz="4000" dirty="0" err="1">
                <a:solidFill>
                  <a:schemeClr val="bg1"/>
                </a:solidFill>
              </a:rPr>
              <a:t>রূপে</a:t>
            </a:r>
            <a:r>
              <a:rPr lang="en-US" sz="4000" dirty="0">
                <a:solidFill>
                  <a:schemeClr val="bg1"/>
                </a:solidFill>
              </a:rPr>
              <a:t> adjective – He helps </a:t>
            </a:r>
            <a:r>
              <a:rPr lang="en-US" sz="4000" b="1" dirty="0">
                <a:solidFill>
                  <a:schemeClr val="bg1"/>
                </a:solidFill>
              </a:rPr>
              <a:t>the poor</a:t>
            </a:r>
            <a:r>
              <a:rPr lang="en-US" sz="4000" dirty="0">
                <a:solidFill>
                  <a:schemeClr val="bg1"/>
                </a:solidFill>
              </a:rPr>
              <a:t>.</a:t>
            </a:r>
            <a:br>
              <a:rPr lang="en-US" sz="4000" dirty="0">
                <a:solidFill>
                  <a:schemeClr val="bg1"/>
                </a:solidFill>
              </a:rPr>
            </a:br>
            <a:r>
              <a:rPr lang="en-US" sz="4000" dirty="0">
                <a:solidFill>
                  <a:schemeClr val="bg1"/>
                </a:solidFill>
              </a:rPr>
              <a:t>Objective case </a:t>
            </a:r>
            <a:r>
              <a:rPr lang="en-US" sz="4000" dirty="0" err="1">
                <a:solidFill>
                  <a:schemeClr val="bg1"/>
                </a:solidFill>
              </a:rPr>
              <a:t>রূপে</a:t>
            </a:r>
            <a:r>
              <a:rPr lang="en-US" sz="4000" dirty="0">
                <a:solidFill>
                  <a:schemeClr val="bg1"/>
                </a:solidFill>
              </a:rPr>
              <a:t> infinitive – I want to </a:t>
            </a:r>
            <a:r>
              <a:rPr lang="en-US" sz="4000" b="1" dirty="0">
                <a:solidFill>
                  <a:schemeClr val="bg1"/>
                </a:solidFill>
              </a:rPr>
              <a:t>sleep</a:t>
            </a:r>
            <a:r>
              <a:rPr lang="en-US" sz="4000" dirty="0">
                <a:solidFill>
                  <a:schemeClr val="bg1"/>
                </a:solidFill>
              </a:rPr>
              <a:t>. </a:t>
            </a:r>
            <a:br>
              <a:rPr lang="en-US" sz="4000" dirty="0">
                <a:solidFill>
                  <a:schemeClr val="bg1"/>
                </a:solidFill>
              </a:rPr>
            </a:br>
            <a:r>
              <a:rPr lang="en-US" sz="4000" dirty="0">
                <a:solidFill>
                  <a:schemeClr val="bg1"/>
                </a:solidFill>
              </a:rPr>
              <a:t>Objective case </a:t>
            </a:r>
            <a:r>
              <a:rPr lang="en-US" sz="4000" dirty="0" err="1">
                <a:solidFill>
                  <a:schemeClr val="bg1"/>
                </a:solidFill>
              </a:rPr>
              <a:t>রূপে</a:t>
            </a:r>
            <a:r>
              <a:rPr lang="en-US" sz="4000" dirty="0">
                <a:solidFill>
                  <a:schemeClr val="bg1"/>
                </a:solidFill>
              </a:rPr>
              <a:t> verbal noun – I </a:t>
            </a:r>
            <a:r>
              <a:rPr lang="en-US" sz="4000" b="1" dirty="0">
                <a:solidFill>
                  <a:schemeClr val="bg1"/>
                </a:solidFill>
              </a:rPr>
              <a:t>like the playing of cricket</a:t>
            </a:r>
            <a:r>
              <a:rPr lang="en-US" sz="4000" dirty="0">
                <a:solidFill>
                  <a:schemeClr val="bg1"/>
                </a:solidFill>
              </a:rPr>
              <a:t>.</a:t>
            </a:r>
            <a:br>
              <a:rPr lang="en-US" sz="4000" dirty="0">
                <a:solidFill>
                  <a:schemeClr val="bg1"/>
                </a:solidFill>
              </a:rPr>
            </a:br>
            <a:r>
              <a:rPr lang="en-US" sz="4000" dirty="0">
                <a:solidFill>
                  <a:schemeClr val="bg1"/>
                </a:solidFill>
              </a:rPr>
              <a:t>Objective case </a:t>
            </a:r>
            <a:r>
              <a:rPr lang="en-US" sz="4000" dirty="0" err="1">
                <a:solidFill>
                  <a:schemeClr val="bg1"/>
                </a:solidFill>
              </a:rPr>
              <a:t>রূপে</a:t>
            </a:r>
            <a:r>
              <a:rPr lang="en-US" sz="4000" dirty="0">
                <a:solidFill>
                  <a:schemeClr val="bg1"/>
                </a:solidFill>
              </a:rPr>
              <a:t> phrase – I met </a:t>
            </a:r>
            <a:r>
              <a:rPr lang="en-US" sz="4000" b="1" dirty="0">
                <a:solidFill>
                  <a:schemeClr val="bg1"/>
                </a:solidFill>
              </a:rPr>
              <a:t>a man of parts</a:t>
            </a:r>
            <a:r>
              <a:rPr lang="en-US" sz="4000" dirty="0">
                <a:solidFill>
                  <a:schemeClr val="bg1"/>
                </a:solidFill>
              </a:rPr>
              <a:t>.</a:t>
            </a:r>
            <a:br>
              <a:rPr lang="en-US" sz="4000" dirty="0">
                <a:solidFill>
                  <a:schemeClr val="bg1"/>
                </a:solidFill>
              </a:rPr>
            </a:br>
            <a:r>
              <a:rPr lang="en-US" sz="4000" dirty="0">
                <a:solidFill>
                  <a:schemeClr val="bg1"/>
                </a:solidFill>
              </a:rPr>
              <a:t>Objective case </a:t>
            </a:r>
            <a:r>
              <a:rPr lang="en-US" sz="4000" dirty="0" err="1">
                <a:solidFill>
                  <a:schemeClr val="bg1"/>
                </a:solidFill>
              </a:rPr>
              <a:t>রূপে</a:t>
            </a:r>
            <a:r>
              <a:rPr lang="en-US" sz="4000" dirty="0">
                <a:solidFill>
                  <a:schemeClr val="bg1"/>
                </a:solidFill>
              </a:rPr>
              <a:t> clause – I know </a:t>
            </a:r>
            <a:r>
              <a:rPr lang="en-US" sz="4000" b="1" dirty="0">
                <a:solidFill>
                  <a:schemeClr val="bg1"/>
                </a:solidFill>
              </a:rPr>
              <a:t>how he did it</a:t>
            </a:r>
            <a:r>
              <a:rPr lang="en-US" sz="4000" dirty="0">
                <a:solidFill>
                  <a:schemeClr val="bg1"/>
                </a:solidFill>
              </a:rPr>
              <a:t>.</a:t>
            </a:r>
            <a:endParaRPr lang="en-US" sz="40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10972800" cy="2057400"/>
          </a:xfrm>
        </p:spPr>
        <p:txBody>
          <a:bodyPr>
            <a:noAutofit/>
          </a:bodyPr>
          <a:lstStyle/>
          <a:p>
            <a:pPr algn="l"/>
            <a:r>
              <a:rPr lang="en-US" sz="4800" b="1" dirty="0">
                <a:solidFill>
                  <a:schemeClr val="bg1"/>
                </a:solidFill>
              </a:rPr>
              <a:t>Possessive case:</a:t>
            </a:r>
            <a:br>
              <a:rPr lang="en-US" sz="4800" b="1" dirty="0">
                <a:solidFill>
                  <a:schemeClr val="bg1"/>
                </a:solidFill>
              </a:rPr>
            </a:br>
            <a:r>
              <a:rPr lang="as-IN" sz="4800" dirty="0">
                <a:solidFill>
                  <a:schemeClr val="bg1"/>
                </a:solidFill>
              </a:rPr>
              <a:t>অধিকার সম্বন্ধ বা কর্তৃত্ব সম্বন্ধ বোঝায়। এটি “কার” এই </a:t>
            </a:r>
            <a:r>
              <a:rPr lang="as-IN" sz="6000" dirty="0">
                <a:solidFill>
                  <a:schemeClr val="bg1"/>
                </a:solidFill>
              </a:rPr>
              <a:t>প্রশ্নের</a:t>
            </a:r>
            <a:r>
              <a:rPr lang="as-IN" sz="4800" dirty="0">
                <a:solidFill>
                  <a:schemeClr val="bg1"/>
                </a:solidFill>
              </a:rPr>
              <a:t> উত্তর দেয়।</a:t>
            </a:r>
            <a:br>
              <a:rPr lang="as-IN" sz="4800" dirty="0">
                <a:solidFill>
                  <a:schemeClr val="bg1"/>
                </a:solidFill>
              </a:rPr>
            </a:br>
            <a:r>
              <a:rPr lang="as-IN" sz="4800" dirty="0">
                <a:solidFill>
                  <a:schemeClr val="bg1"/>
                </a:solidFill>
              </a:rPr>
              <a:t>- </a:t>
            </a:r>
            <a:r>
              <a:rPr lang="en-US" sz="4800" dirty="0">
                <a:solidFill>
                  <a:schemeClr val="bg1"/>
                </a:solidFill>
              </a:rPr>
              <a:t>This is Ram’s book. (</a:t>
            </a:r>
            <a:r>
              <a:rPr lang="as-IN" sz="4800" dirty="0">
                <a:solidFill>
                  <a:schemeClr val="bg1"/>
                </a:solidFill>
              </a:rPr>
              <a:t>কার বই- </a:t>
            </a:r>
            <a:r>
              <a:rPr lang="en-US" sz="4800" dirty="0">
                <a:solidFill>
                  <a:schemeClr val="bg1"/>
                </a:solidFill>
              </a:rPr>
              <a:t>Ram </a:t>
            </a:r>
            <a:r>
              <a:rPr lang="as-IN" sz="4800" dirty="0">
                <a:solidFill>
                  <a:schemeClr val="bg1"/>
                </a:solidFill>
              </a:rPr>
              <a:t>এর) </a:t>
            </a:r>
            <a:br>
              <a:rPr lang="as-IN" sz="4800" dirty="0">
                <a:solidFill>
                  <a:schemeClr val="bg1"/>
                </a:solidFill>
              </a:rPr>
            </a:br>
            <a:r>
              <a:rPr lang="as-IN" sz="4800" dirty="0">
                <a:solidFill>
                  <a:schemeClr val="bg1"/>
                </a:solidFill>
              </a:rPr>
              <a:t>- </a:t>
            </a:r>
            <a:r>
              <a:rPr lang="en-US" sz="4800" dirty="0">
                <a:solidFill>
                  <a:schemeClr val="bg1"/>
                </a:solidFill>
              </a:rPr>
              <a:t>These are Shakespeare’s plays.(</a:t>
            </a:r>
            <a:r>
              <a:rPr lang="as-IN" sz="4800" dirty="0">
                <a:solidFill>
                  <a:schemeClr val="bg1"/>
                </a:solidFill>
              </a:rPr>
              <a:t>কার নাটক - </a:t>
            </a:r>
            <a:r>
              <a:rPr lang="en-US" sz="4800" dirty="0">
                <a:solidFill>
                  <a:schemeClr val="bg1"/>
                </a:solidFill>
              </a:rPr>
              <a:t>Shakespeare </a:t>
            </a:r>
            <a:r>
              <a:rPr lang="as-IN" sz="4800" dirty="0">
                <a:solidFill>
                  <a:schemeClr val="bg1"/>
                </a:solidFill>
              </a:rPr>
              <a:t>এর)</a:t>
            </a:r>
            <a:br>
              <a:rPr lang="as-IN" sz="4800" dirty="0">
                <a:solidFill>
                  <a:schemeClr val="bg1"/>
                </a:solidFill>
              </a:rPr>
            </a:br>
            <a:endParaRPr lang="en-US" sz="4800"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364</Words>
  <Application>Microsoft Office PowerPoint</Application>
  <PresentationFormat>Widescreen</PresentationFormat>
  <Paragraphs>28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Black</vt:lpstr>
      <vt:lpstr>Calibri</vt:lpstr>
      <vt:lpstr>Vrinda</vt:lpstr>
      <vt:lpstr>Office Theme</vt:lpstr>
      <vt:lpstr>CASE</vt:lpstr>
      <vt:lpstr>Case (কারক) Sentence এ কোন noun বা pronoun এর সাথে অন্যান্য word বা শব্দের যে সম্পর্ক থাকে তাকে Case বলে। ইংরেজিতে noun বা pronoun এর Case সাধারনত পাঁচ রকমের হয়ে থাকে। এগুলো হল- Nominative case Objective case Possessive case Vocative case Dative case      </vt:lpstr>
      <vt:lpstr>Note: Dative case কে সাধারনত স্বতন্ত্র কারক হিসেবে গণ্য করা হলেও আধুনিক English grammer এটিকে object তথা Objective case রুপে গণ্য করে। তাই English grammar এ মূলত চার প্রকার case ই আলোচিত হয়।  </vt:lpstr>
      <vt:lpstr>PowerPoint Presentation</vt:lpstr>
      <vt:lpstr>Nominative রূপে noun - Orin goes to school.  Nominative রূপে pronoun – He visited Khulna. Nominative রূপে adjective – The poor live in hand to mouth.  Nominative রূপে infinitive – To err is human. Nominative রূপে gerund – Walking is a good exercise.  Nominative রূপে verbal noun – The reading of newspaper is a good habit. Nominative রূপে phrase – A man of letters came here.  Nominative রূপে clause – What he says is known to all.         </vt:lpstr>
      <vt:lpstr>Objective case: যখন কোন noun বা pronoun কর্ম রুপে ব্যবহৃত হয় তখন তাকে Objective case বলে। Objective কে পেতে হলে ক্রিয়াকে কাকে (whom) অথবা কী (what) দ্বারা প্রশ্ন করতে হবে। - Rahim reads a book. (rahim কী পড়ছে? - book)  - The horse kicked the boy. (কাকে kick করেছে? – the boy) </vt:lpstr>
      <vt:lpstr>Objective case দুই প্রকার: Accusative case- কোন sentence এ যদি বস্তুবাচক noun – verb এর object রূপে বসে, তবে তাকে Accusative case বলে। - He a– verb এর object রূপে বসে, তবে তাকে Dative case বলে।  - I like the man. (The man ব্যেক্তিবাচক noun) এছাড়াও noun, pronoun, adjective, infinitive, gerund, verbal noun, phrase, clause, etc. Objective case রূপে ব্যবহৃত হয়। </vt:lpstr>
      <vt:lpstr>Objective case রূপে noun – He reads the Quran. Objective case রূপে pronoun – We called him.  Objective case রূপে adjective – He helps the poor. Objective case রূপে infinitive – I want to sleep.  Objective case রূপে verbal noun – I like the playing of cricket. Objective case রূপে phrase – I met a man of parts. Objective case রূপে clause – I know how he did it.</vt:lpstr>
      <vt:lpstr>Possessive case: অধিকার সম্বন্ধ বা কর্তৃত্ব সম্বন্ধ বোঝায়। এটি “কার” এই প্রশ্নের উত্তর দেয়। - This is Ram’s book. (কার বই- Ram এর)  - These are Shakespeare’s plays.(কার নাটক - Shakespeare এর) </vt:lpstr>
      <vt:lpstr>Formation of Possessive case: 1. শেষে ‘s’ বিহীন singular noun এর সাধারণত Apostrophe ও S (’s) যোগ করে Possessive করা হয়। এটা জীবিত noun এর ক্ষেত্রে হয়। যেমন- Shawkot’s book, kamal’s pen, mother’s glass, baby’s toy. </vt:lpstr>
      <vt:lpstr>2. শেষে ‘s’ যুক্ত singular noun এর শেষে শুধু Apostrophe যোগ করে Possessive করা হয়। যেখানে স-ধ্বনি একাধিক থাকে। যেমন- jesus’ speech, brutass’ car, keates’ poem.</vt:lpstr>
      <vt:lpstr>3. শেষে ‘s’ বিহীন plural noun এর সাধারণত Apostrophe ও S (’s) যোগ করে Possessive করা হয়। যেমন- women’s co-operative, children’s park, men’s dress, people’s republic.</vt:lpstr>
      <vt:lpstr>4. শেষে ‘s’ যুক্ত plural noun এর শেষে শুধু Apostrophe যোগ করে Possessive করা হয়। যেমন- boys’ school, girls’ school, sailors’ cap, brothers’ garden.</vt:lpstr>
      <vt:lpstr>5. Compound noun এর শেষে Apostrophe ও S (’s) যোগ করে Possessive করা হয়। যেমন- brother-in-law’s home, Inspector-general’s office.</vt:lpstr>
      <vt:lpstr>6. And দ্বারা যুক্ত একাধিক noun যৌথ অধিকার প্রকাশ করলে শেষের noun টির সাথে (’s) যোগ করতে হয়। যেমন- Rahim and Karim’s flat. Sami and Rahi’s mother.</vt:lpstr>
      <vt:lpstr>7. সাধারণত ব্যক্তির ক্ষেত্রে (’s) বসিয়ে বা তার পূর্বে of বসিয়ে Possessive করা হয়। যেমন- Rahim’s hen or The hen of Rahim. Rabbi’s goat or the goat of rabbi.</vt:lpstr>
      <vt:lpstr>8. অচেতন পদার্থের ক্ষেত্রে (’s) না বসিয়ে of বসিয়ে Possessive করতে হয়। যেমন-  Incorrect – The Chair’s legs are broken.  Correct – The legs of chair are broken.</vt:lpstr>
      <vt:lpstr>9. সময়, দুরুত্ব ও ওজন প্রকাশক noun এর সাথে (s’) যোগ করে Possessive করতে হয়। যেমন – Three days’ leave, A yard’s length, A ton’s weight.</vt:lpstr>
      <vt:lpstr>Vocative case: Go there, Rahim. May I come in sir. উপরের sentence দুটিতে Rahim and sir দুটি noun এ সম্বোধন করে কিছু বলা আছে। এখানে noun দুটির সাথে স্ব স্ব বাক্য দুটির অপর অংশ দুটির সাথে যে সম্পর্ক তাই Vocative case। এক কথায় বাক্যে noun এর মাধ্যমে কাউকে কে সম্বোধন করে কিছু বলা হলে তার Vocative case হয়।</vt:lpstr>
      <vt:lpstr>একে nominative address বা case of address ও বলা হয়। যেমন – Brother, could I take your pen?  Good bye, mother.  Come here. Go there.  </vt:lpstr>
      <vt:lpstr>THANK YOU Knowledge is power.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of Sentences </dc:title>
  <dc:creator>IMPORTLC</dc:creator>
  <cp:lastModifiedBy>ASUS</cp:lastModifiedBy>
  <cp:revision>30</cp:revision>
  <dcterms:created xsi:type="dcterms:W3CDTF">2006-08-16T00:00:00Z</dcterms:created>
  <dcterms:modified xsi:type="dcterms:W3CDTF">2018-05-14T18:34:52Z</dcterms:modified>
</cp:coreProperties>
</file>