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59" r:id="rId5"/>
    <p:sldId id="260" r:id="rId6"/>
    <p:sldId id="263" r:id="rId7"/>
    <p:sldId id="264" r:id="rId8"/>
    <p:sldId id="265" r:id="rId9"/>
    <p:sldId id="266" r:id="rId10"/>
    <p:sldId id="267" r:id="rId11"/>
    <p:sldId id="276" r:id="rId12"/>
    <p:sldId id="268" r:id="rId13"/>
    <p:sldId id="269" r:id="rId14"/>
    <p:sldId id="277" r:id="rId15"/>
    <p:sldId id="270" r:id="rId16"/>
    <p:sldId id="278" r:id="rId17"/>
    <p:sldId id="271"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06742" y="2057400"/>
            <a:ext cx="8632658" cy="2667000"/>
          </a:xfrm>
          <a:prstGeom prst="rect">
            <a:avLst/>
          </a:prstGeom>
        </p:spPr>
      </p:pic>
    </p:spTree>
    <p:extLst>
      <p:ext uri="{BB962C8B-B14F-4D97-AF65-F5344CB8AC3E}">
        <p14:creationId xmlns:p14="http://schemas.microsoft.com/office/powerpoint/2010/main" val="201387038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0"/>
            <a:ext cx="9906000" cy="2057400"/>
          </a:xfrm>
        </p:spPr>
        <p:txBody>
          <a:bodyPr>
            <a:normAutofit fontScale="90000"/>
          </a:bodyPr>
          <a:lstStyle/>
          <a:p>
            <a:pPr algn="l"/>
            <a:r>
              <a:rPr lang="en-US" sz="4900" b="1" dirty="0">
                <a:solidFill>
                  <a:srgbClr val="FFFF00"/>
                </a:solidFill>
              </a:rPr>
              <a:t>v. Indefinite Pronoun:</a:t>
            </a:r>
            <a:r>
              <a:rPr lang="en-US" sz="4900" b="1" dirty="0"/>
              <a:t/>
            </a:r>
            <a:br>
              <a:rPr lang="en-US" sz="4900" b="1" dirty="0"/>
            </a:br>
            <a:r>
              <a:rPr lang="en-US" sz="4900" dirty="0">
                <a:solidFill>
                  <a:srgbClr val="00B0F0"/>
                </a:solidFill>
              </a:rPr>
              <a:t>An Indefinite Pronoun </a:t>
            </a:r>
            <a:r>
              <a:rPr lang="en-US" sz="4900" b="1" dirty="0">
                <a:solidFill>
                  <a:srgbClr val="00B0F0"/>
                </a:solidFill>
              </a:rPr>
              <a:t>refers to an indefinite or non-specific person or thing</a:t>
            </a:r>
            <a:r>
              <a:rPr lang="en-US" sz="4900" dirty="0">
                <a:solidFill>
                  <a:srgbClr val="00B0F0"/>
                </a:solidFill>
              </a:rPr>
              <a:t>. Indefinite pronouns are</a:t>
            </a:r>
            <a:r>
              <a:rPr lang="en-US" sz="4900" dirty="0"/>
              <a:t> </a:t>
            </a:r>
            <a:r>
              <a:rPr lang="en-US" sz="4900" b="1" dirty="0">
                <a:solidFill>
                  <a:srgbClr val="FFFF00"/>
                </a:solidFill>
              </a:rPr>
              <a:t>any, anything, some, someone, somebody, everybody, everything, everyone, nobody, none, one, several, some, few, many</a:t>
            </a:r>
            <a:r>
              <a:rPr lang="en-US" sz="4900" dirty="0">
                <a:solidFill>
                  <a:srgbClr val="FFFF00"/>
                </a:solidFill>
              </a:rPr>
              <a:t> and </a:t>
            </a:r>
            <a:r>
              <a:rPr lang="en-US" sz="4900" b="1" dirty="0">
                <a:solidFill>
                  <a:srgbClr val="FFFF00"/>
                </a:solidFill>
              </a:rPr>
              <a:t>each</a:t>
            </a:r>
            <a:r>
              <a:rPr lang="en-US" sz="4900" dirty="0">
                <a:solidFill>
                  <a:srgbClr val="FFFF00"/>
                </a:solidFill>
              </a:rPr>
              <a:t>.</a:t>
            </a:r>
            <a:r>
              <a:rPr lang="as-IN" sz="3600" dirty="0">
                <a:solidFill>
                  <a:srgbClr val="FFFF00"/>
                </a:solidFill>
              </a:rPr>
              <a:t/>
            </a:r>
            <a:br>
              <a:rPr lang="as-IN" sz="3600" dirty="0">
                <a:solidFill>
                  <a:srgbClr val="FFFF00"/>
                </a:solidFill>
              </a:rPr>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191000"/>
            <a:ext cx="10221036" cy="2057400"/>
          </a:xfrm>
        </p:spPr>
        <p:txBody>
          <a:bodyPr>
            <a:normAutofit fontScale="90000"/>
          </a:bodyPr>
          <a:lstStyle/>
          <a:p>
            <a:pPr algn="l"/>
            <a:r>
              <a:rPr lang="en-US" sz="3200" dirty="0"/>
              <a:t/>
            </a:r>
            <a:br>
              <a:rPr lang="en-US" sz="3200" dirty="0"/>
            </a:br>
            <a:r>
              <a:rPr lang="en-US" sz="4000" dirty="0">
                <a:solidFill>
                  <a:srgbClr val="00B0F0"/>
                </a:solidFill>
              </a:rPr>
              <a:t>An Indefinite pronoun may look like an indefinite adjective, but it is used differently in sentences by taking the place of a noun.</a:t>
            </a:r>
            <a:r>
              <a:rPr lang="en-US" sz="4000" dirty="0"/>
              <a:t/>
            </a:r>
            <a:br>
              <a:rPr lang="en-US" sz="4000" dirty="0"/>
            </a:br>
            <a:r>
              <a:rPr lang="en-US" sz="4000" b="1" dirty="0">
                <a:solidFill>
                  <a:srgbClr val="FFFF00"/>
                </a:solidFill>
              </a:rPr>
              <a:t>Example:</a:t>
            </a:r>
            <a:r>
              <a:rPr lang="en-US" sz="4000" dirty="0">
                <a:solidFill>
                  <a:srgbClr val="FFFF00"/>
                </a:solidFill>
              </a:rPr>
              <a:t/>
            </a:r>
            <a:br>
              <a:rPr lang="en-US" sz="4000" dirty="0">
                <a:solidFill>
                  <a:srgbClr val="FFFF00"/>
                </a:solidFill>
              </a:rPr>
            </a:br>
            <a:r>
              <a:rPr lang="en-US" sz="4000" dirty="0">
                <a:solidFill>
                  <a:srgbClr val="FFFF00"/>
                </a:solidFill>
              </a:rPr>
              <a:t>- </a:t>
            </a:r>
            <a:r>
              <a:rPr lang="en-US" sz="4000" b="1" dirty="0">
                <a:solidFill>
                  <a:schemeClr val="bg1"/>
                </a:solidFill>
              </a:rPr>
              <a:t>All</a:t>
            </a:r>
            <a:r>
              <a:rPr lang="en-US" sz="4000" dirty="0">
                <a:solidFill>
                  <a:schemeClr val="bg1"/>
                </a:solidFill>
              </a:rPr>
              <a:t> </a:t>
            </a:r>
            <a:r>
              <a:rPr lang="en-US" sz="4000" dirty="0">
                <a:solidFill>
                  <a:srgbClr val="FFFF00"/>
                </a:solidFill>
              </a:rPr>
              <a:t>people gathered here for the same purpose.</a:t>
            </a:r>
            <a:br>
              <a:rPr lang="en-US" sz="4000" dirty="0">
                <a:solidFill>
                  <a:srgbClr val="FFFF00"/>
                </a:solidFill>
              </a:rPr>
            </a:br>
            <a:r>
              <a:rPr lang="en-US" sz="4000" dirty="0">
                <a:solidFill>
                  <a:srgbClr val="FFFF00"/>
                </a:solidFill>
              </a:rPr>
              <a:t>- Does </a:t>
            </a:r>
            <a:r>
              <a:rPr lang="en-US" sz="4000" b="1" dirty="0">
                <a:solidFill>
                  <a:schemeClr val="bg1"/>
                </a:solidFill>
              </a:rPr>
              <a:t>anyone</a:t>
            </a:r>
            <a:r>
              <a:rPr lang="en-US" sz="4000" dirty="0">
                <a:solidFill>
                  <a:srgbClr val="FFFF00"/>
                </a:solidFill>
              </a:rPr>
              <a:t> know </a:t>
            </a:r>
            <a:r>
              <a:rPr lang="en-US" sz="4000" b="1" dirty="0">
                <a:solidFill>
                  <a:srgbClr val="FFFF00"/>
                </a:solidFill>
              </a:rPr>
              <a:t>anything</a:t>
            </a:r>
            <a:r>
              <a:rPr lang="en-US" sz="4000" dirty="0">
                <a:solidFill>
                  <a:srgbClr val="FFFF00"/>
                </a:solidFill>
              </a:rPr>
              <a:t> about the matter?</a:t>
            </a:r>
            <a:br>
              <a:rPr lang="en-US" sz="4000" dirty="0">
                <a:solidFill>
                  <a:srgbClr val="FFFF00"/>
                </a:solidFill>
              </a:rPr>
            </a:br>
            <a:r>
              <a:rPr lang="en-US" sz="4000" dirty="0">
                <a:solidFill>
                  <a:srgbClr val="FFFF00"/>
                </a:solidFill>
              </a:rPr>
              <a:t>- </a:t>
            </a:r>
            <a:r>
              <a:rPr lang="en-US" sz="4000" b="1" dirty="0">
                <a:solidFill>
                  <a:schemeClr val="bg1"/>
                </a:solidFill>
              </a:rPr>
              <a:t>Anybody</a:t>
            </a:r>
            <a:r>
              <a:rPr lang="en-US" sz="4000" dirty="0">
                <a:solidFill>
                  <a:srgbClr val="FFFF00"/>
                </a:solidFill>
              </a:rPr>
              <a:t> can play the game easily. </a:t>
            </a:r>
            <a:br>
              <a:rPr lang="en-US" sz="4000" dirty="0">
                <a:solidFill>
                  <a:srgbClr val="FFFF00"/>
                </a:solidFill>
              </a:rPr>
            </a:br>
            <a:r>
              <a:rPr lang="en-US" sz="4000" dirty="0">
                <a:solidFill>
                  <a:srgbClr val="FFFF00"/>
                </a:solidFill>
              </a:rPr>
              <a:t>- </a:t>
            </a:r>
            <a:r>
              <a:rPr lang="en-US" sz="4000" b="1" dirty="0">
                <a:solidFill>
                  <a:schemeClr val="bg1"/>
                </a:solidFill>
              </a:rPr>
              <a:t>None</a:t>
            </a:r>
            <a:r>
              <a:rPr lang="en-US" sz="4000" dirty="0">
                <a:solidFill>
                  <a:srgbClr val="FFFF00"/>
                </a:solidFill>
              </a:rPr>
              <a:t> but the brave deserves the fair.</a:t>
            </a:r>
            <a:br>
              <a:rPr lang="en-US" sz="4000" dirty="0">
                <a:solidFill>
                  <a:srgbClr val="FFFF00"/>
                </a:solidFill>
              </a:rPr>
            </a:br>
            <a:r>
              <a:rPr lang="en-US" sz="4000" dirty="0">
                <a:solidFill>
                  <a:srgbClr val="FFFF00"/>
                </a:solidFill>
              </a:rPr>
              <a:t>- </a:t>
            </a:r>
            <a:r>
              <a:rPr lang="en-US" sz="4000" b="1" dirty="0">
                <a:solidFill>
                  <a:schemeClr val="bg1"/>
                </a:solidFill>
              </a:rPr>
              <a:t>Each</a:t>
            </a:r>
            <a:r>
              <a:rPr lang="en-US" sz="4000" dirty="0">
                <a:solidFill>
                  <a:srgbClr val="FFFF00"/>
                </a:solidFill>
              </a:rPr>
              <a:t> must do his best.</a:t>
            </a:r>
            <a:br>
              <a:rPr lang="en-US" sz="4000" dirty="0">
                <a:solidFill>
                  <a:srgbClr val="FFFF00"/>
                </a:solidFill>
              </a:rPr>
            </a:br>
            <a:r>
              <a:rPr lang="en-US" sz="4000" dirty="0">
                <a:solidFill>
                  <a:srgbClr val="FFFF00"/>
                </a:solidFill>
              </a:rPr>
              <a:t>- </a:t>
            </a:r>
            <a:r>
              <a:rPr lang="en-US" sz="4000" b="1" dirty="0">
                <a:solidFill>
                  <a:schemeClr val="bg1"/>
                </a:solidFill>
              </a:rPr>
              <a:t>One</a:t>
            </a:r>
            <a:r>
              <a:rPr lang="en-US" sz="4000" dirty="0">
                <a:solidFill>
                  <a:srgbClr val="FFFF00"/>
                </a:solidFill>
              </a:rPr>
              <a:t> must do one’s duty.</a:t>
            </a:r>
            <a:r>
              <a:rPr lang="en-US" sz="3200" dirty="0">
                <a:solidFill>
                  <a:srgbClr val="FFFF00"/>
                </a:solidFill>
              </a:rPr>
              <a:t/>
            </a:r>
            <a:br>
              <a:rPr lang="en-US" sz="3200" dirty="0">
                <a:solidFill>
                  <a:srgbClr val="FFFF00"/>
                </a:solidFill>
              </a:rPr>
            </a:b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extLst>
      <p:ext uri="{BB962C8B-B14F-4D97-AF65-F5344CB8AC3E}">
        <p14:creationId xmlns:p14="http://schemas.microsoft.com/office/powerpoint/2010/main" val="279298463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267200"/>
            <a:ext cx="10363200" cy="2057400"/>
          </a:xfrm>
        </p:spPr>
        <p:txBody>
          <a:bodyPr>
            <a:normAutofit fontScale="90000"/>
          </a:bodyPr>
          <a:lstStyle/>
          <a:p>
            <a:pPr algn="l"/>
            <a:r>
              <a:rPr lang="en-US" sz="4000" b="1" dirty="0">
                <a:solidFill>
                  <a:srgbClr val="FFFF00"/>
                </a:solidFill>
              </a:rPr>
              <a:t>vi. Demonstrative Pronoun:</a:t>
            </a:r>
            <a:r>
              <a:rPr lang="en-US" sz="4000" dirty="0"/>
              <a:t/>
            </a:r>
            <a:br>
              <a:rPr lang="en-US" sz="4000" dirty="0"/>
            </a:br>
            <a:r>
              <a:rPr lang="en-US" sz="4000" b="1" dirty="0">
                <a:solidFill>
                  <a:srgbClr val="00B0F0"/>
                </a:solidFill>
              </a:rPr>
              <a:t>A Demonstrative Pronoun particularly point out a noun.</a:t>
            </a:r>
            <a:r>
              <a:rPr lang="en-US" sz="4000" b="1" dirty="0"/>
              <a:t> </a:t>
            </a:r>
            <a:r>
              <a:rPr lang="en-US" sz="4000" b="1" dirty="0">
                <a:solidFill>
                  <a:srgbClr val="FFFF00"/>
                </a:solidFill>
              </a:rPr>
              <a:t>This, these, that and those are demonstrative pronouns to point out a noun</a:t>
            </a:r>
            <a:r>
              <a:rPr lang="en-US" sz="4000" b="1" dirty="0"/>
              <a:t>.</a:t>
            </a:r>
            <a:r>
              <a:rPr lang="en-US" sz="4000" dirty="0"/>
              <a:t/>
            </a:r>
            <a:br>
              <a:rPr lang="en-US" sz="4000" dirty="0"/>
            </a:br>
            <a:r>
              <a:rPr lang="en-US" sz="4000" b="1" dirty="0">
                <a:solidFill>
                  <a:srgbClr val="00B0F0"/>
                </a:solidFill>
              </a:rPr>
              <a:t>A Demonstrative pronoun stands alone but a demonstrative adjective qualifies a noun.</a:t>
            </a:r>
            <a:br>
              <a:rPr lang="en-US" sz="4000" b="1" dirty="0">
                <a:solidFill>
                  <a:srgbClr val="00B0F0"/>
                </a:solidFill>
              </a:rPr>
            </a:br>
            <a:r>
              <a:rPr lang="en-US" sz="4000" b="1" dirty="0">
                <a:solidFill>
                  <a:srgbClr val="92D050"/>
                </a:solidFill>
              </a:rPr>
              <a:t>Example:</a:t>
            </a:r>
            <a:r>
              <a:rPr lang="en-US" sz="4000" b="1" dirty="0"/>
              <a:t/>
            </a:r>
            <a:br>
              <a:rPr lang="en-US" sz="4000" b="1" dirty="0"/>
            </a:br>
            <a:r>
              <a:rPr lang="en-US" sz="4000" b="1" dirty="0">
                <a:solidFill>
                  <a:srgbClr val="00B0F0"/>
                </a:solidFill>
              </a:rPr>
              <a:t>- You can smell </a:t>
            </a:r>
            <a:r>
              <a:rPr lang="en-US" sz="4000" b="1" dirty="0">
                <a:solidFill>
                  <a:srgbClr val="FFFF00"/>
                </a:solidFill>
              </a:rPr>
              <a:t>that</a:t>
            </a:r>
            <a:r>
              <a:rPr lang="en-US" sz="4000" b="1" dirty="0">
                <a:solidFill>
                  <a:srgbClr val="00B0F0"/>
                </a:solidFill>
              </a:rPr>
              <a:t> from here.</a:t>
            </a:r>
            <a:br>
              <a:rPr lang="en-US" sz="4000" b="1" dirty="0">
                <a:solidFill>
                  <a:srgbClr val="00B0F0"/>
                </a:solidFill>
              </a:rPr>
            </a:br>
            <a:r>
              <a:rPr lang="en-US" sz="4000" b="1" dirty="0">
                <a:solidFill>
                  <a:srgbClr val="00B0F0"/>
                </a:solidFill>
              </a:rPr>
              <a:t>- </a:t>
            </a:r>
            <a:r>
              <a:rPr lang="en-US" sz="4000" b="1" dirty="0">
                <a:solidFill>
                  <a:srgbClr val="FFFF00"/>
                </a:solidFill>
              </a:rPr>
              <a:t>This</a:t>
            </a:r>
            <a:r>
              <a:rPr lang="en-US" sz="4000" b="1" dirty="0">
                <a:solidFill>
                  <a:srgbClr val="00B0F0"/>
                </a:solidFill>
              </a:rPr>
              <a:t> smells good.</a:t>
            </a:r>
            <a:br>
              <a:rPr lang="en-US" sz="4000" b="1" dirty="0">
                <a:solidFill>
                  <a:srgbClr val="00B0F0"/>
                </a:solidFill>
              </a:rPr>
            </a:br>
            <a:r>
              <a:rPr lang="en-US" sz="4000" b="1" dirty="0">
                <a:solidFill>
                  <a:srgbClr val="00B0F0"/>
                </a:solidFill>
              </a:rPr>
              <a:t>- </a:t>
            </a:r>
            <a:r>
              <a:rPr lang="en-US" sz="4000" b="1" dirty="0">
                <a:solidFill>
                  <a:srgbClr val="FFFF00"/>
                </a:solidFill>
              </a:rPr>
              <a:t>Those </a:t>
            </a:r>
            <a:r>
              <a:rPr lang="en-US" sz="4000" b="1" dirty="0">
                <a:solidFill>
                  <a:srgbClr val="00B0F0"/>
                </a:solidFill>
              </a:rPr>
              <a:t>were bad days.</a:t>
            </a:r>
            <a:br>
              <a:rPr lang="en-US" sz="4000" b="1" dirty="0">
                <a:solidFill>
                  <a:srgbClr val="00B0F0"/>
                </a:solidFill>
              </a:rPr>
            </a:br>
            <a:r>
              <a:rPr lang="en-US" sz="4000" b="1" dirty="0">
                <a:solidFill>
                  <a:srgbClr val="00B0F0"/>
                </a:solidFill>
              </a:rPr>
              <a:t>- Look at </a:t>
            </a:r>
            <a:r>
              <a:rPr lang="en-US" sz="4000" b="1" dirty="0">
                <a:solidFill>
                  <a:srgbClr val="FFFF00"/>
                </a:solidFill>
              </a:rPr>
              <a:t>that</a:t>
            </a:r>
            <a:r>
              <a:rPr lang="en-US" sz="4000" b="1" dirty="0">
                <a:solidFill>
                  <a:srgbClr val="00B0F0"/>
                </a:solidFill>
              </a:rPr>
              <a:t>.</a:t>
            </a:r>
            <a:br>
              <a:rPr lang="en-US" sz="4000" b="1" dirty="0">
                <a:solidFill>
                  <a:srgbClr val="00B0F0"/>
                </a:solidFill>
              </a:rPr>
            </a:br>
            <a:r>
              <a:rPr lang="en-US" sz="4000" b="1" dirty="0">
                <a:solidFill>
                  <a:srgbClr val="00B0F0"/>
                </a:solidFill>
              </a:rPr>
              <a:t>- Would you deliver </a:t>
            </a:r>
            <a:r>
              <a:rPr lang="en-US" sz="4000" b="1" dirty="0">
                <a:solidFill>
                  <a:srgbClr val="FFFF00"/>
                </a:solidFill>
              </a:rPr>
              <a:t>this</a:t>
            </a:r>
            <a:r>
              <a:rPr lang="en-US" sz="4000" b="1" dirty="0">
                <a:solidFill>
                  <a:srgbClr val="00B0F0"/>
                </a:solidFill>
              </a:rPr>
              <a:t>?</a:t>
            </a:r>
            <a:r>
              <a:rPr lang="en-US" sz="3200" b="1" dirty="0">
                <a:solidFill>
                  <a:srgbClr val="00B0F0"/>
                </a:solidFill>
              </a:rPr>
              <a:t/>
            </a:r>
            <a:br>
              <a:rPr lang="en-US" sz="3200" b="1" dirty="0">
                <a:solidFill>
                  <a:srgbClr val="00B0F0"/>
                </a:solidFill>
              </a:rPr>
            </a:b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581400"/>
            <a:ext cx="10381397" cy="2057400"/>
          </a:xfrm>
        </p:spPr>
        <p:txBody>
          <a:bodyPr>
            <a:normAutofit fontScale="90000"/>
          </a:bodyPr>
          <a:lstStyle/>
          <a:p>
            <a:pPr algn="l"/>
            <a:r>
              <a:rPr lang="en-US" b="1" dirty="0" smtClean="0">
                <a:solidFill>
                  <a:srgbClr val="FFFF00"/>
                </a:solidFill>
              </a:rPr>
              <a:t>vii. Relative Pronoun:</a:t>
            </a:r>
            <a:r>
              <a:rPr lang="en-US" b="1" dirty="0" smtClean="0"/>
              <a:t/>
            </a:r>
            <a:br>
              <a:rPr lang="en-US" b="1" dirty="0" smtClean="0"/>
            </a:br>
            <a:r>
              <a:rPr lang="en-US" b="1" dirty="0" smtClean="0">
                <a:solidFill>
                  <a:srgbClr val="00B0F0"/>
                </a:solidFill>
              </a:rPr>
              <a:t>A Relative Pronoun is a pronoun that introduces or links one phrase or clause to another in the sentence.</a:t>
            </a:r>
            <a:br>
              <a:rPr lang="en-US" b="1" dirty="0" smtClean="0">
                <a:solidFill>
                  <a:srgbClr val="00B0F0"/>
                </a:solidFill>
              </a:rPr>
            </a:br>
            <a:r>
              <a:rPr lang="en-US" b="1" dirty="0" smtClean="0">
                <a:solidFill>
                  <a:srgbClr val="00B0F0"/>
                </a:solidFill>
              </a:rPr>
              <a:t>Relative Pronoun are</a:t>
            </a:r>
            <a:r>
              <a:rPr lang="en-US" b="1" dirty="0" smtClean="0"/>
              <a:t> </a:t>
            </a:r>
            <a:r>
              <a:rPr lang="en-US" b="1" dirty="0" smtClean="0">
                <a:solidFill>
                  <a:srgbClr val="FFFF00"/>
                </a:solidFill>
              </a:rPr>
              <a:t>that, who, whom, where, when, whoever, whichever</a:t>
            </a:r>
            <a:br>
              <a:rPr lang="en-US" b="1" dirty="0" smtClean="0">
                <a:solidFill>
                  <a:srgbClr val="FFFF00"/>
                </a:solidFill>
              </a:rPr>
            </a:br>
            <a:r>
              <a:rPr lang="en-US" b="1" dirty="0" smtClean="0">
                <a:solidFill>
                  <a:srgbClr val="FFFF00"/>
                </a:solidFill>
              </a:rPr>
              <a:t>and whomever.</a:t>
            </a:r>
            <a:br>
              <a:rPr lang="en-US" b="1" dirty="0" smtClean="0">
                <a:solidFill>
                  <a:srgbClr val="FFFF00"/>
                </a:solidFill>
              </a:rPr>
            </a:br>
            <a:r>
              <a:rPr lang="en-US" b="1" dirty="0" smtClean="0">
                <a:solidFill>
                  <a:srgbClr val="92D050"/>
                </a:solidFill>
              </a:rPr>
              <a:t>Example:</a:t>
            </a:r>
            <a:r>
              <a:rPr lang="en-US" b="1" dirty="0" smtClean="0"/>
              <a:t/>
            </a:r>
            <a:br>
              <a:rPr lang="en-US" b="1" dirty="0" smtClean="0"/>
            </a:br>
            <a:r>
              <a:rPr lang="en-US" b="1" dirty="0" smtClean="0">
                <a:solidFill>
                  <a:srgbClr val="00B0F0"/>
                </a:solidFill>
              </a:rPr>
              <a:t>- The person </a:t>
            </a:r>
            <a:r>
              <a:rPr lang="en-US" b="1" dirty="0" smtClean="0">
                <a:solidFill>
                  <a:srgbClr val="FFFF00"/>
                </a:solidFill>
              </a:rPr>
              <a:t>who</a:t>
            </a:r>
            <a:r>
              <a:rPr lang="en-US" b="1" dirty="0" smtClean="0">
                <a:solidFill>
                  <a:srgbClr val="00B0F0"/>
                </a:solidFill>
              </a:rPr>
              <a:t> called me is my uncle.</a:t>
            </a:r>
            <a:br>
              <a:rPr lang="en-US" b="1" dirty="0" smtClean="0">
                <a:solidFill>
                  <a:srgbClr val="00B0F0"/>
                </a:solidFill>
              </a:rPr>
            </a:br>
            <a:r>
              <a:rPr lang="en-US" b="1" dirty="0" smtClean="0">
                <a:solidFill>
                  <a:srgbClr val="00B0F0"/>
                </a:solidFill>
              </a:rPr>
              <a:t>- I know </a:t>
            </a:r>
            <a:r>
              <a:rPr lang="en-US" b="1" dirty="0" smtClean="0">
                <a:solidFill>
                  <a:srgbClr val="FFFF00"/>
                </a:solidFill>
              </a:rPr>
              <a:t>where</a:t>
            </a:r>
            <a:r>
              <a:rPr lang="en-US" b="1" dirty="0" smtClean="0">
                <a:solidFill>
                  <a:srgbClr val="00B0F0"/>
                </a:solidFill>
              </a:rPr>
              <a:t> I am going.</a:t>
            </a:r>
            <a:br>
              <a:rPr lang="en-US" b="1" dirty="0" smtClean="0">
                <a:solidFill>
                  <a:srgbClr val="00B0F0"/>
                </a:solidFill>
              </a:rPr>
            </a:br>
            <a:r>
              <a:rPr lang="en-US" b="1" dirty="0" smtClean="0">
                <a:solidFill>
                  <a:srgbClr val="00B0F0"/>
                </a:solidFill>
              </a:rPr>
              <a:t>- The pen </a:t>
            </a:r>
            <a:r>
              <a:rPr lang="en-US" b="1" dirty="0" smtClean="0">
                <a:solidFill>
                  <a:srgbClr val="FFFF00"/>
                </a:solidFill>
              </a:rPr>
              <a:t>which</a:t>
            </a:r>
            <a:r>
              <a:rPr lang="en-US" b="1" dirty="0" smtClean="0">
                <a:solidFill>
                  <a:srgbClr val="00B0F0"/>
                </a:solidFill>
              </a:rPr>
              <a:t> I lost was red.</a:t>
            </a:r>
            <a:r>
              <a:rPr lang="en-US" dirty="0" smtClean="0">
                <a:solidFill>
                  <a:srgbClr val="00B0F0"/>
                </a:solidFill>
              </a:rPr>
              <a:t/>
            </a:r>
            <a:br>
              <a:rPr lang="en-US" dirty="0" smtClean="0">
                <a:solidFill>
                  <a:srgbClr val="00B0F0"/>
                </a:solidFill>
              </a:rPr>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10275627" cy="3429000"/>
          </a:xfrm>
        </p:spPr>
        <p:txBody>
          <a:bodyPr>
            <a:normAutofit fontScale="90000"/>
          </a:bodyPr>
          <a:lstStyle/>
          <a:p>
            <a:pPr algn="l"/>
            <a:r>
              <a:rPr lang="en-US" sz="3200" b="1" dirty="0"/>
              <a:t/>
            </a:r>
            <a:br>
              <a:rPr lang="en-US" sz="3200" b="1" dirty="0"/>
            </a:br>
            <a:r>
              <a:rPr lang="en-US" b="1" dirty="0" smtClean="0">
                <a:solidFill>
                  <a:srgbClr val="00B0F0"/>
                </a:solidFill>
              </a:rPr>
              <a:t>- You should buy the book </a:t>
            </a:r>
            <a:r>
              <a:rPr lang="en-US" b="1" dirty="0" smtClean="0">
                <a:solidFill>
                  <a:srgbClr val="FFFF00"/>
                </a:solidFill>
              </a:rPr>
              <a:t>that</a:t>
            </a:r>
            <a:r>
              <a:rPr lang="en-US" b="1" dirty="0" smtClean="0">
                <a:solidFill>
                  <a:srgbClr val="00B0F0"/>
                </a:solidFill>
              </a:rPr>
              <a:t> you need for the course.</a:t>
            </a:r>
            <a:br>
              <a:rPr lang="en-US" b="1" dirty="0" smtClean="0">
                <a:solidFill>
                  <a:srgbClr val="00B0F0"/>
                </a:solidFill>
              </a:rPr>
            </a:br>
            <a:r>
              <a:rPr lang="en-US" b="1" dirty="0" smtClean="0">
                <a:solidFill>
                  <a:srgbClr val="00B0F0"/>
                </a:solidFill>
              </a:rPr>
              <a:t>- </a:t>
            </a:r>
            <a:r>
              <a:rPr lang="en-US" b="1" dirty="0" err="1" smtClean="0">
                <a:solidFill>
                  <a:srgbClr val="00B0F0"/>
                </a:solidFill>
              </a:rPr>
              <a:t>Robii</a:t>
            </a:r>
            <a:r>
              <a:rPr lang="en-US" b="1" dirty="0" smtClean="0">
                <a:solidFill>
                  <a:srgbClr val="00B0F0"/>
                </a:solidFill>
              </a:rPr>
              <a:t> </a:t>
            </a:r>
            <a:r>
              <a:rPr lang="en-US" b="1" dirty="0" err="1" smtClean="0">
                <a:solidFill>
                  <a:srgbClr val="00B0F0"/>
                </a:solidFill>
              </a:rPr>
              <a:t>Thakur</a:t>
            </a:r>
            <a:r>
              <a:rPr lang="en-US" b="1" dirty="0" smtClean="0">
                <a:solidFill>
                  <a:srgbClr val="00B0F0"/>
                </a:solidFill>
              </a:rPr>
              <a:t> is a poet </a:t>
            </a:r>
            <a:r>
              <a:rPr lang="en-US" b="1" dirty="0" smtClean="0">
                <a:solidFill>
                  <a:srgbClr val="FFFF00"/>
                </a:solidFill>
              </a:rPr>
              <a:t>who</a:t>
            </a:r>
            <a:r>
              <a:rPr lang="en-US" b="1" dirty="0" smtClean="0">
                <a:solidFill>
                  <a:srgbClr val="00B0F0"/>
                </a:solidFill>
              </a:rPr>
              <a:t> wrote the National Anthem.</a:t>
            </a:r>
            <a:br>
              <a:rPr lang="en-US" b="1" dirty="0" smtClean="0">
                <a:solidFill>
                  <a:srgbClr val="00B0F0"/>
                </a:solidFill>
              </a:rPr>
            </a:br>
            <a:r>
              <a:rPr lang="en-US" b="1" dirty="0" smtClean="0">
                <a:solidFill>
                  <a:srgbClr val="00B0F0"/>
                </a:solidFill>
              </a:rPr>
              <a:t>Who and </a:t>
            </a:r>
            <a:r>
              <a:rPr lang="en-US" b="1" dirty="0" smtClean="0">
                <a:solidFill>
                  <a:srgbClr val="FFFF00"/>
                </a:solidFill>
              </a:rPr>
              <a:t>whom </a:t>
            </a:r>
            <a:r>
              <a:rPr lang="en-US" b="1" dirty="0" smtClean="0">
                <a:solidFill>
                  <a:srgbClr val="00B0F0"/>
                </a:solidFill>
              </a:rPr>
              <a:t>refer only to people. </a:t>
            </a:r>
            <a:r>
              <a:rPr lang="en-US" dirty="0" smtClean="0">
                <a:solidFill>
                  <a:srgbClr val="00B0F0"/>
                </a:solidFill>
              </a:rPr>
              <a:t/>
            </a:r>
            <a:br>
              <a:rPr lang="en-US" dirty="0" smtClean="0">
                <a:solidFill>
                  <a:srgbClr val="00B0F0"/>
                </a:solidFill>
              </a:rPr>
            </a:br>
            <a:r>
              <a:rPr lang="en-US" b="1" dirty="0" smtClean="0">
                <a:solidFill>
                  <a:srgbClr val="00B050"/>
                </a:solidFill>
              </a:rPr>
              <a:t>Which</a:t>
            </a:r>
            <a:r>
              <a:rPr lang="en-US" dirty="0" smtClean="0">
                <a:solidFill>
                  <a:srgbClr val="00B050"/>
                </a:solidFill>
              </a:rPr>
              <a:t> refers to </a:t>
            </a:r>
            <a:r>
              <a:rPr lang="en-US" b="1" dirty="0" smtClean="0">
                <a:solidFill>
                  <a:srgbClr val="00B050"/>
                </a:solidFill>
              </a:rPr>
              <a:t>things, qualities</a:t>
            </a:r>
            <a:r>
              <a:rPr lang="en-US" dirty="0" smtClean="0">
                <a:solidFill>
                  <a:srgbClr val="00B050"/>
                </a:solidFill>
              </a:rPr>
              <a:t> and </a:t>
            </a:r>
            <a:r>
              <a:rPr lang="en-US" b="1" dirty="0" smtClean="0">
                <a:solidFill>
                  <a:srgbClr val="00B050"/>
                </a:solidFill>
              </a:rPr>
              <a:t>ideas</a:t>
            </a:r>
            <a:r>
              <a:rPr lang="en-US" dirty="0" smtClean="0">
                <a:solidFill>
                  <a:srgbClr val="00B050"/>
                </a:solidFill>
              </a:rPr>
              <a:t>. </a:t>
            </a:r>
            <a:br>
              <a:rPr lang="en-US" dirty="0" smtClean="0">
                <a:solidFill>
                  <a:srgbClr val="00B050"/>
                </a:solidFill>
              </a:rPr>
            </a:br>
            <a:r>
              <a:rPr lang="en-US" b="1" dirty="0" smtClean="0">
                <a:solidFill>
                  <a:srgbClr val="C00000"/>
                </a:solidFill>
              </a:rPr>
              <a:t>That</a:t>
            </a:r>
            <a:r>
              <a:rPr lang="en-US" dirty="0" smtClean="0">
                <a:solidFill>
                  <a:srgbClr val="C00000"/>
                </a:solidFill>
              </a:rPr>
              <a:t> and </a:t>
            </a:r>
            <a:r>
              <a:rPr lang="en-US" b="1" dirty="0" smtClean="0">
                <a:solidFill>
                  <a:srgbClr val="C00000"/>
                </a:solidFill>
              </a:rPr>
              <a:t>whose</a:t>
            </a:r>
            <a:r>
              <a:rPr lang="en-US" dirty="0" smtClean="0">
                <a:solidFill>
                  <a:srgbClr val="C00000"/>
                </a:solidFill>
              </a:rPr>
              <a:t> refer to </a:t>
            </a:r>
            <a:r>
              <a:rPr lang="en-US" b="1" dirty="0" smtClean="0">
                <a:solidFill>
                  <a:srgbClr val="C00000"/>
                </a:solidFill>
              </a:rPr>
              <a:t>people, qualities, things </a:t>
            </a:r>
            <a:r>
              <a:rPr lang="en-US" dirty="0" smtClean="0">
                <a:solidFill>
                  <a:srgbClr val="C00000"/>
                </a:solidFill>
              </a:rPr>
              <a:t>and </a:t>
            </a:r>
            <a:r>
              <a:rPr lang="en-US" b="1" dirty="0" smtClean="0">
                <a:solidFill>
                  <a:srgbClr val="C00000"/>
                </a:solidFill>
              </a:rPr>
              <a:t>ideas</a:t>
            </a:r>
            <a:r>
              <a:rPr lang="en-US" b="1" dirty="0" smtClean="0">
                <a:solidFill>
                  <a:srgbClr val="00B050"/>
                </a:solidFill>
              </a:rPr>
              <a:t>.</a:t>
            </a:r>
            <a:r>
              <a:rPr lang="as-IN" dirty="0" smtClean="0">
                <a:solidFill>
                  <a:srgbClr val="00B050"/>
                </a:solidFill>
              </a:rPr>
              <a:t/>
            </a:r>
            <a:br>
              <a:rPr lang="as-IN" dirty="0" smtClean="0">
                <a:solidFill>
                  <a:srgbClr val="00B050"/>
                </a:solidFill>
              </a:rPr>
            </a:br>
            <a:r>
              <a:rPr lang="as-IN" sz="3600" dirty="0"/>
              <a:t/>
            </a:r>
            <a:br>
              <a:rPr lang="as-IN" sz="3600" dirty="0"/>
            </a:br>
            <a:r>
              <a:rPr lang="en-US" sz="4000" b="1" dirty="0"/>
              <a:t/>
            </a:r>
            <a:br>
              <a:rPr lang="en-US" sz="4000" b="1" dirty="0"/>
            </a:br>
            <a:endParaRPr lang="en-US" sz="4000" dirty="0"/>
          </a:p>
        </p:txBody>
      </p:sp>
    </p:spTree>
    <p:extLst>
      <p:ext uri="{BB962C8B-B14F-4D97-AF65-F5344CB8AC3E}">
        <p14:creationId xmlns:p14="http://schemas.microsoft.com/office/powerpoint/2010/main" val="130506417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86200"/>
            <a:ext cx="11353800" cy="2057400"/>
          </a:xfrm>
        </p:spPr>
        <p:txBody>
          <a:bodyPr>
            <a:noAutofit/>
          </a:bodyPr>
          <a:lstStyle/>
          <a:p>
            <a:pPr algn="l"/>
            <a:r>
              <a:rPr lang="en-US" sz="3600" b="1" dirty="0">
                <a:solidFill>
                  <a:srgbClr val="FFFF00"/>
                </a:solidFill>
              </a:rPr>
              <a:t>viii. Interrogative Pronoun:</a:t>
            </a:r>
            <a:r>
              <a:rPr lang="en-US" sz="3600" b="1" dirty="0"/>
              <a:t/>
            </a:r>
            <a:br>
              <a:rPr lang="en-US" sz="3600" b="1" dirty="0"/>
            </a:br>
            <a:r>
              <a:rPr lang="en-US" sz="3600" dirty="0">
                <a:solidFill>
                  <a:srgbClr val="00B0F0"/>
                </a:solidFill>
              </a:rPr>
              <a:t>An Interrogative Pronoun is </a:t>
            </a:r>
            <a:r>
              <a:rPr lang="en-US" sz="3600" b="1" dirty="0">
                <a:solidFill>
                  <a:srgbClr val="00B0F0"/>
                </a:solidFill>
              </a:rPr>
              <a:t>used to ask question</a:t>
            </a:r>
            <a:r>
              <a:rPr lang="en-US" sz="3600" dirty="0">
                <a:solidFill>
                  <a:srgbClr val="00B0F0"/>
                </a:solidFill>
              </a:rPr>
              <a:t>. It </a:t>
            </a:r>
            <a:r>
              <a:rPr lang="en-US" sz="3600" b="1" dirty="0">
                <a:solidFill>
                  <a:srgbClr val="00B0F0"/>
                </a:solidFill>
              </a:rPr>
              <a:t>helps to ask about something</a:t>
            </a:r>
            <a:r>
              <a:rPr lang="en-US" sz="3600" dirty="0">
                <a:solidFill>
                  <a:srgbClr val="00B0F0"/>
                </a:solidFill>
              </a:rPr>
              <a:t>.</a:t>
            </a:r>
            <a:br>
              <a:rPr lang="en-US" sz="3600" dirty="0">
                <a:solidFill>
                  <a:srgbClr val="00B0F0"/>
                </a:solidFill>
              </a:rPr>
            </a:br>
            <a:r>
              <a:rPr lang="en-US" sz="3600" dirty="0">
                <a:solidFill>
                  <a:srgbClr val="00B0F0"/>
                </a:solidFill>
              </a:rPr>
              <a:t>Interrogative Pronouns are</a:t>
            </a:r>
            <a:r>
              <a:rPr lang="en-US" sz="3600" dirty="0"/>
              <a:t> </a:t>
            </a:r>
            <a:r>
              <a:rPr lang="en-US" sz="3600" b="1" dirty="0">
                <a:solidFill>
                  <a:srgbClr val="FFFF00"/>
                </a:solidFill>
              </a:rPr>
              <a:t>who, which, what, whom, whose</a:t>
            </a:r>
            <a:r>
              <a:rPr lang="en-US" sz="3600" dirty="0">
                <a:solidFill>
                  <a:srgbClr val="FFFF00"/>
                </a:solidFill>
              </a:rPr>
              <a:t>; as well as </a:t>
            </a:r>
            <a:r>
              <a:rPr lang="en-US" sz="3600" b="1" dirty="0">
                <a:solidFill>
                  <a:srgbClr val="FFFF00"/>
                </a:solidFill>
              </a:rPr>
              <a:t>whoever, whomever, whichever </a:t>
            </a:r>
            <a:r>
              <a:rPr lang="en-US" sz="3600" dirty="0">
                <a:solidFill>
                  <a:srgbClr val="FFFF00"/>
                </a:solidFill>
              </a:rPr>
              <a:t>and </a:t>
            </a:r>
            <a:r>
              <a:rPr lang="en-US" sz="3600" b="1" dirty="0">
                <a:solidFill>
                  <a:srgbClr val="FFFF00"/>
                </a:solidFill>
              </a:rPr>
              <a:t>whatever</a:t>
            </a:r>
            <a:r>
              <a:rPr lang="en-US" sz="3600" dirty="0">
                <a:solidFill>
                  <a:srgbClr val="FFFF00"/>
                </a:solidFill>
              </a:rPr>
              <a:t>.</a:t>
            </a:r>
            <a:br>
              <a:rPr lang="en-US" sz="3600" dirty="0">
                <a:solidFill>
                  <a:srgbClr val="FFFF00"/>
                </a:solidFill>
              </a:rPr>
            </a:br>
            <a:r>
              <a:rPr lang="en-US" sz="3600" dirty="0">
                <a:solidFill>
                  <a:srgbClr val="C00000"/>
                </a:solidFill>
              </a:rPr>
              <a:t>It is </a:t>
            </a:r>
            <a:r>
              <a:rPr lang="en-US" sz="3600" b="1" dirty="0">
                <a:solidFill>
                  <a:srgbClr val="C00000"/>
                </a:solidFill>
              </a:rPr>
              <a:t>used in the beginning of the sentence</a:t>
            </a:r>
            <a:r>
              <a:rPr lang="en-US" sz="3600" dirty="0">
                <a:solidFill>
                  <a:srgbClr val="C00000"/>
                </a:solidFill>
              </a:rPr>
              <a:t>.</a:t>
            </a:r>
            <a:br>
              <a:rPr lang="en-US" sz="3600" dirty="0">
                <a:solidFill>
                  <a:srgbClr val="C00000"/>
                </a:solidFill>
              </a:rPr>
            </a:br>
            <a:r>
              <a:rPr lang="en-US" sz="3600" b="1" dirty="0">
                <a:solidFill>
                  <a:schemeClr val="accent6">
                    <a:lumMod val="75000"/>
                  </a:schemeClr>
                </a:solidFill>
              </a:rPr>
              <a:t>Who</a:t>
            </a:r>
            <a:r>
              <a:rPr lang="en-US" sz="3600" dirty="0">
                <a:solidFill>
                  <a:schemeClr val="accent6">
                    <a:lumMod val="75000"/>
                  </a:schemeClr>
                </a:solidFill>
              </a:rPr>
              <a:t> and </a:t>
            </a:r>
            <a:r>
              <a:rPr lang="en-US" sz="3600" b="1" dirty="0">
                <a:solidFill>
                  <a:schemeClr val="accent6">
                    <a:lumMod val="75000"/>
                  </a:schemeClr>
                </a:solidFill>
              </a:rPr>
              <a:t>whom</a:t>
            </a:r>
            <a:r>
              <a:rPr lang="en-US" sz="3600" dirty="0">
                <a:solidFill>
                  <a:schemeClr val="accent6">
                    <a:lumMod val="75000"/>
                  </a:schemeClr>
                </a:solidFill>
              </a:rPr>
              <a:t> refer to </a:t>
            </a:r>
            <a:r>
              <a:rPr lang="en-US" sz="3600" b="1" dirty="0">
                <a:solidFill>
                  <a:schemeClr val="accent6">
                    <a:lumMod val="75000"/>
                  </a:schemeClr>
                </a:solidFill>
              </a:rPr>
              <a:t>person. </a:t>
            </a:r>
            <a:r>
              <a:rPr lang="en-US" sz="3600" dirty="0">
                <a:solidFill>
                  <a:schemeClr val="accent6">
                    <a:lumMod val="75000"/>
                  </a:schemeClr>
                </a:solidFill>
              </a:rPr>
              <a:t/>
            </a:r>
            <a:br>
              <a:rPr lang="en-US" sz="3600" dirty="0">
                <a:solidFill>
                  <a:schemeClr val="accent6">
                    <a:lumMod val="75000"/>
                  </a:schemeClr>
                </a:solidFill>
              </a:rPr>
            </a:br>
            <a:r>
              <a:rPr lang="en-US" sz="3600" b="1" dirty="0">
                <a:solidFill>
                  <a:schemeClr val="accent5">
                    <a:lumMod val="60000"/>
                    <a:lumOff val="40000"/>
                  </a:schemeClr>
                </a:solidFill>
              </a:rPr>
              <a:t>What</a:t>
            </a:r>
            <a:r>
              <a:rPr lang="en-US" sz="3600" dirty="0">
                <a:solidFill>
                  <a:schemeClr val="accent5">
                    <a:lumMod val="60000"/>
                    <a:lumOff val="40000"/>
                  </a:schemeClr>
                </a:solidFill>
              </a:rPr>
              <a:t> refers to </a:t>
            </a:r>
            <a:r>
              <a:rPr lang="en-US" sz="3600" b="1" dirty="0">
                <a:solidFill>
                  <a:schemeClr val="accent5">
                    <a:lumMod val="60000"/>
                    <a:lumOff val="40000"/>
                  </a:schemeClr>
                </a:solidFill>
              </a:rPr>
              <a:t>thing. </a:t>
            </a:r>
            <a:r>
              <a:rPr lang="en-US" sz="3600" dirty="0"/>
              <a:t/>
            </a:r>
            <a:br>
              <a:rPr lang="en-US" sz="3600" dirty="0"/>
            </a:br>
            <a:r>
              <a:rPr lang="en-US" sz="3600" b="1" dirty="0">
                <a:solidFill>
                  <a:schemeClr val="bg1"/>
                </a:solidFill>
              </a:rPr>
              <a:t>Which</a:t>
            </a:r>
            <a:r>
              <a:rPr lang="en-US" sz="3600" dirty="0">
                <a:solidFill>
                  <a:schemeClr val="bg1"/>
                </a:solidFill>
              </a:rPr>
              <a:t> refers to </a:t>
            </a:r>
            <a:r>
              <a:rPr lang="en-US" sz="3600" b="1" dirty="0">
                <a:solidFill>
                  <a:schemeClr val="bg1"/>
                </a:solidFill>
              </a:rPr>
              <a:t>person or thing</a:t>
            </a:r>
            <a:r>
              <a:rPr lang="en-US" sz="3600" dirty="0">
                <a:solidFill>
                  <a:schemeClr val="bg1"/>
                </a:solidFill>
              </a:rPr>
              <a:t> </a:t>
            </a:r>
            <a:r>
              <a:rPr lang="en-US" sz="3600" dirty="0">
                <a:solidFill>
                  <a:srgbClr val="FFFF00"/>
                </a:solidFill>
              </a:rPr>
              <a:t>and</a:t>
            </a:r>
            <a:r>
              <a:rPr lang="en-US" sz="3600" dirty="0"/>
              <a:t> </a:t>
            </a:r>
            <a:r>
              <a:rPr lang="en-US" sz="3600" b="1" dirty="0">
                <a:solidFill>
                  <a:schemeClr val="bg1">
                    <a:lumMod val="85000"/>
                  </a:schemeClr>
                </a:solidFill>
              </a:rPr>
              <a:t>whose</a:t>
            </a:r>
            <a:r>
              <a:rPr lang="en-US" sz="3600" dirty="0">
                <a:solidFill>
                  <a:schemeClr val="bg1">
                    <a:lumMod val="85000"/>
                  </a:schemeClr>
                </a:solidFill>
              </a:rPr>
              <a:t> refers to </a:t>
            </a:r>
            <a:r>
              <a:rPr lang="en-US" sz="3600" b="1" dirty="0">
                <a:solidFill>
                  <a:schemeClr val="bg1">
                    <a:lumMod val="85000"/>
                  </a:schemeClr>
                </a:solidFill>
              </a:rPr>
              <a:t>person as possessive</a:t>
            </a:r>
            <a:r>
              <a:rPr lang="en-US" sz="3600" b="1" dirty="0"/>
              <a:t>.</a:t>
            </a:r>
            <a:r>
              <a:rPr lang="en-US" sz="2800" dirty="0"/>
              <a:t/>
            </a:r>
            <a:br>
              <a:rPr lang="en-US" sz="2800" dirty="0"/>
            </a:br>
            <a:r>
              <a:rPr lang="en-US" sz="2800" dirty="0"/>
              <a:t/>
            </a:r>
            <a:br>
              <a:rPr lang="en-US" sz="2800" dirty="0"/>
            </a:br>
            <a:r>
              <a:rPr lang="en-US" sz="2800" dirty="0"/>
              <a:t/>
            </a:r>
            <a:br>
              <a:rPr lang="en-US" sz="2800" dirty="0"/>
            </a:br>
            <a:r>
              <a:rPr lang="as-IN" sz="2800" dirty="0"/>
              <a:t/>
            </a:r>
            <a:br>
              <a:rPr lang="as-IN" sz="2800" dirty="0"/>
            </a:br>
            <a:r>
              <a:rPr lang="as-IN" sz="2800" dirty="0"/>
              <a:t/>
            </a:r>
            <a:br>
              <a:rPr lang="as-IN" sz="2800" dirty="0"/>
            </a:br>
            <a:r>
              <a:rPr lang="as-IN" sz="2800" dirty="0"/>
              <a:t/>
            </a:r>
            <a:br>
              <a:rPr lang="as-IN" sz="2800" dirty="0"/>
            </a:br>
            <a:r>
              <a:rPr lang="en-US" sz="2800" b="1" dirty="0"/>
              <a:t/>
            </a:r>
            <a:br>
              <a:rPr lang="en-US" sz="2800" b="1" dirty="0"/>
            </a:b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810000"/>
            <a:ext cx="7772400" cy="2057400"/>
          </a:xfrm>
        </p:spPr>
        <p:txBody>
          <a:bodyPr>
            <a:noAutofit/>
          </a:bodyPr>
          <a:lstStyle/>
          <a:p>
            <a:pPr algn="l"/>
            <a:r>
              <a:rPr lang="en-US" sz="2800" dirty="0"/>
              <a:t/>
            </a:r>
            <a:br>
              <a:rPr lang="en-US" sz="2800" dirty="0"/>
            </a:br>
            <a:r>
              <a:rPr lang="en-US" b="1" dirty="0" smtClean="0">
                <a:solidFill>
                  <a:srgbClr val="00B0F0"/>
                </a:solidFill>
              </a:rPr>
              <a:t>Example: </a:t>
            </a:r>
            <a:r>
              <a:rPr lang="en-US" dirty="0" smtClean="0">
                <a:solidFill>
                  <a:srgbClr val="00B0F0"/>
                </a:solidFill>
              </a:rPr>
              <a:t/>
            </a:r>
            <a:br>
              <a:rPr lang="en-US" dirty="0" smtClean="0">
                <a:solidFill>
                  <a:srgbClr val="00B0F0"/>
                </a:solidFill>
              </a:rPr>
            </a:br>
            <a:r>
              <a:rPr lang="en-US" dirty="0" smtClean="0">
                <a:solidFill>
                  <a:srgbClr val="00B0F0"/>
                </a:solidFill>
              </a:rPr>
              <a:t>- </a:t>
            </a:r>
            <a:r>
              <a:rPr lang="en-US" b="1" dirty="0" smtClean="0">
                <a:solidFill>
                  <a:srgbClr val="FFFF00"/>
                </a:solidFill>
              </a:rPr>
              <a:t>What</a:t>
            </a:r>
            <a:r>
              <a:rPr lang="en-US" b="1" dirty="0" smtClean="0">
                <a:solidFill>
                  <a:srgbClr val="00B0F0"/>
                </a:solidFill>
              </a:rPr>
              <a:t>’s</a:t>
            </a:r>
            <a:r>
              <a:rPr lang="en-US" dirty="0" smtClean="0">
                <a:solidFill>
                  <a:srgbClr val="00B0F0"/>
                </a:solidFill>
              </a:rPr>
              <a:t> happened?</a:t>
            </a:r>
            <a:br>
              <a:rPr lang="en-US" dirty="0" smtClean="0">
                <a:solidFill>
                  <a:srgbClr val="00B0F0"/>
                </a:solidFill>
              </a:rPr>
            </a:br>
            <a:r>
              <a:rPr lang="en-US" dirty="0" smtClean="0">
                <a:solidFill>
                  <a:srgbClr val="00B0F0"/>
                </a:solidFill>
              </a:rPr>
              <a:t>- </a:t>
            </a:r>
            <a:r>
              <a:rPr lang="en-US" b="1" dirty="0" smtClean="0">
                <a:solidFill>
                  <a:srgbClr val="FFFF00"/>
                </a:solidFill>
              </a:rPr>
              <a:t>What</a:t>
            </a:r>
            <a:r>
              <a:rPr lang="en-US" dirty="0" smtClean="0">
                <a:solidFill>
                  <a:srgbClr val="00B0F0"/>
                </a:solidFill>
              </a:rPr>
              <a:t> do you expect from me?</a:t>
            </a:r>
            <a:br>
              <a:rPr lang="en-US" dirty="0" smtClean="0">
                <a:solidFill>
                  <a:srgbClr val="00B0F0"/>
                </a:solidFill>
              </a:rPr>
            </a:br>
            <a:r>
              <a:rPr lang="en-US" dirty="0" smtClean="0">
                <a:solidFill>
                  <a:srgbClr val="00B0F0"/>
                </a:solidFill>
              </a:rPr>
              <a:t>- </a:t>
            </a:r>
            <a:r>
              <a:rPr lang="en-US" b="1" dirty="0" smtClean="0">
                <a:solidFill>
                  <a:srgbClr val="FFFF00"/>
                </a:solidFill>
              </a:rPr>
              <a:t>Who</a:t>
            </a:r>
            <a:r>
              <a:rPr lang="en-US" dirty="0" smtClean="0">
                <a:solidFill>
                  <a:srgbClr val="00B0F0"/>
                </a:solidFill>
              </a:rPr>
              <a:t> designed this website?</a:t>
            </a:r>
            <a:br>
              <a:rPr lang="en-US" dirty="0" smtClean="0">
                <a:solidFill>
                  <a:srgbClr val="00B0F0"/>
                </a:solidFill>
              </a:rPr>
            </a:br>
            <a:r>
              <a:rPr lang="en-US" dirty="0" smtClean="0">
                <a:solidFill>
                  <a:srgbClr val="00B0F0"/>
                </a:solidFill>
              </a:rPr>
              <a:t>- </a:t>
            </a:r>
            <a:r>
              <a:rPr lang="en-US" b="1" dirty="0" smtClean="0">
                <a:solidFill>
                  <a:srgbClr val="FFFF00"/>
                </a:solidFill>
              </a:rPr>
              <a:t>Whose</a:t>
            </a:r>
            <a:r>
              <a:rPr lang="en-US" dirty="0" smtClean="0">
                <a:solidFill>
                  <a:srgbClr val="00B0F0"/>
                </a:solidFill>
              </a:rPr>
              <a:t> mobile is this?</a:t>
            </a:r>
            <a:br>
              <a:rPr lang="en-US" dirty="0" smtClean="0">
                <a:solidFill>
                  <a:srgbClr val="00B0F0"/>
                </a:solidFill>
              </a:rPr>
            </a:br>
            <a:r>
              <a:rPr lang="en-US" dirty="0" smtClean="0">
                <a:solidFill>
                  <a:srgbClr val="00B0F0"/>
                </a:solidFill>
              </a:rPr>
              <a:t>- </a:t>
            </a:r>
            <a:r>
              <a:rPr lang="en-US" b="1" dirty="0" smtClean="0">
                <a:solidFill>
                  <a:srgbClr val="FFFF00"/>
                </a:solidFill>
              </a:rPr>
              <a:t>Whatever</a:t>
            </a:r>
            <a:r>
              <a:rPr lang="en-US" dirty="0" smtClean="0">
                <a:solidFill>
                  <a:srgbClr val="00B0F0"/>
                </a:solidFill>
              </a:rPr>
              <a:t> did you want?</a:t>
            </a:r>
            <a:r>
              <a:rPr lang="en-US" sz="2800" dirty="0"/>
              <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r>
            <a:br>
              <a:rPr lang="en-US" sz="2800" dirty="0"/>
            </a:br>
            <a:r>
              <a:rPr lang="as-IN" sz="2800" dirty="0"/>
              <a:t/>
            </a:r>
            <a:br>
              <a:rPr lang="as-IN" sz="2800" dirty="0"/>
            </a:br>
            <a:r>
              <a:rPr lang="as-IN" sz="2800" dirty="0"/>
              <a:t/>
            </a:r>
            <a:br>
              <a:rPr lang="as-IN" sz="2800" dirty="0"/>
            </a:br>
            <a:r>
              <a:rPr lang="as-IN" sz="2800" dirty="0"/>
              <a:t/>
            </a:r>
            <a:br>
              <a:rPr lang="as-IN" sz="2800" dirty="0"/>
            </a:br>
            <a:r>
              <a:rPr lang="en-US" sz="2800" b="1" dirty="0"/>
              <a:t/>
            </a:r>
            <a:br>
              <a:rPr lang="en-US" sz="2800" b="1" dirty="0"/>
            </a:br>
            <a:endParaRPr lang="en-US" sz="2800" dirty="0"/>
          </a:p>
        </p:txBody>
      </p:sp>
    </p:spTree>
    <p:extLst>
      <p:ext uri="{BB962C8B-B14F-4D97-AF65-F5344CB8AC3E}">
        <p14:creationId xmlns:p14="http://schemas.microsoft.com/office/powerpoint/2010/main" val="157280939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0"/>
            <a:ext cx="11582400" cy="2057400"/>
          </a:xfrm>
        </p:spPr>
        <p:txBody>
          <a:bodyPr>
            <a:normAutofit fontScale="90000"/>
          </a:bodyPr>
          <a:lstStyle/>
          <a:p>
            <a:pPr algn="l"/>
            <a:r>
              <a:rPr lang="en-US" sz="4000" b="1" dirty="0">
                <a:solidFill>
                  <a:srgbClr val="FFFF00"/>
                </a:solidFill>
              </a:rPr>
              <a:t>ix. Reciprocal Pronoun </a:t>
            </a:r>
            <a:r>
              <a:rPr lang="en-US" sz="4000" b="1" dirty="0">
                <a:solidFill>
                  <a:srgbClr val="00B0F0"/>
                </a:solidFill>
              </a:rPr>
              <a:t>refers the relations between two or more persons or things</a:t>
            </a:r>
            <a:r>
              <a:rPr lang="en-US" sz="4000" dirty="0">
                <a:solidFill>
                  <a:srgbClr val="00B0F0"/>
                </a:solidFill>
              </a:rPr>
              <a:t>.</a:t>
            </a:r>
            <a:r>
              <a:rPr lang="en-US" sz="4000" dirty="0"/>
              <a:t> </a:t>
            </a:r>
            <a:r>
              <a:rPr lang="en-US" sz="4000" b="1" dirty="0">
                <a:solidFill>
                  <a:srgbClr val="FFFF00"/>
                </a:solidFill>
              </a:rPr>
              <a:t>Each other</a:t>
            </a:r>
            <a:r>
              <a:rPr lang="en-US" sz="4000" dirty="0">
                <a:solidFill>
                  <a:srgbClr val="FFFF00"/>
                </a:solidFill>
              </a:rPr>
              <a:t> and </a:t>
            </a:r>
            <a:r>
              <a:rPr lang="en-US" sz="4000" b="1" dirty="0">
                <a:solidFill>
                  <a:srgbClr val="FFFF00"/>
                </a:solidFill>
              </a:rPr>
              <a:t>one another</a:t>
            </a:r>
            <a:r>
              <a:rPr lang="en-US" sz="4000" dirty="0">
                <a:solidFill>
                  <a:srgbClr val="FFFF00"/>
                </a:solidFill>
              </a:rPr>
              <a:t> are Reciprocal Pronouns.</a:t>
            </a:r>
            <a:r>
              <a:rPr lang="en-US" sz="4000" dirty="0"/>
              <a:t/>
            </a:r>
            <a:br>
              <a:rPr lang="en-US" sz="4000" dirty="0"/>
            </a:br>
            <a:r>
              <a:rPr lang="en-US" sz="4000" dirty="0">
                <a:solidFill>
                  <a:srgbClr val="00B0F0"/>
                </a:solidFill>
              </a:rPr>
              <a:t>We use Reciprocal Pronouns when there are two or more persons or things doing the same thing.</a:t>
            </a:r>
            <a:br>
              <a:rPr lang="en-US" sz="4000" dirty="0">
                <a:solidFill>
                  <a:srgbClr val="00B0F0"/>
                </a:solidFill>
              </a:rPr>
            </a:br>
            <a:r>
              <a:rPr lang="en-US" sz="4000" b="1" dirty="0">
                <a:solidFill>
                  <a:srgbClr val="92D050"/>
                </a:solidFill>
              </a:rPr>
              <a:t>Example:</a:t>
            </a:r>
            <a:r>
              <a:rPr lang="en-US" sz="4000" dirty="0"/>
              <a:t/>
            </a:r>
            <a:br>
              <a:rPr lang="en-US" sz="4000" dirty="0"/>
            </a:br>
            <a:r>
              <a:rPr lang="en-US" sz="4000" dirty="0">
                <a:solidFill>
                  <a:srgbClr val="00B0F0"/>
                </a:solidFill>
              </a:rPr>
              <a:t>- </a:t>
            </a:r>
            <a:r>
              <a:rPr lang="en-US" sz="4000" dirty="0" err="1">
                <a:solidFill>
                  <a:srgbClr val="00B0F0"/>
                </a:solidFill>
              </a:rPr>
              <a:t>Rimi</a:t>
            </a:r>
            <a:r>
              <a:rPr lang="en-US" sz="4000" dirty="0">
                <a:solidFill>
                  <a:srgbClr val="00B0F0"/>
                </a:solidFill>
              </a:rPr>
              <a:t> and </a:t>
            </a:r>
            <a:r>
              <a:rPr lang="en-US" sz="4000" dirty="0" err="1">
                <a:solidFill>
                  <a:srgbClr val="00B0F0"/>
                </a:solidFill>
              </a:rPr>
              <a:t>Raju</a:t>
            </a:r>
            <a:r>
              <a:rPr lang="en-US" sz="4000" dirty="0">
                <a:solidFill>
                  <a:srgbClr val="00B0F0"/>
                </a:solidFill>
              </a:rPr>
              <a:t> like </a:t>
            </a:r>
            <a:r>
              <a:rPr lang="en-US" sz="4000" b="1" dirty="0">
                <a:solidFill>
                  <a:srgbClr val="FFFF00"/>
                </a:solidFill>
              </a:rPr>
              <a:t>each other</a:t>
            </a:r>
            <a:r>
              <a:rPr lang="en-US" sz="4000" dirty="0">
                <a:solidFill>
                  <a:srgbClr val="FFFF00"/>
                </a:solidFill>
              </a:rPr>
              <a:t>.</a:t>
            </a:r>
            <a:br>
              <a:rPr lang="en-US" sz="4000" dirty="0">
                <a:solidFill>
                  <a:srgbClr val="FFFF00"/>
                </a:solidFill>
              </a:rPr>
            </a:br>
            <a:r>
              <a:rPr lang="en-US" sz="4000" dirty="0">
                <a:solidFill>
                  <a:srgbClr val="00B0F0"/>
                </a:solidFill>
              </a:rPr>
              <a:t>- Why don’t we believe </a:t>
            </a:r>
            <a:r>
              <a:rPr lang="en-US" sz="4000" b="1" dirty="0">
                <a:solidFill>
                  <a:srgbClr val="FFFF00"/>
                </a:solidFill>
              </a:rPr>
              <a:t>each other</a:t>
            </a:r>
            <a:r>
              <a:rPr lang="en-US" sz="4000" dirty="0">
                <a:solidFill>
                  <a:srgbClr val="FFFF00"/>
                </a:solidFill>
              </a:rPr>
              <a:t>?</a:t>
            </a:r>
            <a:br>
              <a:rPr lang="en-US" sz="4000" dirty="0">
                <a:solidFill>
                  <a:srgbClr val="FFFF00"/>
                </a:solidFill>
              </a:rPr>
            </a:br>
            <a:r>
              <a:rPr lang="en-US" sz="4000" dirty="0">
                <a:solidFill>
                  <a:srgbClr val="00B0F0"/>
                </a:solidFill>
              </a:rPr>
              <a:t>- They do not tolerate </a:t>
            </a:r>
            <a:r>
              <a:rPr lang="en-US" sz="4000" b="1" dirty="0">
                <a:solidFill>
                  <a:srgbClr val="FFFF00"/>
                </a:solidFill>
              </a:rPr>
              <a:t>each other</a:t>
            </a:r>
            <a:r>
              <a:rPr lang="en-US" sz="4000" dirty="0">
                <a:solidFill>
                  <a:srgbClr val="FFFF00"/>
                </a:solidFill>
              </a:rPr>
              <a:t>.</a:t>
            </a:r>
            <a:br>
              <a:rPr lang="en-US" sz="4000" dirty="0">
                <a:solidFill>
                  <a:srgbClr val="FFFF00"/>
                </a:solidFill>
              </a:rPr>
            </a:br>
            <a:r>
              <a:rPr lang="en-US" sz="4000" dirty="0">
                <a:solidFill>
                  <a:srgbClr val="00B0F0"/>
                </a:solidFill>
              </a:rPr>
              <a:t>- We should help </a:t>
            </a:r>
            <a:r>
              <a:rPr lang="en-US" sz="4000" b="1" dirty="0">
                <a:solidFill>
                  <a:srgbClr val="FFFF00"/>
                </a:solidFill>
              </a:rPr>
              <a:t>one another</a:t>
            </a:r>
            <a:r>
              <a:rPr lang="en-US" sz="4000" dirty="0">
                <a:solidFill>
                  <a:srgbClr val="FFFF00"/>
                </a:solidFill>
              </a:rPr>
              <a:t>.</a:t>
            </a:r>
            <a:r>
              <a:rPr lang="en-US" sz="3600" dirty="0">
                <a:solidFill>
                  <a:srgbClr val="FFFF00"/>
                </a:solidFill>
              </a:rPr>
              <a:t/>
            </a:r>
            <a:br>
              <a:rPr lang="en-US" sz="3600" dirty="0">
                <a:solidFill>
                  <a:srgbClr val="FFFF00"/>
                </a:solidFill>
              </a:rPr>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362200"/>
            <a:ext cx="7772400" cy="2057400"/>
          </a:xfrm>
        </p:spPr>
        <p:txBody>
          <a:bodyPr>
            <a:normAutofit fontScale="90000"/>
          </a:bodyPr>
          <a:lstStyle/>
          <a:p>
            <a:r>
              <a:rPr lang="en-US" sz="8000" b="1" dirty="0">
                <a:solidFill>
                  <a:schemeClr val="bg1"/>
                </a:solidFill>
              </a:rPr>
              <a:t>     THANK YOU!!</a:t>
            </a:r>
            <a:r>
              <a:rPr lang="en-US" sz="8000" dirty="0">
                <a:solidFill>
                  <a:schemeClr val="bg1"/>
                </a:solidFill>
              </a:rPr>
              <a:t/>
            </a:r>
            <a:br>
              <a:rPr lang="en-US" sz="8000" dirty="0">
                <a:solidFill>
                  <a:schemeClr val="bg1"/>
                </a:solidFill>
              </a:rPr>
            </a:br>
            <a:r>
              <a:rPr lang="en-US" sz="8000" dirty="0">
                <a:solidFill>
                  <a:schemeClr val="bg1"/>
                </a:solidFill>
              </a:rPr>
              <a:t>      </a:t>
            </a:r>
            <a:r>
              <a:rPr lang="en-US" sz="6700" b="1" dirty="0">
                <a:solidFill>
                  <a:srgbClr val="00B0F0"/>
                </a:solidFill>
              </a:rPr>
              <a:t>LINGUA</a:t>
            </a:r>
            <a:r>
              <a:rPr lang="en-US" sz="6700" b="1" dirty="0"/>
              <a:t> </a:t>
            </a:r>
            <a:r>
              <a:rPr lang="en-US" sz="6700" b="1" dirty="0">
                <a:solidFill>
                  <a:srgbClr val="7030A0"/>
                </a:solidFill>
              </a:rPr>
              <a:t>FRANCA</a:t>
            </a:r>
            <a:endParaRPr lang="en-US" sz="6700" b="1"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828800"/>
            <a:ext cx="7772400" cy="1828800"/>
          </a:xfrm>
        </p:spPr>
        <p:txBody>
          <a:bodyPr>
            <a:noAutofit/>
          </a:bodyPr>
          <a:lstStyle/>
          <a:p>
            <a:r>
              <a:rPr lang="en-US" sz="9600" b="1" dirty="0">
                <a:solidFill>
                  <a:srgbClr val="FFC000"/>
                </a:solidFill>
                <a:latin typeface="Broadway" panose="04040905080B02020502" pitchFamily="82" charset="0"/>
              </a:rPr>
              <a:t>PRONOUN</a:t>
            </a:r>
            <a:endParaRPr lang="en-US" sz="9600" dirty="0">
              <a:solidFill>
                <a:srgbClr val="FFC000"/>
              </a:solidFill>
              <a:latin typeface="Broadway" panose="04040905080B02020502" pitchFamily="82" charset="0"/>
            </a:endParaRPr>
          </a:p>
        </p:txBody>
      </p:sp>
      <p:sp>
        <p:nvSpPr>
          <p:cNvPr id="4" name="Subtitle 3"/>
          <p:cNvSpPr>
            <a:spLocks noGrp="1"/>
          </p:cNvSpPr>
          <p:nvPr>
            <p:ph type="subTitle" idx="1"/>
          </p:nvPr>
        </p:nvSpPr>
        <p:spPr/>
        <p:txBody>
          <a:bodyPr/>
          <a:lstStyle/>
          <a:p>
            <a:r>
              <a:rPr lang="en-US" b="1" dirty="0" smtClean="0">
                <a:solidFill>
                  <a:schemeClr val="accent1">
                    <a:lumMod val="75000"/>
                  </a:schemeClr>
                </a:solidFill>
              </a:rPr>
              <a:t>Presented by: SHUVASISH SIR</a:t>
            </a:r>
            <a:endParaRPr lang="en-US" b="1" dirty="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733800"/>
            <a:ext cx="11811000" cy="2057400"/>
          </a:xfrm>
        </p:spPr>
        <p:txBody>
          <a:bodyPr>
            <a:normAutofit fontScale="90000"/>
          </a:bodyPr>
          <a:lstStyle/>
          <a:p>
            <a:pPr algn="l"/>
            <a:r>
              <a:rPr lang="en-US" sz="4000" b="1" dirty="0">
                <a:solidFill>
                  <a:srgbClr val="FFFF00"/>
                </a:solidFill>
              </a:rPr>
              <a:t>Pronoun</a:t>
            </a:r>
            <a:r>
              <a:rPr lang="en-US" sz="4000" dirty="0"/>
              <a:t/>
            </a:r>
            <a:br>
              <a:rPr lang="en-US" sz="4000" dirty="0"/>
            </a:br>
            <a:r>
              <a:rPr lang="en-US" sz="4000" b="1" dirty="0">
                <a:solidFill>
                  <a:srgbClr val="FFFF00"/>
                </a:solidFill>
              </a:rPr>
              <a:t>A Pronoun is a word that is used instead of a noun-equivalent. It is the replacement of noun.</a:t>
            </a:r>
            <a:r>
              <a:rPr lang="en-US" sz="4000" dirty="0">
                <a:solidFill>
                  <a:srgbClr val="FFFF00"/>
                </a:solidFill>
              </a:rPr>
              <a:t/>
            </a:r>
            <a:br>
              <a:rPr lang="en-US" sz="4000" dirty="0">
                <a:solidFill>
                  <a:srgbClr val="FFFF00"/>
                </a:solidFill>
              </a:rPr>
            </a:br>
            <a:r>
              <a:rPr lang="en-US" sz="3600" dirty="0">
                <a:solidFill>
                  <a:srgbClr val="00B0F0"/>
                </a:solidFill>
              </a:rPr>
              <a:t>Pronoun </a:t>
            </a:r>
            <a:r>
              <a:rPr lang="en-US" sz="3600" dirty="0" err="1">
                <a:solidFill>
                  <a:srgbClr val="00B0F0"/>
                </a:solidFill>
              </a:rPr>
              <a:t>সাধারণত</a:t>
            </a:r>
            <a:r>
              <a:rPr lang="en-US" sz="3600" dirty="0">
                <a:solidFill>
                  <a:srgbClr val="00B0F0"/>
                </a:solidFill>
              </a:rPr>
              <a:t> Noun </a:t>
            </a:r>
            <a:r>
              <a:rPr lang="en-US" sz="3600" dirty="0" err="1">
                <a:solidFill>
                  <a:srgbClr val="00B0F0"/>
                </a:solidFill>
              </a:rPr>
              <a:t>বা</a:t>
            </a:r>
            <a:r>
              <a:rPr lang="en-US" sz="3600" dirty="0">
                <a:solidFill>
                  <a:srgbClr val="00B0F0"/>
                </a:solidFill>
              </a:rPr>
              <a:t> Noun </a:t>
            </a:r>
            <a:r>
              <a:rPr lang="en-US" sz="3600" dirty="0" err="1">
                <a:solidFill>
                  <a:srgbClr val="00B0F0"/>
                </a:solidFill>
              </a:rPr>
              <a:t>এর</a:t>
            </a:r>
            <a:r>
              <a:rPr lang="en-US" sz="3600" dirty="0">
                <a:solidFill>
                  <a:srgbClr val="00B0F0"/>
                </a:solidFill>
              </a:rPr>
              <a:t> </a:t>
            </a:r>
            <a:r>
              <a:rPr lang="en-US" sz="3600" dirty="0" err="1">
                <a:solidFill>
                  <a:srgbClr val="00B0F0"/>
                </a:solidFill>
              </a:rPr>
              <a:t>সমতুল্য</a:t>
            </a:r>
            <a:r>
              <a:rPr lang="en-US" sz="3600" dirty="0">
                <a:solidFill>
                  <a:srgbClr val="00B0F0"/>
                </a:solidFill>
              </a:rPr>
              <a:t> </a:t>
            </a:r>
            <a:r>
              <a:rPr lang="en-US" sz="3600" dirty="0" err="1">
                <a:solidFill>
                  <a:srgbClr val="00B0F0"/>
                </a:solidFill>
              </a:rPr>
              <a:t>কিছুর</a:t>
            </a:r>
            <a:r>
              <a:rPr lang="en-US" sz="3600" dirty="0">
                <a:solidFill>
                  <a:srgbClr val="00B0F0"/>
                </a:solidFill>
              </a:rPr>
              <a:t> </a:t>
            </a:r>
            <a:r>
              <a:rPr lang="en-US" sz="3600" dirty="0" err="1">
                <a:solidFill>
                  <a:srgbClr val="00B0F0"/>
                </a:solidFill>
              </a:rPr>
              <a:t>পরিবর্তে</a:t>
            </a:r>
            <a:r>
              <a:rPr lang="en-US" sz="3600" dirty="0">
                <a:solidFill>
                  <a:srgbClr val="00B0F0"/>
                </a:solidFill>
              </a:rPr>
              <a:t> </a:t>
            </a:r>
            <a:r>
              <a:rPr lang="en-US" sz="3600" dirty="0" err="1">
                <a:solidFill>
                  <a:srgbClr val="00B0F0"/>
                </a:solidFill>
              </a:rPr>
              <a:t>বসে</a:t>
            </a:r>
            <a:r>
              <a:rPr lang="en-US" sz="3600" dirty="0">
                <a:solidFill>
                  <a:srgbClr val="00B0F0"/>
                </a:solidFill>
              </a:rPr>
              <a:t>। </a:t>
            </a:r>
            <a:r>
              <a:rPr lang="en-US" sz="3600" dirty="0" err="1">
                <a:solidFill>
                  <a:srgbClr val="00B0F0"/>
                </a:solidFill>
              </a:rPr>
              <a:t>ইহা</a:t>
            </a:r>
            <a:r>
              <a:rPr lang="en-US" sz="3600" dirty="0">
                <a:solidFill>
                  <a:srgbClr val="00B0F0"/>
                </a:solidFill>
              </a:rPr>
              <a:t> Noun </a:t>
            </a:r>
            <a:r>
              <a:rPr lang="en-US" sz="3600" dirty="0" err="1">
                <a:solidFill>
                  <a:srgbClr val="00B0F0"/>
                </a:solidFill>
              </a:rPr>
              <a:t>কে</a:t>
            </a:r>
            <a:r>
              <a:rPr lang="en-US" sz="3600" dirty="0">
                <a:solidFill>
                  <a:srgbClr val="00B0F0"/>
                </a:solidFill>
              </a:rPr>
              <a:t> </a:t>
            </a:r>
            <a:r>
              <a:rPr lang="en-US" sz="3600" dirty="0" err="1">
                <a:solidFill>
                  <a:srgbClr val="00B0F0"/>
                </a:solidFill>
              </a:rPr>
              <a:t>প্রতিস্থাপন</a:t>
            </a:r>
            <a:r>
              <a:rPr lang="en-US" sz="3600" dirty="0">
                <a:solidFill>
                  <a:srgbClr val="00B0F0"/>
                </a:solidFill>
              </a:rPr>
              <a:t> </a:t>
            </a:r>
            <a:r>
              <a:rPr lang="en-US" sz="3600" dirty="0" err="1">
                <a:solidFill>
                  <a:srgbClr val="00B0F0"/>
                </a:solidFill>
              </a:rPr>
              <a:t>করে</a:t>
            </a:r>
            <a:r>
              <a:rPr lang="en-US" sz="3600" dirty="0">
                <a:solidFill>
                  <a:srgbClr val="00B0F0"/>
                </a:solidFill>
              </a:rPr>
              <a:t>।</a:t>
            </a:r>
            <a:r>
              <a:rPr lang="en-US" sz="4000" dirty="0">
                <a:solidFill>
                  <a:srgbClr val="FFFF00"/>
                </a:solidFill>
              </a:rPr>
              <a:t/>
            </a:r>
            <a:br>
              <a:rPr lang="en-US" sz="4000" dirty="0">
                <a:solidFill>
                  <a:srgbClr val="FFFF00"/>
                </a:solidFill>
              </a:rPr>
            </a:br>
            <a:r>
              <a:rPr lang="en-US" sz="4000" b="1" dirty="0">
                <a:solidFill>
                  <a:srgbClr val="FFFF00"/>
                </a:solidFill>
              </a:rPr>
              <a:t>Common pronouns are </a:t>
            </a:r>
            <a:r>
              <a:rPr lang="en-US" sz="4000" b="1" dirty="0">
                <a:solidFill>
                  <a:srgbClr val="FF0000"/>
                </a:solidFill>
              </a:rPr>
              <a:t>I, me, he, she, him, his, her, they, them, it, we, us, </a:t>
            </a:r>
            <a:r>
              <a:rPr lang="en-US" sz="4000" b="1" dirty="0">
                <a:solidFill>
                  <a:srgbClr val="FFFF00"/>
                </a:solidFill>
              </a:rPr>
              <a:t>etc.</a:t>
            </a:r>
            <a:r>
              <a:rPr lang="en-US" sz="4000" dirty="0">
                <a:solidFill>
                  <a:srgbClr val="FFFF00"/>
                </a:solidFill>
              </a:rPr>
              <a:t/>
            </a:r>
            <a:br>
              <a:rPr lang="en-US" sz="4000" dirty="0">
                <a:solidFill>
                  <a:srgbClr val="FFFF00"/>
                </a:solidFill>
              </a:rPr>
            </a:br>
            <a:r>
              <a:rPr lang="en-US" sz="4000" b="1" dirty="0">
                <a:solidFill>
                  <a:srgbClr val="FFFF00"/>
                </a:solidFill>
              </a:rPr>
              <a:t>Example:</a:t>
            </a:r>
            <a:r>
              <a:rPr lang="en-US" sz="4000" dirty="0"/>
              <a:t/>
            </a:r>
            <a:br>
              <a:rPr lang="en-US" sz="4000" dirty="0"/>
            </a:br>
            <a:r>
              <a:rPr lang="en-US" sz="4000" dirty="0">
                <a:solidFill>
                  <a:srgbClr val="FFFF00"/>
                </a:solidFill>
              </a:rPr>
              <a:t>- </a:t>
            </a:r>
            <a:r>
              <a:rPr lang="en-US" sz="4000" b="1" dirty="0">
                <a:solidFill>
                  <a:schemeClr val="bg1">
                    <a:lumMod val="85000"/>
                  </a:schemeClr>
                </a:solidFill>
              </a:rPr>
              <a:t>She</a:t>
            </a:r>
            <a:r>
              <a:rPr lang="en-US" sz="4000" dirty="0">
                <a:solidFill>
                  <a:srgbClr val="FFFF00"/>
                </a:solidFill>
              </a:rPr>
              <a:t> is a pretty girl.</a:t>
            </a:r>
            <a:br>
              <a:rPr lang="en-US" sz="4000" dirty="0">
                <a:solidFill>
                  <a:srgbClr val="FFFF00"/>
                </a:solidFill>
              </a:rPr>
            </a:br>
            <a:r>
              <a:rPr lang="en-US" sz="4000" dirty="0">
                <a:solidFill>
                  <a:srgbClr val="FFFF00"/>
                </a:solidFill>
              </a:rPr>
              <a:t>- </a:t>
            </a:r>
            <a:r>
              <a:rPr lang="en-US" sz="4000" b="1" dirty="0">
                <a:solidFill>
                  <a:schemeClr val="bg1">
                    <a:lumMod val="85000"/>
                  </a:schemeClr>
                </a:solidFill>
              </a:rPr>
              <a:t>His</a:t>
            </a:r>
            <a:r>
              <a:rPr lang="en-US" sz="4000" dirty="0">
                <a:solidFill>
                  <a:srgbClr val="FFFF00"/>
                </a:solidFill>
              </a:rPr>
              <a:t> contribution is appreciable.</a:t>
            </a:r>
            <a:br>
              <a:rPr lang="en-US" sz="4000" dirty="0">
                <a:solidFill>
                  <a:srgbClr val="FFFF00"/>
                </a:solidFill>
              </a:rPr>
            </a:br>
            <a:r>
              <a:rPr lang="en-US" sz="4000" dirty="0">
                <a:solidFill>
                  <a:srgbClr val="FFFF00"/>
                </a:solidFill>
              </a:rPr>
              <a:t>- </a:t>
            </a:r>
            <a:r>
              <a:rPr lang="en-US" sz="4000" b="1" dirty="0">
                <a:solidFill>
                  <a:schemeClr val="bg1">
                    <a:lumMod val="85000"/>
                  </a:schemeClr>
                </a:solidFill>
              </a:rPr>
              <a:t>They</a:t>
            </a:r>
            <a:r>
              <a:rPr lang="en-US" sz="4000" dirty="0">
                <a:solidFill>
                  <a:srgbClr val="FFFF00"/>
                </a:solidFill>
              </a:rPr>
              <a:t> are unbeatable. </a:t>
            </a:r>
            <a:br>
              <a:rPr lang="en-US" sz="4000" dirty="0">
                <a:solidFill>
                  <a:srgbClr val="FFFF00"/>
                </a:solidFill>
              </a:rPr>
            </a:br>
            <a:r>
              <a:rPr lang="en-US" sz="4000" dirty="0">
                <a:solidFill>
                  <a:srgbClr val="FFFF00"/>
                </a:solidFill>
              </a:rPr>
              <a:t>- </a:t>
            </a:r>
            <a:r>
              <a:rPr lang="en-US" sz="4000" dirty="0">
                <a:solidFill>
                  <a:schemeClr val="bg1">
                    <a:lumMod val="85000"/>
                  </a:schemeClr>
                </a:solidFill>
              </a:rPr>
              <a:t>This</a:t>
            </a:r>
            <a:r>
              <a:rPr lang="en-US" sz="4000" dirty="0">
                <a:solidFill>
                  <a:srgbClr val="FFFF00"/>
                </a:solidFill>
              </a:rPr>
              <a:t> job is done by </a:t>
            </a:r>
            <a:r>
              <a:rPr lang="en-US" sz="4000" b="1" dirty="0">
                <a:solidFill>
                  <a:srgbClr val="FFFF00"/>
                </a:solidFill>
              </a:rPr>
              <a:t>them</a:t>
            </a:r>
            <a:r>
              <a:rPr lang="en-US" sz="4000" dirty="0">
                <a:solidFill>
                  <a:srgbClr val="FFFF00"/>
                </a:solidFill>
              </a:rPr>
              <a:t>.</a:t>
            </a:r>
            <a:r>
              <a:rPr lang="en-US" sz="3200" dirty="0"/>
              <a:t/>
            </a:r>
            <a:br>
              <a:rPr lang="en-US" sz="3200" dirty="0"/>
            </a:br>
            <a:r>
              <a:rPr lang="as-IN" sz="2400" dirty="0"/>
              <a:t/>
            </a:r>
            <a:br>
              <a:rPr lang="as-IN" sz="2400" dirty="0"/>
            </a:br>
            <a:r>
              <a:rPr lang="as-IN" sz="2800" dirty="0"/>
              <a:t/>
            </a:r>
            <a:br>
              <a:rPr lang="as-IN" sz="28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95600"/>
            <a:ext cx="9601200" cy="2057400"/>
          </a:xfrm>
        </p:spPr>
        <p:txBody>
          <a:bodyPr>
            <a:normAutofit fontScale="90000"/>
          </a:bodyPr>
          <a:lstStyle/>
          <a:p>
            <a:pPr algn="l"/>
            <a:r>
              <a:rPr lang="en-US" sz="5300" b="1" dirty="0">
                <a:solidFill>
                  <a:srgbClr val="FFFF00"/>
                </a:solidFill>
              </a:rPr>
              <a:t>Role of Pronoun in a Sentence:</a:t>
            </a:r>
            <a:r>
              <a:rPr lang="en-US" sz="5300" dirty="0">
                <a:solidFill>
                  <a:srgbClr val="00B0F0"/>
                </a:solidFill>
              </a:rPr>
              <a:t> </a:t>
            </a:r>
            <a:br>
              <a:rPr lang="en-US" sz="5300" dirty="0">
                <a:solidFill>
                  <a:srgbClr val="00B0F0"/>
                </a:solidFill>
              </a:rPr>
            </a:br>
            <a:r>
              <a:rPr lang="en-US" sz="5300" dirty="0">
                <a:solidFill>
                  <a:srgbClr val="00B0F0"/>
                </a:solidFill>
              </a:rPr>
              <a:t>Pronouns are usually short words and they are used to make sentences less cluttered and less repetitive.</a:t>
            </a: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676400" y="533400"/>
            <a:ext cx="8991600" cy="1752600"/>
          </a:xfrm>
        </p:spPr>
        <p:txBody>
          <a:bodyPr>
            <a:normAutofit fontScale="25000" lnSpcReduction="20000"/>
          </a:bodyPr>
          <a:lstStyle/>
          <a:p>
            <a:r>
              <a:rPr lang="en-US" sz="16000" b="1" dirty="0">
                <a:solidFill>
                  <a:srgbClr val="FFFF00"/>
                </a:solidFill>
              </a:rPr>
              <a:t>Kinds of Pronoun:</a:t>
            </a:r>
            <a:r>
              <a:rPr lang="en-US" sz="16000" dirty="0">
                <a:solidFill>
                  <a:srgbClr val="FFFF00"/>
                </a:solidFill>
              </a:rPr>
              <a:t/>
            </a:r>
            <a:br>
              <a:rPr lang="en-US" sz="16000" dirty="0">
                <a:solidFill>
                  <a:srgbClr val="FFFF00"/>
                </a:solidFill>
              </a:rPr>
            </a:br>
            <a:r>
              <a:rPr lang="en-US" sz="12800" dirty="0">
                <a:solidFill>
                  <a:srgbClr val="FFFF00"/>
                </a:solidFill>
              </a:rPr>
              <a:t>There are many different kinds of pronouns; such as:</a:t>
            </a:r>
          </a:p>
          <a:p>
            <a:pPr marL="1371600" indent="-1371600" algn="l">
              <a:buFont typeface="+mj-lt"/>
              <a:buAutoNum type="arabicPeriod"/>
            </a:pPr>
            <a:r>
              <a:rPr lang="en-US" sz="15200" b="1" dirty="0">
                <a:solidFill>
                  <a:srgbClr val="00B0F0"/>
                </a:solidFill>
              </a:rPr>
              <a:t>Personal Pronoun</a:t>
            </a:r>
          </a:p>
          <a:p>
            <a:pPr marL="1371600" indent="-1371600" algn="l">
              <a:buFont typeface="+mj-lt"/>
              <a:buAutoNum type="arabicPeriod"/>
            </a:pPr>
            <a:r>
              <a:rPr lang="en-US" sz="15200" b="1" dirty="0">
                <a:solidFill>
                  <a:srgbClr val="00B0F0"/>
                </a:solidFill>
              </a:rPr>
              <a:t>Possessive Pronoun</a:t>
            </a:r>
          </a:p>
          <a:p>
            <a:pPr marL="1371600" indent="-1371600" algn="l">
              <a:buFont typeface="+mj-lt"/>
              <a:buAutoNum type="arabicPeriod"/>
            </a:pPr>
            <a:r>
              <a:rPr lang="en-US" sz="15200" b="1" dirty="0">
                <a:solidFill>
                  <a:srgbClr val="00B0F0"/>
                </a:solidFill>
              </a:rPr>
              <a:t>Reflexive Pronoun</a:t>
            </a:r>
          </a:p>
          <a:p>
            <a:pPr marL="1371600" indent="-1371600" algn="l">
              <a:buFont typeface="+mj-lt"/>
              <a:buAutoNum type="arabicPeriod"/>
            </a:pPr>
            <a:r>
              <a:rPr lang="en-US" sz="15200" b="1" dirty="0">
                <a:solidFill>
                  <a:srgbClr val="FFC000"/>
                </a:solidFill>
              </a:rPr>
              <a:t>Intensive Pronoun</a:t>
            </a:r>
          </a:p>
          <a:p>
            <a:pPr marL="1371600" indent="-1371600" algn="l">
              <a:buFont typeface="+mj-lt"/>
              <a:buAutoNum type="arabicPeriod"/>
            </a:pPr>
            <a:r>
              <a:rPr lang="en-US" sz="15200" b="1" dirty="0">
                <a:solidFill>
                  <a:srgbClr val="FFC000"/>
                </a:solidFill>
              </a:rPr>
              <a:t>Indefinite Pronoun</a:t>
            </a:r>
          </a:p>
          <a:p>
            <a:pPr marL="1371600" indent="-1371600" algn="l">
              <a:buFont typeface="+mj-lt"/>
              <a:buAutoNum type="arabicPeriod"/>
            </a:pPr>
            <a:r>
              <a:rPr lang="en-US" sz="15200" b="1" dirty="0">
                <a:solidFill>
                  <a:srgbClr val="FFC000"/>
                </a:solidFill>
              </a:rPr>
              <a:t>Demonstrative Pronoun</a:t>
            </a:r>
          </a:p>
          <a:p>
            <a:pPr marL="1371600" indent="-1371600" algn="l">
              <a:buFont typeface="+mj-lt"/>
              <a:buAutoNum type="arabicPeriod"/>
            </a:pPr>
            <a:r>
              <a:rPr lang="en-US" sz="15200" b="1" dirty="0">
                <a:solidFill>
                  <a:srgbClr val="92D050"/>
                </a:solidFill>
              </a:rPr>
              <a:t>Relative Pronoun</a:t>
            </a:r>
          </a:p>
          <a:p>
            <a:pPr marL="1371600" indent="-1371600" algn="l">
              <a:buFont typeface="+mj-lt"/>
              <a:buAutoNum type="arabicPeriod"/>
            </a:pPr>
            <a:r>
              <a:rPr lang="en-US" sz="15200" b="1" dirty="0">
                <a:solidFill>
                  <a:srgbClr val="92D050"/>
                </a:solidFill>
              </a:rPr>
              <a:t>Interrogative Pronoun</a:t>
            </a:r>
          </a:p>
          <a:p>
            <a:pPr marL="1371600" indent="-1371600" algn="l">
              <a:buFont typeface="+mj-lt"/>
              <a:buAutoNum type="arabicPeriod"/>
            </a:pPr>
            <a:r>
              <a:rPr lang="en-US" sz="15200" b="1" dirty="0">
                <a:solidFill>
                  <a:srgbClr val="92D050"/>
                </a:solidFill>
              </a:rPr>
              <a:t>Reciprocal Pronoun.</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419600"/>
            <a:ext cx="10363201" cy="2057400"/>
          </a:xfrm>
        </p:spPr>
        <p:txBody>
          <a:bodyPr>
            <a:normAutofit fontScale="90000"/>
          </a:bodyPr>
          <a:lstStyle/>
          <a:p>
            <a:pPr algn="l"/>
            <a:r>
              <a:rPr lang="en-US" sz="4000" b="1" dirty="0" err="1">
                <a:solidFill>
                  <a:srgbClr val="FFFF00"/>
                </a:solidFill>
              </a:rPr>
              <a:t>i</a:t>
            </a:r>
            <a:r>
              <a:rPr lang="en-US" sz="4000" b="1" dirty="0">
                <a:solidFill>
                  <a:srgbClr val="FFFF00"/>
                </a:solidFill>
              </a:rPr>
              <a:t>. Personal Pronoun:</a:t>
            </a:r>
            <a:r>
              <a:rPr lang="en-US" sz="4000" b="1" dirty="0"/>
              <a:t/>
            </a:r>
            <a:br>
              <a:rPr lang="en-US" sz="4000" b="1" dirty="0"/>
            </a:br>
            <a:r>
              <a:rPr lang="en-US" sz="4000" dirty="0">
                <a:solidFill>
                  <a:srgbClr val="FFFF00"/>
                </a:solidFill>
              </a:rPr>
              <a:t>A personal pronoun is</a:t>
            </a:r>
            <a:r>
              <a:rPr lang="en-US" sz="4000" b="1" dirty="0">
                <a:solidFill>
                  <a:srgbClr val="FFFF00"/>
                </a:solidFill>
              </a:rPr>
              <a:t> used instead of a person</a:t>
            </a:r>
            <a:r>
              <a:rPr lang="en-US" sz="4000" dirty="0">
                <a:solidFill>
                  <a:srgbClr val="FFFF00"/>
                </a:solidFill>
              </a:rPr>
              <a:t>. </a:t>
            </a:r>
            <a:r>
              <a:rPr lang="en-US" sz="4000" dirty="0">
                <a:solidFill>
                  <a:srgbClr val="00B0F0"/>
                </a:solidFill>
              </a:rPr>
              <a:t>Such as</a:t>
            </a:r>
            <a:r>
              <a:rPr lang="en-US" sz="4000" dirty="0"/>
              <a:t> </a:t>
            </a:r>
            <a:r>
              <a:rPr lang="en-US" sz="4000" b="1" dirty="0">
                <a:solidFill>
                  <a:srgbClr val="FFFF00"/>
                </a:solidFill>
              </a:rPr>
              <a:t>I, you, he, she, we, they and who</a:t>
            </a:r>
            <a:r>
              <a:rPr lang="en-US" sz="4000" dirty="0">
                <a:solidFill>
                  <a:srgbClr val="FFFF00"/>
                </a:solidFill>
              </a:rPr>
              <a:t>.</a:t>
            </a:r>
            <a:br>
              <a:rPr lang="en-US" sz="4000" dirty="0">
                <a:solidFill>
                  <a:srgbClr val="FFFF00"/>
                </a:solidFill>
              </a:rPr>
            </a:br>
            <a:r>
              <a:rPr lang="en-US" sz="4000" dirty="0">
                <a:solidFill>
                  <a:srgbClr val="00B0F0"/>
                </a:solidFill>
              </a:rPr>
              <a:t>When a personal pronoun is the subject of a verb, it is called </a:t>
            </a:r>
            <a:r>
              <a:rPr lang="en-US" sz="4000" b="1" dirty="0">
                <a:solidFill>
                  <a:srgbClr val="00B0F0"/>
                </a:solidFill>
              </a:rPr>
              <a:t>Subjective Pronoun</a:t>
            </a:r>
            <a:r>
              <a:rPr lang="en-US" sz="4000" dirty="0">
                <a:solidFill>
                  <a:srgbClr val="00B0F0"/>
                </a:solidFill>
              </a:rPr>
              <a:t> (</a:t>
            </a:r>
            <a:r>
              <a:rPr lang="en-US" sz="4000" b="1" dirty="0">
                <a:solidFill>
                  <a:srgbClr val="00B0F0"/>
                </a:solidFill>
              </a:rPr>
              <a:t>I, we, he, she, they, and you</a:t>
            </a:r>
            <a:r>
              <a:rPr lang="en-US" sz="4000" dirty="0">
                <a:solidFill>
                  <a:srgbClr val="00B0F0"/>
                </a:solidFill>
              </a:rPr>
              <a:t>).</a:t>
            </a:r>
            <a:br>
              <a:rPr lang="en-US" sz="4000" dirty="0">
                <a:solidFill>
                  <a:srgbClr val="00B0F0"/>
                </a:solidFill>
              </a:rPr>
            </a:br>
            <a:r>
              <a:rPr lang="en-US" sz="4000" b="1" dirty="0">
                <a:solidFill>
                  <a:srgbClr val="00B0F0"/>
                </a:solidFill>
              </a:rPr>
              <a:t>E.g.</a:t>
            </a:r>
            <a:r>
              <a:rPr lang="en-US" sz="4000" dirty="0">
                <a:solidFill>
                  <a:srgbClr val="00B0F0"/>
                </a:solidFill>
              </a:rPr>
              <a:t> I love this book.</a:t>
            </a:r>
            <a:br>
              <a:rPr lang="en-US" sz="4000" dirty="0">
                <a:solidFill>
                  <a:srgbClr val="00B0F0"/>
                </a:solidFill>
              </a:rPr>
            </a:br>
            <a:r>
              <a:rPr lang="en-US" sz="4000" dirty="0">
                <a:solidFill>
                  <a:srgbClr val="92D050"/>
                </a:solidFill>
              </a:rPr>
              <a:t>When a personal pronoun is not a subject and acts as the object, then it is called </a:t>
            </a:r>
            <a:r>
              <a:rPr lang="en-US" sz="4000" b="1" dirty="0">
                <a:solidFill>
                  <a:srgbClr val="92D050"/>
                </a:solidFill>
              </a:rPr>
              <a:t>Objective Pronoun</a:t>
            </a:r>
            <a:r>
              <a:rPr lang="en-US" sz="4000" dirty="0">
                <a:solidFill>
                  <a:srgbClr val="92D050"/>
                </a:solidFill>
              </a:rPr>
              <a:t> </a:t>
            </a:r>
            <a:r>
              <a:rPr lang="en-US" sz="4000" dirty="0">
                <a:solidFill>
                  <a:srgbClr val="FFFF00"/>
                </a:solidFill>
              </a:rPr>
              <a:t>(</a:t>
            </a:r>
            <a:r>
              <a:rPr lang="en-US" sz="4000" b="1" dirty="0">
                <a:solidFill>
                  <a:srgbClr val="FFFF00"/>
                </a:solidFill>
              </a:rPr>
              <a:t>me, you, her, him, it, us, them and whom</a:t>
            </a:r>
            <a:r>
              <a:rPr lang="en-US" sz="4000" dirty="0">
                <a:solidFill>
                  <a:srgbClr val="FFFF00"/>
                </a:solidFill>
              </a:rPr>
              <a:t>).</a:t>
            </a:r>
            <a:r>
              <a:rPr lang="en-US" sz="4000" dirty="0"/>
              <a:t/>
            </a:r>
            <a:br>
              <a:rPr lang="en-US" sz="4000" dirty="0"/>
            </a:br>
            <a:r>
              <a:rPr lang="en-US" sz="4000" b="1" dirty="0">
                <a:solidFill>
                  <a:srgbClr val="00B0F0"/>
                </a:solidFill>
              </a:rPr>
              <a:t>E.g.</a:t>
            </a:r>
            <a:r>
              <a:rPr lang="en-US" sz="4000" dirty="0">
                <a:solidFill>
                  <a:srgbClr val="00B0F0"/>
                </a:solidFill>
              </a:rPr>
              <a:t> Give it to him.</a:t>
            </a:r>
            <a:r>
              <a:rPr lang="en-US" sz="3200" dirty="0"/>
              <a:t/>
            </a:r>
            <a:br>
              <a:rPr lang="en-US" sz="3200" dirty="0"/>
            </a:b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62400"/>
            <a:ext cx="9829800" cy="2057400"/>
          </a:xfrm>
        </p:spPr>
        <p:txBody>
          <a:bodyPr>
            <a:normAutofit fontScale="90000"/>
          </a:bodyPr>
          <a:lstStyle/>
          <a:p>
            <a:pPr algn="l"/>
            <a:r>
              <a:rPr lang="en-US" b="1" dirty="0" smtClean="0">
                <a:solidFill>
                  <a:srgbClr val="FFFF00"/>
                </a:solidFill>
              </a:rPr>
              <a:t>ii. Possessive Pronoun:</a:t>
            </a:r>
            <a:r>
              <a:rPr lang="en-US" b="1" dirty="0" smtClean="0"/>
              <a:t/>
            </a:r>
            <a:br>
              <a:rPr lang="en-US" b="1" dirty="0" smtClean="0"/>
            </a:br>
            <a:r>
              <a:rPr lang="en-US" dirty="0" smtClean="0">
                <a:solidFill>
                  <a:srgbClr val="00B0F0"/>
                </a:solidFill>
              </a:rPr>
              <a:t>A Possessive Pronoun </a:t>
            </a:r>
            <a:r>
              <a:rPr lang="en-US" b="1" dirty="0" smtClean="0">
                <a:solidFill>
                  <a:srgbClr val="00B0F0"/>
                </a:solidFill>
              </a:rPr>
              <a:t>shows ownership of something</a:t>
            </a:r>
            <a:r>
              <a:rPr lang="en-US" dirty="0" smtClean="0">
                <a:solidFill>
                  <a:srgbClr val="00B0F0"/>
                </a:solidFill>
              </a:rPr>
              <a:t>. Such as </a:t>
            </a:r>
            <a:r>
              <a:rPr lang="en-US" b="1" dirty="0" smtClean="0">
                <a:solidFill>
                  <a:srgbClr val="FFFF00"/>
                </a:solidFill>
              </a:rPr>
              <a:t>his, hers, its, mine, yours, ours, </a:t>
            </a:r>
            <a:r>
              <a:rPr lang="en-US" dirty="0" smtClean="0">
                <a:solidFill>
                  <a:srgbClr val="FFFF00"/>
                </a:solidFill>
              </a:rPr>
              <a:t>and </a:t>
            </a:r>
            <a:r>
              <a:rPr lang="en-US" b="1" dirty="0" smtClean="0">
                <a:solidFill>
                  <a:srgbClr val="FFFF00"/>
                </a:solidFill>
              </a:rPr>
              <a:t>theirs</a:t>
            </a:r>
            <a:r>
              <a:rPr lang="en-US" dirty="0" smtClean="0">
                <a:solidFill>
                  <a:srgbClr val="FFFF00"/>
                </a:solidFill>
              </a:rPr>
              <a:t>.</a:t>
            </a:r>
            <a:br>
              <a:rPr lang="en-US" dirty="0" smtClean="0">
                <a:solidFill>
                  <a:srgbClr val="FFFF00"/>
                </a:solidFill>
              </a:rPr>
            </a:br>
            <a:r>
              <a:rPr lang="en-US" b="1" dirty="0" smtClean="0">
                <a:solidFill>
                  <a:srgbClr val="00B0F0"/>
                </a:solidFill>
              </a:rPr>
              <a:t>Example:</a:t>
            </a:r>
            <a:br>
              <a:rPr lang="en-US" b="1" dirty="0" smtClean="0">
                <a:solidFill>
                  <a:srgbClr val="00B0F0"/>
                </a:solidFill>
              </a:rPr>
            </a:br>
            <a:r>
              <a:rPr lang="en-US" dirty="0" smtClean="0">
                <a:solidFill>
                  <a:srgbClr val="00B0F0"/>
                </a:solidFill>
              </a:rPr>
              <a:t>- This pen is </a:t>
            </a:r>
            <a:r>
              <a:rPr lang="en-US" b="1" dirty="0" smtClean="0">
                <a:solidFill>
                  <a:schemeClr val="bg1">
                    <a:lumMod val="85000"/>
                  </a:schemeClr>
                </a:solidFill>
              </a:rPr>
              <a:t>mine</a:t>
            </a:r>
            <a:r>
              <a:rPr lang="en-US" dirty="0" smtClean="0">
                <a:solidFill>
                  <a:schemeClr val="bg1">
                    <a:lumMod val="85000"/>
                  </a:schemeClr>
                </a:solidFill>
              </a:rPr>
              <a:t>.</a:t>
            </a:r>
            <a:r>
              <a:rPr lang="en-US" dirty="0" smtClean="0">
                <a:solidFill>
                  <a:srgbClr val="00B0F0"/>
                </a:solidFill>
              </a:rPr>
              <a:t/>
            </a:r>
            <a:br>
              <a:rPr lang="en-US" dirty="0" smtClean="0">
                <a:solidFill>
                  <a:srgbClr val="00B0F0"/>
                </a:solidFill>
              </a:rPr>
            </a:br>
            <a:r>
              <a:rPr lang="en-US" dirty="0" smtClean="0">
                <a:solidFill>
                  <a:srgbClr val="00B0F0"/>
                </a:solidFill>
              </a:rPr>
              <a:t>- </a:t>
            </a:r>
            <a:r>
              <a:rPr lang="en-US" b="1" dirty="0" smtClean="0">
                <a:solidFill>
                  <a:schemeClr val="bg1">
                    <a:lumMod val="85000"/>
                  </a:schemeClr>
                </a:solidFill>
              </a:rPr>
              <a:t>Yours</a:t>
            </a:r>
            <a:r>
              <a:rPr lang="en-US" dirty="0" smtClean="0">
                <a:solidFill>
                  <a:srgbClr val="00B0F0"/>
                </a:solidFill>
              </a:rPr>
              <a:t> one is not real.</a:t>
            </a:r>
            <a:br>
              <a:rPr lang="en-US" dirty="0" smtClean="0">
                <a:solidFill>
                  <a:srgbClr val="00B0F0"/>
                </a:solidFill>
              </a:rPr>
            </a:br>
            <a:r>
              <a:rPr lang="en-US" dirty="0" smtClean="0">
                <a:solidFill>
                  <a:srgbClr val="00B0F0"/>
                </a:solidFill>
              </a:rPr>
              <a:t>- Take </a:t>
            </a:r>
            <a:r>
              <a:rPr lang="en-US" b="1" dirty="0" smtClean="0">
                <a:solidFill>
                  <a:schemeClr val="bg1">
                    <a:lumMod val="85000"/>
                  </a:schemeClr>
                </a:solidFill>
              </a:rPr>
              <a:t>hers</a:t>
            </a:r>
            <a:r>
              <a:rPr lang="en-US" dirty="0" smtClean="0">
                <a:solidFill>
                  <a:srgbClr val="00B0F0"/>
                </a:solidFill>
              </a:rPr>
              <a:t> from the room.</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352800"/>
            <a:ext cx="9525000" cy="2057400"/>
          </a:xfrm>
        </p:spPr>
        <p:txBody>
          <a:bodyPr>
            <a:normAutofit fontScale="90000"/>
          </a:bodyPr>
          <a:lstStyle/>
          <a:p>
            <a:pPr algn="l"/>
            <a:r>
              <a:rPr lang="en-US" b="1" dirty="0" smtClean="0">
                <a:solidFill>
                  <a:srgbClr val="FFFF00"/>
                </a:solidFill>
              </a:rPr>
              <a:t>iii. Reflexive Pronoun:</a:t>
            </a:r>
            <a:r>
              <a:rPr lang="en-US" b="1" dirty="0" smtClean="0"/>
              <a:t/>
            </a:r>
            <a:br>
              <a:rPr lang="en-US" b="1" dirty="0" smtClean="0"/>
            </a:br>
            <a:r>
              <a:rPr lang="en-US" dirty="0" smtClean="0">
                <a:solidFill>
                  <a:srgbClr val="00B0F0"/>
                </a:solidFill>
              </a:rPr>
              <a:t>Reflexive Pronoun </a:t>
            </a:r>
            <a:r>
              <a:rPr lang="en-US" b="1" dirty="0" smtClean="0">
                <a:solidFill>
                  <a:srgbClr val="00B0F0"/>
                </a:solidFill>
              </a:rPr>
              <a:t>refers back to the subject in the sentence</a:t>
            </a:r>
            <a:r>
              <a:rPr lang="en-US" dirty="0" smtClean="0">
                <a:solidFill>
                  <a:srgbClr val="00B0F0"/>
                </a:solidFill>
              </a:rPr>
              <a:t>. They are</a:t>
            </a:r>
            <a:r>
              <a:rPr lang="en-US" dirty="0" smtClean="0"/>
              <a:t> </a:t>
            </a:r>
            <a:r>
              <a:rPr lang="en-US" b="1" dirty="0" smtClean="0">
                <a:solidFill>
                  <a:srgbClr val="FFFF00"/>
                </a:solidFill>
              </a:rPr>
              <a:t>myself, himself, herself, ourselves, themselves, yourselves and itself</a:t>
            </a:r>
            <a:r>
              <a:rPr lang="en-US" dirty="0" smtClean="0"/>
              <a:t>.</a:t>
            </a:r>
            <a:br>
              <a:rPr lang="en-US" dirty="0" smtClean="0"/>
            </a:br>
            <a:r>
              <a:rPr lang="en-US" b="1" dirty="0" smtClean="0">
                <a:solidFill>
                  <a:srgbClr val="92D050"/>
                </a:solidFill>
              </a:rPr>
              <a:t>Example:</a:t>
            </a:r>
            <a:r>
              <a:rPr lang="en-US" dirty="0" smtClean="0"/>
              <a:t/>
            </a:r>
            <a:br>
              <a:rPr lang="en-US" dirty="0" smtClean="0"/>
            </a:br>
            <a:r>
              <a:rPr lang="en-US" dirty="0" smtClean="0">
                <a:solidFill>
                  <a:srgbClr val="00B0F0"/>
                </a:solidFill>
              </a:rPr>
              <a:t>- I ask </a:t>
            </a:r>
            <a:r>
              <a:rPr lang="en-US" b="1" dirty="0" smtClean="0">
                <a:solidFill>
                  <a:schemeClr val="bg1">
                    <a:lumMod val="85000"/>
                  </a:schemeClr>
                </a:solidFill>
              </a:rPr>
              <a:t>myself</a:t>
            </a:r>
            <a:r>
              <a:rPr lang="en-US" dirty="0" smtClean="0">
                <a:solidFill>
                  <a:srgbClr val="00B0F0"/>
                </a:solidFill>
              </a:rPr>
              <a:t> when I take a decision.</a:t>
            </a:r>
            <a:br>
              <a:rPr lang="en-US" dirty="0" smtClean="0">
                <a:solidFill>
                  <a:srgbClr val="00B0F0"/>
                </a:solidFill>
              </a:rPr>
            </a:br>
            <a:r>
              <a:rPr lang="en-US" dirty="0" smtClean="0">
                <a:solidFill>
                  <a:srgbClr val="00B0F0"/>
                </a:solidFill>
              </a:rPr>
              <a:t>- He spoke to </a:t>
            </a:r>
            <a:r>
              <a:rPr lang="en-US" b="1" dirty="0" smtClean="0">
                <a:solidFill>
                  <a:schemeClr val="bg1">
                    <a:lumMod val="85000"/>
                  </a:schemeClr>
                </a:solidFill>
              </a:rPr>
              <a:t>himself</a:t>
            </a:r>
            <a:r>
              <a:rPr lang="en-US" dirty="0" smtClean="0">
                <a:solidFill>
                  <a:schemeClr val="bg1">
                    <a:lumMod val="85000"/>
                  </a:schemeClr>
                </a:solidFill>
              </a:rPr>
              <a:t>.</a:t>
            </a:r>
            <a:r>
              <a:rPr lang="en-US" dirty="0" smtClean="0">
                <a:solidFill>
                  <a:srgbClr val="00B0F0"/>
                </a:solidFill>
              </a:rPr>
              <a:t> </a:t>
            </a:r>
            <a:br>
              <a:rPr lang="en-US" dirty="0" smtClean="0">
                <a:solidFill>
                  <a:srgbClr val="00B0F0"/>
                </a:solidFill>
              </a:rPr>
            </a:br>
            <a:r>
              <a:rPr lang="en-US" dirty="0" smtClean="0">
                <a:solidFill>
                  <a:srgbClr val="00B0F0"/>
                </a:solidFill>
              </a:rPr>
              <a:t>- We learn about </a:t>
            </a:r>
            <a:r>
              <a:rPr lang="en-US" b="1" dirty="0" smtClean="0">
                <a:solidFill>
                  <a:schemeClr val="bg1">
                    <a:lumMod val="85000"/>
                  </a:schemeClr>
                </a:solidFill>
              </a:rPr>
              <a:t>ourselves</a:t>
            </a:r>
            <a:r>
              <a:rPr lang="en-US" dirty="0" smtClean="0">
                <a:solidFill>
                  <a:srgbClr val="00B0F0"/>
                </a:solidFill>
              </a:rPr>
              <a:t> everyday.</a:t>
            </a: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429000"/>
            <a:ext cx="10058400" cy="2057400"/>
          </a:xfrm>
        </p:spPr>
        <p:txBody>
          <a:bodyPr>
            <a:normAutofit fontScale="90000"/>
          </a:bodyPr>
          <a:lstStyle/>
          <a:p>
            <a:pPr algn="l"/>
            <a:r>
              <a:rPr lang="en-US" b="1" dirty="0" smtClean="0">
                <a:solidFill>
                  <a:srgbClr val="FFFF00"/>
                </a:solidFill>
              </a:rPr>
              <a:t>iv. Intensive\ Empathetic Pronoun:</a:t>
            </a:r>
            <a:r>
              <a:rPr lang="en-US" b="1" dirty="0" smtClean="0"/>
              <a:t/>
            </a:r>
            <a:br>
              <a:rPr lang="en-US" b="1" dirty="0" smtClean="0"/>
            </a:br>
            <a:r>
              <a:rPr lang="en-US" dirty="0" smtClean="0">
                <a:solidFill>
                  <a:srgbClr val="00B0F0"/>
                </a:solidFill>
              </a:rPr>
              <a:t>An Intensive Pronoun is </a:t>
            </a:r>
            <a:r>
              <a:rPr lang="en-US" b="1" dirty="0" smtClean="0">
                <a:solidFill>
                  <a:srgbClr val="00B0F0"/>
                </a:solidFill>
              </a:rPr>
              <a:t>used for emphasis</a:t>
            </a:r>
            <a:r>
              <a:rPr lang="en-US" dirty="0" smtClean="0">
                <a:solidFill>
                  <a:srgbClr val="00B0F0"/>
                </a:solidFill>
              </a:rPr>
              <a:t>. Intensive pronouns are</a:t>
            </a:r>
            <a:r>
              <a:rPr lang="en-US" dirty="0" smtClean="0"/>
              <a:t> </a:t>
            </a:r>
            <a:r>
              <a:rPr lang="en-US" b="1" dirty="0" smtClean="0">
                <a:solidFill>
                  <a:srgbClr val="FFFF00"/>
                </a:solidFill>
              </a:rPr>
              <a:t>myself, himself, herself, yourself, itself, yourselves, ourselves </a:t>
            </a:r>
            <a:r>
              <a:rPr lang="en-US" dirty="0" smtClean="0">
                <a:solidFill>
                  <a:srgbClr val="FFFF00"/>
                </a:solidFill>
              </a:rPr>
              <a:t>and </a:t>
            </a:r>
            <a:r>
              <a:rPr lang="en-US" b="1" dirty="0" smtClean="0">
                <a:solidFill>
                  <a:srgbClr val="FFFF00"/>
                </a:solidFill>
              </a:rPr>
              <a:t>themselves</a:t>
            </a:r>
            <a:r>
              <a:rPr lang="en-US" dirty="0" smtClean="0">
                <a:solidFill>
                  <a:srgbClr val="FFFF00"/>
                </a:solidFill>
              </a:rPr>
              <a:t>.</a:t>
            </a:r>
            <a:r>
              <a:rPr lang="en-US" dirty="0" smtClean="0"/>
              <a:t/>
            </a:r>
            <a:br>
              <a:rPr lang="en-US" dirty="0" smtClean="0"/>
            </a:br>
            <a:r>
              <a:rPr lang="en-US" dirty="0" smtClean="0">
                <a:solidFill>
                  <a:srgbClr val="92D050"/>
                </a:solidFill>
              </a:rPr>
              <a:t>Example:</a:t>
            </a:r>
            <a:r>
              <a:rPr lang="en-US" dirty="0" smtClean="0"/>
              <a:t/>
            </a:r>
            <a:br>
              <a:rPr lang="en-US" dirty="0" smtClean="0"/>
            </a:br>
            <a:r>
              <a:rPr lang="en-US" dirty="0" smtClean="0">
                <a:solidFill>
                  <a:srgbClr val="00B0F0"/>
                </a:solidFill>
              </a:rPr>
              <a:t>- I </a:t>
            </a:r>
            <a:r>
              <a:rPr lang="en-US" b="1" dirty="0" smtClean="0">
                <a:solidFill>
                  <a:srgbClr val="FFFF00"/>
                </a:solidFill>
              </a:rPr>
              <a:t>myself</a:t>
            </a:r>
            <a:r>
              <a:rPr lang="en-US" dirty="0" smtClean="0">
                <a:solidFill>
                  <a:srgbClr val="00B0F0"/>
                </a:solidFill>
              </a:rPr>
              <a:t> have done the job.</a:t>
            </a:r>
            <a:br>
              <a:rPr lang="en-US" dirty="0" smtClean="0">
                <a:solidFill>
                  <a:srgbClr val="00B0F0"/>
                </a:solidFill>
              </a:rPr>
            </a:br>
            <a:r>
              <a:rPr lang="en-US" dirty="0" smtClean="0">
                <a:solidFill>
                  <a:srgbClr val="00B0F0"/>
                </a:solidFill>
              </a:rPr>
              <a:t>- The president </a:t>
            </a:r>
            <a:r>
              <a:rPr lang="en-US" b="1" dirty="0" smtClean="0">
                <a:solidFill>
                  <a:srgbClr val="FFFF00"/>
                </a:solidFill>
              </a:rPr>
              <a:t>himself</a:t>
            </a:r>
            <a:r>
              <a:rPr lang="en-US" dirty="0" smtClean="0">
                <a:solidFill>
                  <a:srgbClr val="00B0F0"/>
                </a:solidFill>
              </a:rPr>
              <a:t> visited the area.</a:t>
            </a:r>
            <a:br>
              <a:rPr lang="en-US" dirty="0" smtClean="0">
                <a:solidFill>
                  <a:srgbClr val="00B0F0"/>
                </a:solidFill>
              </a:rPr>
            </a:br>
            <a:r>
              <a:rPr lang="en-US" dirty="0" smtClean="0">
                <a:solidFill>
                  <a:srgbClr val="00B0F0"/>
                </a:solidFill>
              </a:rPr>
              <a:t>- He </a:t>
            </a:r>
            <a:r>
              <a:rPr lang="en-US" b="1" dirty="0" smtClean="0">
                <a:solidFill>
                  <a:srgbClr val="FFFF00"/>
                </a:solidFill>
              </a:rPr>
              <a:t>himself</a:t>
            </a:r>
            <a:r>
              <a:rPr lang="en-US" dirty="0" smtClean="0">
                <a:solidFill>
                  <a:srgbClr val="00B0F0"/>
                </a:solidFill>
              </a:rPr>
              <a:t> can’t do it.</a:t>
            </a:r>
            <a:br>
              <a:rPr lang="en-US" dirty="0" smtClean="0">
                <a:solidFill>
                  <a:srgbClr val="00B0F0"/>
                </a:solidFill>
              </a:rPr>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79</Words>
  <Application>Microsoft Office PowerPoint</Application>
  <PresentationFormat>Widescreen</PresentationFormat>
  <Paragraphs>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Broadway</vt:lpstr>
      <vt:lpstr>Calibri</vt:lpstr>
      <vt:lpstr>Vrinda</vt:lpstr>
      <vt:lpstr>Office Theme</vt:lpstr>
      <vt:lpstr>PowerPoint Presentation</vt:lpstr>
      <vt:lpstr>PRONOUN</vt:lpstr>
      <vt:lpstr>Pronoun A Pronoun is a word that is used instead of a noun-equivalent. It is the replacement of noun. Pronoun সাধারণত Noun বা Noun এর সমতুল্য কিছুর পরিবর্তে বসে। ইহা Noun কে প্রতিস্থাপন করে। Common pronouns are I, me, he, she, him, his, her, they, them, it, we, us, etc. Example: - She is a pretty girl. - His contribution is appreciable. - They are unbeatable.  - This job is done by them.      </vt:lpstr>
      <vt:lpstr>Role of Pronoun in a Sentence:  Pronouns are usually short words and they are used to make sentences less cluttered and less repetitive.  </vt:lpstr>
      <vt:lpstr>PowerPoint Presentation</vt:lpstr>
      <vt:lpstr>i. Personal Pronoun: A personal pronoun is used instead of a person. Such as I, you, he, she, we, they and who. When a personal pronoun is the subject of a verb, it is called Subjective Pronoun (I, we, he, she, they, and you). E.g. I love this book. When a personal pronoun is not a subject and acts as the object, then it is called Objective Pronoun (me, you, her, him, it, us, them and whom). E.g. Give it to him.        </vt:lpstr>
      <vt:lpstr>ii. Possessive Pronoun: A Possessive Pronoun shows ownership of something. Such as his, hers, its, mine, yours, ours, and theirs. Example: - This pen is mine. - Yours one is not real. - Take hers from the room.       </vt:lpstr>
      <vt:lpstr>iii. Reflexive Pronoun: Reflexive Pronoun refers back to the subject in the sentence. They are myself, himself, herself, ourselves, themselves, yourselves and itself. Example: - I ask myself when I take a decision. - He spoke to himself.  - We learn about ourselves everyday.    </vt:lpstr>
      <vt:lpstr>iv. Intensive\ Empathetic Pronoun: An Intensive Pronoun is used for emphasis. Intensive pronouns are myself, himself, herself, yourself, itself, yourselves, ourselves and themselves. Example: - I myself have done the job. - The president himself visited the area. - He himself can’t do it.     </vt:lpstr>
      <vt:lpstr>v. Indefinite Pronoun: An Indefinite Pronoun refers to an indefinite or non-specific person or thing. Indefinite pronouns are any, anything, some, someone, somebody, everybody, everything, everyone, nobody, none, one, several, some, few, many and each.  </vt:lpstr>
      <vt:lpstr> An Indefinite pronoun may look like an indefinite adjective, but it is used differently in sentences by taking the place of a noun. Example: - All people gathered here for the same purpose. - Does anyone know anything about the matter? - Anybody can play the game easily.  - None but the brave deserves the fair. - Each must do his best. - One must do one’s duty.        </vt:lpstr>
      <vt:lpstr>vi. Demonstrative Pronoun: A Demonstrative Pronoun particularly point out a noun. This, these, that and those are demonstrative pronouns to point out a noun. A Demonstrative pronoun stands alone but a demonstrative adjective qualifies a noun. Example: - You can smell that from here. - This smells good. - Those were bad days. - Look at that. - Would you deliver this?        </vt:lpstr>
      <vt:lpstr>vii. Relative Pronoun: A Relative Pronoun is a pronoun that introduces or links one phrase or clause to another in the sentence. Relative Pronoun are that, who, whom, where, when, whoever, whichever and whomever. Example: - The person who called me is my uncle. - I know where I am going. - The pen which I lost was red.     </vt:lpstr>
      <vt:lpstr> - You should buy the book that you need for the course. - Robii Thakur is a poet who wrote the National Anthem. Who and whom refer only to people.  Which refers to things, qualities and ideas.  That and whose refer to people, qualities, things and ideas.   </vt:lpstr>
      <vt:lpstr>viii. Interrogative Pronoun: An Interrogative Pronoun is used to ask question. It helps to ask about something. Interrogative Pronouns are who, which, what, whom, whose; as well as whoever, whomever, whichever and whatever. It is used in the beginning of the sentence. Who and whom refer to person.  What refers to thing.  Which refers to person or thing and whose refers to person as possessive.       </vt:lpstr>
      <vt:lpstr> Example:  - What’s happened? - What do you expect from me? - Who designed this website? - Whose mobile is this? - Whatever did you want?          </vt:lpstr>
      <vt:lpstr>ix. Reciprocal Pronoun refers the relations between two or more persons or things. Each other and one another are Reciprocal Pronouns. We use Reciprocal Pronouns when there are two or more persons or things doing the same thing. Example: - Rimi and Raju like each other. - Why don’t we believe each other? - They do not tolerate each other. - We should help one another.      </vt:lpstr>
      <vt:lpstr>     THANK YOU!!       LINGUA FRANCA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Sentences </dc:title>
  <dc:creator>IMPORTLC</dc:creator>
  <cp:lastModifiedBy>ASUS</cp:lastModifiedBy>
  <cp:revision>28</cp:revision>
  <dcterms:created xsi:type="dcterms:W3CDTF">2006-08-16T00:00:00Z</dcterms:created>
  <dcterms:modified xsi:type="dcterms:W3CDTF">2018-05-14T16:48:20Z</dcterms:modified>
</cp:coreProperties>
</file>