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7" r:id="rId4"/>
    <p:sldId id="304" r:id="rId5"/>
    <p:sldId id="293" r:id="rId6"/>
    <p:sldId id="297" r:id="rId7"/>
    <p:sldId id="302" r:id="rId8"/>
    <p:sldId id="307" r:id="rId9"/>
    <p:sldId id="313" r:id="rId10"/>
    <p:sldId id="296" r:id="rId11"/>
    <p:sldId id="294" r:id="rId12"/>
    <p:sldId id="295" r:id="rId13"/>
    <p:sldId id="312" r:id="rId14"/>
    <p:sldId id="308" r:id="rId15"/>
    <p:sldId id="310" r:id="rId16"/>
    <p:sldId id="314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0000FF"/>
    <a:srgbClr val="008000"/>
    <a:srgbClr val="33CCFF"/>
    <a:srgbClr val="B69A6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894A5-BD2E-459B-A75E-992D70CCA12F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FFE525-6574-458B-BDAB-5BF86733A00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D2231DE-9E8E-4980-B232-A4EA99CC68AD}" type="parTrans" cxnId="{CB5229DE-4BBB-49A9-BCA1-A40E19AAED01}">
      <dgm:prSet/>
      <dgm:spPr/>
      <dgm:t>
        <a:bodyPr/>
        <a:lstStyle/>
        <a:p>
          <a:endParaRPr lang="en-US"/>
        </a:p>
      </dgm:t>
    </dgm:pt>
    <dgm:pt modelId="{CEE794F3-5A2D-4434-A7ED-66415C17C5BE}" type="sibTrans" cxnId="{CB5229DE-4BBB-49A9-BCA1-A40E19AAED01}">
      <dgm:prSet/>
      <dgm:spPr/>
      <dgm:t>
        <a:bodyPr/>
        <a:lstStyle/>
        <a:p>
          <a:endParaRPr lang="en-US"/>
        </a:p>
      </dgm:t>
    </dgm:pt>
    <dgm:pt modelId="{209106EF-DFEB-4CCF-936B-2AA7640021F6}">
      <dgm:prSet phldrT="[Text]"/>
      <dgm:spPr/>
      <dgm:t>
        <a:bodyPr/>
        <a:lstStyle/>
        <a:p>
          <a:pPr algn="l"/>
          <a:r>
            <a:rPr lang="bn-BD" dirty="0" smtClean="0"/>
            <a:t>জন্মঃ ১৯৩৪ খ্রিস্টাব্দে বরিশাল </a:t>
          </a:r>
          <a:endParaRPr lang="en-US" dirty="0"/>
        </a:p>
      </dgm:t>
    </dgm:pt>
    <dgm:pt modelId="{5DF46E9C-00E2-4745-9FB8-83215B65AFDB}" type="parTrans" cxnId="{F8927DF8-0AB0-47D3-B1F8-FF56C81587D2}">
      <dgm:prSet/>
      <dgm:spPr/>
      <dgm:t>
        <a:bodyPr/>
        <a:lstStyle/>
        <a:p>
          <a:endParaRPr lang="en-US"/>
        </a:p>
      </dgm:t>
    </dgm:pt>
    <dgm:pt modelId="{E8983AA4-0EDB-4957-B169-3F123E850A2B}" type="sibTrans" cxnId="{F8927DF8-0AB0-47D3-B1F8-FF56C81587D2}">
      <dgm:prSet/>
      <dgm:spPr/>
      <dgm:t>
        <a:bodyPr/>
        <a:lstStyle/>
        <a:p>
          <a:endParaRPr lang="en-US"/>
        </a:p>
      </dgm:t>
    </dgm:pt>
    <dgm:pt modelId="{3677E92C-D43A-4511-9685-07D2D0317B2C}">
      <dgm:prSet phldrT="[Text]"/>
      <dgm:spPr/>
      <dgm:t>
        <a:bodyPr/>
        <a:lstStyle/>
        <a:p>
          <a:pPr algn="l"/>
          <a:r>
            <a:rPr lang="bn-BD" dirty="0" smtClean="0"/>
            <a:t>পেশাঃ সাংবাদিকতা</a:t>
          </a:r>
          <a:endParaRPr lang="en-US" dirty="0"/>
        </a:p>
      </dgm:t>
    </dgm:pt>
    <dgm:pt modelId="{2ECD04B3-E517-4411-A07B-B1CE2DB17A33}" type="parTrans" cxnId="{24FAD0EB-C777-4570-A459-320A66F34F37}">
      <dgm:prSet/>
      <dgm:spPr/>
      <dgm:t>
        <a:bodyPr/>
        <a:lstStyle/>
        <a:p>
          <a:endParaRPr lang="en-US"/>
        </a:p>
      </dgm:t>
    </dgm:pt>
    <dgm:pt modelId="{C6CD9867-A799-4E3F-A990-BDB3CFB557C1}" type="sibTrans" cxnId="{24FAD0EB-C777-4570-A459-320A66F34F37}">
      <dgm:prSet/>
      <dgm:spPr/>
      <dgm:t>
        <a:bodyPr/>
        <a:lstStyle/>
        <a:p>
          <a:endParaRPr lang="en-US"/>
        </a:p>
      </dgm:t>
    </dgm:pt>
    <dgm:pt modelId="{8CB5269A-CB8D-421D-AB07-1E7FCF5D5435}">
      <dgm:prSet phldrT="[Text]"/>
      <dgm:spPr/>
      <dgm:t>
        <a:bodyPr/>
        <a:lstStyle/>
        <a:p>
          <a:pPr algn="l"/>
          <a:r>
            <a:rPr lang="bn-BD" dirty="0" smtClean="0"/>
            <a:t>সমাজমনস্ক লেখকঃ ভাষা-আন্দোলন (১৯৫২) মুক্তিযুদ্ধ (১৯৭১)</a:t>
          </a:r>
          <a:endParaRPr lang="en-US" dirty="0"/>
        </a:p>
      </dgm:t>
    </dgm:pt>
    <dgm:pt modelId="{4AD137E7-CD54-4131-B7E2-DC2469D870C2}" type="parTrans" cxnId="{3C47EDF4-111E-49CB-81E0-1EEAE347D854}">
      <dgm:prSet/>
      <dgm:spPr/>
      <dgm:t>
        <a:bodyPr/>
        <a:lstStyle/>
        <a:p>
          <a:endParaRPr lang="en-US"/>
        </a:p>
      </dgm:t>
    </dgm:pt>
    <dgm:pt modelId="{3D0CD457-DF13-4774-8454-78D1C28567D0}" type="sibTrans" cxnId="{3C47EDF4-111E-49CB-81E0-1EEAE347D854}">
      <dgm:prSet/>
      <dgm:spPr/>
      <dgm:t>
        <a:bodyPr/>
        <a:lstStyle/>
        <a:p>
          <a:endParaRPr lang="en-US"/>
        </a:p>
      </dgm:t>
    </dgm:pt>
    <dgm:pt modelId="{9B465C44-93E0-40E2-BCD3-AF738244EEB8}">
      <dgm:prSet phldrT="[Text]"/>
      <dgm:spPr/>
      <dgm:t>
        <a:bodyPr/>
        <a:lstStyle/>
        <a:p>
          <a:pPr algn="l"/>
          <a:r>
            <a:rPr lang="bn-BD" dirty="0" smtClean="0"/>
            <a:t>বর্তমানঃ প্রবাস-জীবন অতিবাহিত করছেন। </a:t>
          </a:r>
          <a:endParaRPr lang="en-US" dirty="0"/>
        </a:p>
      </dgm:t>
    </dgm:pt>
    <dgm:pt modelId="{ADE686CF-0001-493E-8133-7CDA26765790}" type="parTrans" cxnId="{A314392B-FD65-4151-9411-F871A24DCBBF}">
      <dgm:prSet/>
      <dgm:spPr/>
      <dgm:t>
        <a:bodyPr/>
        <a:lstStyle/>
        <a:p>
          <a:endParaRPr lang="en-US"/>
        </a:p>
      </dgm:t>
    </dgm:pt>
    <dgm:pt modelId="{3E1FE33C-84EC-44F7-A5B2-8462794B57C4}" type="sibTrans" cxnId="{A314392B-FD65-4151-9411-F871A24DCBBF}">
      <dgm:prSet/>
      <dgm:spPr/>
      <dgm:t>
        <a:bodyPr/>
        <a:lstStyle/>
        <a:p>
          <a:endParaRPr lang="en-US"/>
        </a:p>
      </dgm:t>
    </dgm:pt>
    <dgm:pt modelId="{FC17AC0B-DC14-4AAE-BC7B-B51C197BEAEF}">
      <dgm:prSet/>
      <dgm:spPr/>
      <dgm:t>
        <a:bodyPr/>
        <a:lstStyle/>
        <a:p>
          <a:pPr algn="l"/>
          <a:r>
            <a:rPr lang="bn-BD" dirty="0" smtClean="0"/>
            <a:t>শিশুতোশ গ্রন্থঃ ‘ডানপিঠে শওকত’, ‘আঁধার কুঠির ছেলেটি’</a:t>
          </a:r>
          <a:endParaRPr lang="en-US" dirty="0"/>
        </a:p>
      </dgm:t>
    </dgm:pt>
    <dgm:pt modelId="{57AD3CBD-10F9-4CE2-8A86-120EE4A4741D}" type="parTrans" cxnId="{E604FF72-E9F2-44CE-B1C7-109B1C894638}">
      <dgm:prSet/>
      <dgm:spPr/>
      <dgm:t>
        <a:bodyPr/>
        <a:lstStyle/>
        <a:p>
          <a:endParaRPr lang="en-US"/>
        </a:p>
      </dgm:t>
    </dgm:pt>
    <dgm:pt modelId="{B86E4EFF-BC0D-472D-B585-BFE6971E4C31}" type="sibTrans" cxnId="{E604FF72-E9F2-44CE-B1C7-109B1C894638}">
      <dgm:prSet/>
      <dgm:spPr/>
      <dgm:t>
        <a:bodyPr/>
        <a:lstStyle/>
        <a:p>
          <a:endParaRPr lang="en-US"/>
        </a:p>
      </dgm:t>
    </dgm:pt>
    <dgm:pt modelId="{EB6CFDE1-3805-4594-82E8-717C98C6D44D}">
      <dgm:prSet/>
      <dgm:spPr/>
      <dgm:t>
        <a:bodyPr/>
        <a:lstStyle/>
        <a:p>
          <a:pPr algn="l"/>
          <a:r>
            <a:rPr lang="bn-BD" dirty="0" smtClean="0"/>
            <a:t>পুরস্কারঃ বাংলা একাডেমি, একুশে পদক, ইউনেস্কো, বঙ্গবন্ধু</a:t>
          </a:r>
          <a:endParaRPr lang="en-US" dirty="0"/>
        </a:p>
      </dgm:t>
    </dgm:pt>
    <dgm:pt modelId="{CB6CAAF6-19A7-40CF-9F25-85D591A5365F}" type="parTrans" cxnId="{D4DCED9B-369B-4852-A6C2-3A4BB31AFD85}">
      <dgm:prSet/>
      <dgm:spPr/>
      <dgm:t>
        <a:bodyPr/>
        <a:lstStyle/>
        <a:p>
          <a:endParaRPr lang="en-US"/>
        </a:p>
      </dgm:t>
    </dgm:pt>
    <dgm:pt modelId="{A5BCF934-7C4C-4B8F-97EB-CC0AF262A148}" type="sibTrans" cxnId="{D4DCED9B-369B-4852-A6C2-3A4BB31AFD85}">
      <dgm:prSet/>
      <dgm:spPr/>
      <dgm:t>
        <a:bodyPr/>
        <a:lstStyle/>
        <a:p>
          <a:endParaRPr lang="en-US"/>
        </a:p>
      </dgm:t>
    </dgm:pt>
    <dgm:pt modelId="{0CE77EAB-3927-4424-823B-2E3ED55E0361}" type="pres">
      <dgm:prSet presAssocID="{4A6894A5-BD2E-459B-A75E-992D70CCA1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15047-22AB-4877-BBD9-13D79FE48B44}" type="pres">
      <dgm:prSet presAssocID="{7FFFE525-6574-458B-BDAB-5BF86733A002}" presName="centerShape" presStyleLbl="node0" presStyleIdx="0" presStyleCnt="1"/>
      <dgm:spPr/>
      <dgm:t>
        <a:bodyPr/>
        <a:lstStyle/>
        <a:p>
          <a:endParaRPr lang="en-US"/>
        </a:p>
      </dgm:t>
    </dgm:pt>
    <dgm:pt modelId="{C97A3CA8-9BF2-4BA4-AC09-6CD92C407516}" type="pres">
      <dgm:prSet presAssocID="{5DF46E9C-00E2-4745-9FB8-83215B65AFD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AE25B06-81AB-4840-97DA-6EC0D1C0C4B7}" type="pres">
      <dgm:prSet presAssocID="{5DF46E9C-00E2-4745-9FB8-83215B65AFD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695139D-A903-4BC2-99B9-767DC28D9D04}" type="pres">
      <dgm:prSet presAssocID="{209106EF-DFEB-4CCF-936B-2AA7640021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37EA9-E315-4C79-8DF5-94671F971AE8}" type="pres">
      <dgm:prSet presAssocID="{2ECD04B3-E517-4411-A07B-B1CE2DB17A3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93767EF-1569-45BA-86A3-3085066230D9}" type="pres">
      <dgm:prSet presAssocID="{2ECD04B3-E517-4411-A07B-B1CE2DB17A3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2A36A6D-EEA1-4E6B-AEBA-BAA030E103FA}" type="pres">
      <dgm:prSet presAssocID="{3677E92C-D43A-4511-9685-07D2D0317B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7DCE9-318A-4D30-A30F-E6E96B9F37FF}" type="pres">
      <dgm:prSet presAssocID="{4AD137E7-CD54-4131-B7E2-DC2469D870C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299C3A9-2B4D-4F4D-B8E8-0A1701583CC5}" type="pres">
      <dgm:prSet presAssocID="{4AD137E7-CD54-4131-B7E2-DC2469D870C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B75B50E-335C-47A7-A745-1A094BA88A66}" type="pres">
      <dgm:prSet presAssocID="{8CB5269A-CB8D-421D-AB07-1E7FCF5D54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17B5-D9D3-4BE3-AA92-75AB73751F08}" type="pres">
      <dgm:prSet presAssocID="{57AD3CBD-10F9-4CE2-8A86-120EE4A4741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2105E1F7-EEDD-493B-AE81-51C7BD045B97}" type="pres">
      <dgm:prSet presAssocID="{57AD3CBD-10F9-4CE2-8A86-120EE4A4741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F7CAD9C-0C68-42A2-8576-7DDAFD892863}" type="pres">
      <dgm:prSet presAssocID="{FC17AC0B-DC14-4AAE-BC7B-B51C197BEA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54A5-A931-4511-BA0D-F8666A057C34}" type="pres">
      <dgm:prSet presAssocID="{CB6CAAF6-19A7-40CF-9F25-85D591A5365F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EE7B6C-9713-4E39-950E-09ED10692D16}" type="pres">
      <dgm:prSet presAssocID="{CB6CAAF6-19A7-40CF-9F25-85D591A5365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E1942BD-DCA9-4548-BBCD-3D3B153D072F}" type="pres">
      <dgm:prSet presAssocID="{EB6CFDE1-3805-4594-82E8-717C98C6D4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4CAC2-6671-4781-A117-13CA7330F746}" type="pres">
      <dgm:prSet presAssocID="{ADE686CF-0001-493E-8133-7CDA26765790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9B26AFF-FD33-4CE1-84D5-27E13475261E}" type="pres">
      <dgm:prSet presAssocID="{ADE686CF-0001-493E-8133-7CDA26765790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44C20FA-AAA4-4509-9BCE-24F0C34978FE}" type="pres">
      <dgm:prSet presAssocID="{9B465C44-93E0-40E2-BCD3-AF738244EE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FD79E-1C54-48D7-AAD1-7716231998B6}" type="presOf" srcId="{8CB5269A-CB8D-421D-AB07-1E7FCF5D5435}" destId="{3B75B50E-335C-47A7-A745-1A094BA88A66}" srcOrd="0" destOrd="0" presId="urn:microsoft.com/office/officeart/2005/8/layout/radial5"/>
    <dgm:cxn modelId="{D0DF2516-42C5-44DE-9BC8-CBF2B535B1C9}" type="presOf" srcId="{57AD3CBD-10F9-4CE2-8A86-120EE4A4741D}" destId="{2105E1F7-EEDD-493B-AE81-51C7BD045B97}" srcOrd="1" destOrd="0" presId="urn:microsoft.com/office/officeart/2005/8/layout/radial5"/>
    <dgm:cxn modelId="{E604FF72-E9F2-44CE-B1C7-109B1C894638}" srcId="{7FFFE525-6574-458B-BDAB-5BF86733A002}" destId="{FC17AC0B-DC14-4AAE-BC7B-B51C197BEAEF}" srcOrd="3" destOrd="0" parTransId="{57AD3CBD-10F9-4CE2-8A86-120EE4A4741D}" sibTransId="{B86E4EFF-BC0D-472D-B585-BFE6971E4C31}"/>
    <dgm:cxn modelId="{A314392B-FD65-4151-9411-F871A24DCBBF}" srcId="{7FFFE525-6574-458B-BDAB-5BF86733A002}" destId="{9B465C44-93E0-40E2-BCD3-AF738244EEB8}" srcOrd="5" destOrd="0" parTransId="{ADE686CF-0001-493E-8133-7CDA26765790}" sibTransId="{3E1FE33C-84EC-44F7-A5B2-8462794B57C4}"/>
    <dgm:cxn modelId="{D4DCED9B-369B-4852-A6C2-3A4BB31AFD85}" srcId="{7FFFE525-6574-458B-BDAB-5BF86733A002}" destId="{EB6CFDE1-3805-4594-82E8-717C98C6D44D}" srcOrd="4" destOrd="0" parTransId="{CB6CAAF6-19A7-40CF-9F25-85D591A5365F}" sibTransId="{A5BCF934-7C4C-4B8F-97EB-CC0AF262A148}"/>
    <dgm:cxn modelId="{162FA36D-3BDD-407E-98C0-CE80843D2638}" type="presOf" srcId="{CB6CAAF6-19A7-40CF-9F25-85D591A5365F}" destId="{60EE7B6C-9713-4E39-950E-09ED10692D16}" srcOrd="1" destOrd="0" presId="urn:microsoft.com/office/officeart/2005/8/layout/radial5"/>
    <dgm:cxn modelId="{CB5229DE-4BBB-49A9-BCA1-A40E19AAED01}" srcId="{4A6894A5-BD2E-459B-A75E-992D70CCA12F}" destId="{7FFFE525-6574-458B-BDAB-5BF86733A002}" srcOrd="0" destOrd="0" parTransId="{7D2231DE-9E8E-4980-B232-A4EA99CC68AD}" sibTransId="{CEE794F3-5A2D-4434-A7ED-66415C17C5BE}"/>
    <dgm:cxn modelId="{24FAD0EB-C777-4570-A459-320A66F34F37}" srcId="{7FFFE525-6574-458B-BDAB-5BF86733A002}" destId="{3677E92C-D43A-4511-9685-07D2D0317B2C}" srcOrd="1" destOrd="0" parTransId="{2ECD04B3-E517-4411-A07B-B1CE2DB17A33}" sibTransId="{C6CD9867-A799-4E3F-A990-BDB3CFB557C1}"/>
    <dgm:cxn modelId="{70E0C04F-B4E5-49D3-A395-AA10897F7939}" type="presOf" srcId="{4AD137E7-CD54-4131-B7E2-DC2469D870C2}" destId="{E299C3A9-2B4D-4F4D-B8E8-0A1701583CC5}" srcOrd="1" destOrd="0" presId="urn:microsoft.com/office/officeart/2005/8/layout/radial5"/>
    <dgm:cxn modelId="{77BDF5CB-1FB4-4772-903E-C60007F81B70}" type="presOf" srcId="{ADE686CF-0001-493E-8133-7CDA26765790}" destId="{79B26AFF-FD33-4CE1-84D5-27E13475261E}" srcOrd="1" destOrd="0" presId="urn:microsoft.com/office/officeart/2005/8/layout/radial5"/>
    <dgm:cxn modelId="{C53A396E-610B-429A-BEB4-41C676A18DBB}" type="presOf" srcId="{4AD137E7-CD54-4131-B7E2-DC2469D870C2}" destId="{EF07DCE9-318A-4D30-A30F-E6E96B9F37FF}" srcOrd="0" destOrd="0" presId="urn:microsoft.com/office/officeart/2005/8/layout/radial5"/>
    <dgm:cxn modelId="{76728A77-2B89-4FBA-AAF6-AC198B6D0D79}" type="presOf" srcId="{7FFFE525-6574-458B-BDAB-5BF86733A002}" destId="{45B15047-22AB-4877-BBD9-13D79FE48B44}" srcOrd="0" destOrd="0" presId="urn:microsoft.com/office/officeart/2005/8/layout/radial5"/>
    <dgm:cxn modelId="{753543DC-0FD9-4C93-A4D9-35210FF198F8}" type="presOf" srcId="{57AD3CBD-10F9-4CE2-8A86-120EE4A4741D}" destId="{012A17B5-D9D3-4BE3-AA92-75AB73751F08}" srcOrd="0" destOrd="0" presId="urn:microsoft.com/office/officeart/2005/8/layout/radial5"/>
    <dgm:cxn modelId="{681511F2-5B62-42E9-B1BE-3D4F59D8B6D7}" type="presOf" srcId="{2ECD04B3-E517-4411-A07B-B1CE2DB17A33}" destId="{F93767EF-1569-45BA-86A3-3085066230D9}" srcOrd="1" destOrd="0" presId="urn:microsoft.com/office/officeart/2005/8/layout/radial5"/>
    <dgm:cxn modelId="{986A9ABD-C7AA-47BE-9E2C-7AE7736FE9AF}" type="presOf" srcId="{5DF46E9C-00E2-4745-9FB8-83215B65AFDB}" destId="{C97A3CA8-9BF2-4BA4-AC09-6CD92C407516}" srcOrd="0" destOrd="0" presId="urn:microsoft.com/office/officeart/2005/8/layout/radial5"/>
    <dgm:cxn modelId="{EB6E3D90-4EAE-445C-8AAF-7428E6039B1B}" type="presOf" srcId="{5DF46E9C-00E2-4745-9FB8-83215B65AFDB}" destId="{AAE25B06-81AB-4840-97DA-6EC0D1C0C4B7}" srcOrd="1" destOrd="0" presId="urn:microsoft.com/office/officeart/2005/8/layout/radial5"/>
    <dgm:cxn modelId="{A33542EB-585F-4B20-ADE4-3FD6D89D575A}" type="presOf" srcId="{FC17AC0B-DC14-4AAE-BC7B-B51C197BEAEF}" destId="{3F7CAD9C-0C68-42A2-8576-7DDAFD892863}" srcOrd="0" destOrd="0" presId="urn:microsoft.com/office/officeart/2005/8/layout/radial5"/>
    <dgm:cxn modelId="{542B8E12-BFED-45EC-9676-31447738E573}" type="presOf" srcId="{2ECD04B3-E517-4411-A07B-B1CE2DB17A33}" destId="{7DE37EA9-E315-4C79-8DF5-94671F971AE8}" srcOrd="0" destOrd="0" presId="urn:microsoft.com/office/officeart/2005/8/layout/radial5"/>
    <dgm:cxn modelId="{4C24CE18-1E21-4978-8BC8-0D75440A2B32}" type="presOf" srcId="{4A6894A5-BD2E-459B-A75E-992D70CCA12F}" destId="{0CE77EAB-3927-4424-823B-2E3ED55E0361}" srcOrd="0" destOrd="0" presId="urn:microsoft.com/office/officeart/2005/8/layout/radial5"/>
    <dgm:cxn modelId="{9A2FD779-B585-4752-9592-1668FC983753}" type="presOf" srcId="{EB6CFDE1-3805-4594-82E8-717C98C6D44D}" destId="{0E1942BD-DCA9-4548-BBCD-3D3B153D072F}" srcOrd="0" destOrd="0" presId="urn:microsoft.com/office/officeart/2005/8/layout/radial5"/>
    <dgm:cxn modelId="{FC2DDF41-F35B-4654-99B3-347133431807}" type="presOf" srcId="{3677E92C-D43A-4511-9685-07D2D0317B2C}" destId="{52A36A6D-EEA1-4E6B-AEBA-BAA030E103FA}" srcOrd="0" destOrd="0" presId="urn:microsoft.com/office/officeart/2005/8/layout/radial5"/>
    <dgm:cxn modelId="{2A086B5C-1F6C-4A07-B794-D75ED1B8E838}" type="presOf" srcId="{209106EF-DFEB-4CCF-936B-2AA7640021F6}" destId="{B695139D-A903-4BC2-99B9-767DC28D9D04}" srcOrd="0" destOrd="0" presId="urn:microsoft.com/office/officeart/2005/8/layout/radial5"/>
    <dgm:cxn modelId="{8853F616-9D64-46B1-A196-032A15C7D7E2}" type="presOf" srcId="{9B465C44-93E0-40E2-BCD3-AF738244EEB8}" destId="{544C20FA-AAA4-4509-9BCE-24F0C34978FE}" srcOrd="0" destOrd="0" presId="urn:microsoft.com/office/officeart/2005/8/layout/radial5"/>
    <dgm:cxn modelId="{98633521-7141-4061-AD43-4F5ED690CDEB}" type="presOf" srcId="{ADE686CF-0001-493E-8133-7CDA26765790}" destId="{D514CAC2-6671-4781-A117-13CA7330F746}" srcOrd="0" destOrd="0" presId="urn:microsoft.com/office/officeart/2005/8/layout/radial5"/>
    <dgm:cxn modelId="{022E59F5-4D3C-4262-B256-D4C7C22A9667}" type="presOf" srcId="{CB6CAAF6-19A7-40CF-9F25-85D591A5365F}" destId="{C2BB54A5-A931-4511-BA0D-F8666A057C34}" srcOrd="0" destOrd="0" presId="urn:microsoft.com/office/officeart/2005/8/layout/radial5"/>
    <dgm:cxn modelId="{F8927DF8-0AB0-47D3-B1F8-FF56C81587D2}" srcId="{7FFFE525-6574-458B-BDAB-5BF86733A002}" destId="{209106EF-DFEB-4CCF-936B-2AA7640021F6}" srcOrd="0" destOrd="0" parTransId="{5DF46E9C-00E2-4745-9FB8-83215B65AFDB}" sibTransId="{E8983AA4-0EDB-4957-B169-3F123E850A2B}"/>
    <dgm:cxn modelId="{3C47EDF4-111E-49CB-81E0-1EEAE347D854}" srcId="{7FFFE525-6574-458B-BDAB-5BF86733A002}" destId="{8CB5269A-CB8D-421D-AB07-1E7FCF5D5435}" srcOrd="2" destOrd="0" parTransId="{4AD137E7-CD54-4131-B7E2-DC2469D870C2}" sibTransId="{3D0CD457-DF13-4774-8454-78D1C28567D0}"/>
    <dgm:cxn modelId="{6242DD1B-F154-4C72-B6B1-4FE158BD77F2}" type="presParOf" srcId="{0CE77EAB-3927-4424-823B-2E3ED55E0361}" destId="{45B15047-22AB-4877-BBD9-13D79FE48B44}" srcOrd="0" destOrd="0" presId="urn:microsoft.com/office/officeart/2005/8/layout/radial5"/>
    <dgm:cxn modelId="{55A11CC7-6241-4D76-9A45-AD85C0816B76}" type="presParOf" srcId="{0CE77EAB-3927-4424-823B-2E3ED55E0361}" destId="{C97A3CA8-9BF2-4BA4-AC09-6CD92C407516}" srcOrd="1" destOrd="0" presId="urn:microsoft.com/office/officeart/2005/8/layout/radial5"/>
    <dgm:cxn modelId="{7E46ACCB-3C52-49C3-8697-EC844EF79931}" type="presParOf" srcId="{C97A3CA8-9BF2-4BA4-AC09-6CD92C407516}" destId="{AAE25B06-81AB-4840-97DA-6EC0D1C0C4B7}" srcOrd="0" destOrd="0" presId="urn:microsoft.com/office/officeart/2005/8/layout/radial5"/>
    <dgm:cxn modelId="{CE1AE142-3662-48C1-B532-679299C4E2CD}" type="presParOf" srcId="{0CE77EAB-3927-4424-823B-2E3ED55E0361}" destId="{B695139D-A903-4BC2-99B9-767DC28D9D04}" srcOrd="2" destOrd="0" presId="urn:microsoft.com/office/officeart/2005/8/layout/radial5"/>
    <dgm:cxn modelId="{18C570BC-78D0-413F-B4FD-121E88334B16}" type="presParOf" srcId="{0CE77EAB-3927-4424-823B-2E3ED55E0361}" destId="{7DE37EA9-E315-4C79-8DF5-94671F971AE8}" srcOrd="3" destOrd="0" presId="urn:microsoft.com/office/officeart/2005/8/layout/radial5"/>
    <dgm:cxn modelId="{A688367F-3382-459C-8955-0C443E1B13EA}" type="presParOf" srcId="{7DE37EA9-E315-4C79-8DF5-94671F971AE8}" destId="{F93767EF-1569-45BA-86A3-3085066230D9}" srcOrd="0" destOrd="0" presId="urn:microsoft.com/office/officeart/2005/8/layout/radial5"/>
    <dgm:cxn modelId="{42CC2526-8383-4D00-8418-A8397E4C1257}" type="presParOf" srcId="{0CE77EAB-3927-4424-823B-2E3ED55E0361}" destId="{52A36A6D-EEA1-4E6B-AEBA-BAA030E103FA}" srcOrd="4" destOrd="0" presId="urn:microsoft.com/office/officeart/2005/8/layout/radial5"/>
    <dgm:cxn modelId="{018F7A8C-90A3-439B-B98B-1771E2DFB05A}" type="presParOf" srcId="{0CE77EAB-3927-4424-823B-2E3ED55E0361}" destId="{EF07DCE9-318A-4D30-A30F-E6E96B9F37FF}" srcOrd="5" destOrd="0" presId="urn:microsoft.com/office/officeart/2005/8/layout/radial5"/>
    <dgm:cxn modelId="{6552F15F-6A8D-4283-9EAA-1F29676775FB}" type="presParOf" srcId="{EF07DCE9-318A-4D30-A30F-E6E96B9F37FF}" destId="{E299C3A9-2B4D-4F4D-B8E8-0A1701583CC5}" srcOrd="0" destOrd="0" presId="urn:microsoft.com/office/officeart/2005/8/layout/radial5"/>
    <dgm:cxn modelId="{6857BF38-E731-43A1-8E5A-392297F4E1C2}" type="presParOf" srcId="{0CE77EAB-3927-4424-823B-2E3ED55E0361}" destId="{3B75B50E-335C-47A7-A745-1A094BA88A66}" srcOrd="6" destOrd="0" presId="urn:microsoft.com/office/officeart/2005/8/layout/radial5"/>
    <dgm:cxn modelId="{44F540E2-44A0-458E-9B09-F987D857A3E0}" type="presParOf" srcId="{0CE77EAB-3927-4424-823B-2E3ED55E0361}" destId="{012A17B5-D9D3-4BE3-AA92-75AB73751F08}" srcOrd="7" destOrd="0" presId="urn:microsoft.com/office/officeart/2005/8/layout/radial5"/>
    <dgm:cxn modelId="{1D196CB4-1D8E-4A4D-AFF8-0060EB6C5831}" type="presParOf" srcId="{012A17B5-D9D3-4BE3-AA92-75AB73751F08}" destId="{2105E1F7-EEDD-493B-AE81-51C7BD045B97}" srcOrd="0" destOrd="0" presId="urn:microsoft.com/office/officeart/2005/8/layout/radial5"/>
    <dgm:cxn modelId="{6636005C-E88C-4267-A7CF-999B5584DDE9}" type="presParOf" srcId="{0CE77EAB-3927-4424-823B-2E3ED55E0361}" destId="{3F7CAD9C-0C68-42A2-8576-7DDAFD892863}" srcOrd="8" destOrd="0" presId="urn:microsoft.com/office/officeart/2005/8/layout/radial5"/>
    <dgm:cxn modelId="{8A9164D8-61CB-4D6F-BF7D-D3053B6896ED}" type="presParOf" srcId="{0CE77EAB-3927-4424-823B-2E3ED55E0361}" destId="{C2BB54A5-A931-4511-BA0D-F8666A057C34}" srcOrd="9" destOrd="0" presId="urn:microsoft.com/office/officeart/2005/8/layout/radial5"/>
    <dgm:cxn modelId="{21C03FDE-7DB2-43B6-A2B1-AB4AB8621023}" type="presParOf" srcId="{C2BB54A5-A931-4511-BA0D-F8666A057C34}" destId="{60EE7B6C-9713-4E39-950E-09ED10692D16}" srcOrd="0" destOrd="0" presId="urn:microsoft.com/office/officeart/2005/8/layout/radial5"/>
    <dgm:cxn modelId="{FC552598-2719-4835-960B-92C1B1249573}" type="presParOf" srcId="{0CE77EAB-3927-4424-823B-2E3ED55E0361}" destId="{0E1942BD-DCA9-4548-BBCD-3D3B153D072F}" srcOrd="10" destOrd="0" presId="urn:microsoft.com/office/officeart/2005/8/layout/radial5"/>
    <dgm:cxn modelId="{C2DBE07A-6FAC-4283-AE83-0034048EE4A1}" type="presParOf" srcId="{0CE77EAB-3927-4424-823B-2E3ED55E0361}" destId="{D514CAC2-6671-4781-A117-13CA7330F746}" srcOrd="11" destOrd="0" presId="urn:microsoft.com/office/officeart/2005/8/layout/radial5"/>
    <dgm:cxn modelId="{E2B16AE5-C9FE-42B8-A9FE-9F23FC3D371C}" type="presParOf" srcId="{D514CAC2-6671-4781-A117-13CA7330F746}" destId="{79B26AFF-FD33-4CE1-84D5-27E13475261E}" srcOrd="0" destOrd="0" presId="urn:microsoft.com/office/officeart/2005/8/layout/radial5"/>
    <dgm:cxn modelId="{3604FFEB-A7F5-499A-9451-85C6B7694951}" type="presParOf" srcId="{0CE77EAB-3927-4424-823B-2E3ED55E0361}" destId="{544C20FA-AAA4-4509-9BCE-24F0C34978F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15047-22AB-4877-BBD9-13D79FE48B44}">
      <dsp:nvSpPr>
        <dsp:cNvPr id="0" name=""/>
        <dsp:cNvSpPr/>
      </dsp:nvSpPr>
      <dsp:spPr>
        <a:xfrm>
          <a:off x="4131996" y="2136002"/>
          <a:ext cx="1524704" cy="15247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355284" y="2359290"/>
        <a:ext cx="1078128" cy="1078128"/>
      </dsp:txXfrm>
    </dsp:sp>
    <dsp:sp modelId="{C97A3CA8-9BF2-4BA4-AC09-6CD92C407516}">
      <dsp:nvSpPr>
        <dsp:cNvPr id="0" name=""/>
        <dsp:cNvSpPr/>
      </dsp:nvSpPr>
      <dsp:spPr>
        <a:xfrm rot="16200000">
          <a:off x="4732965" y="1581441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781380" y="1733536"/>
        <a:ext cx="225936" cy="311039"/>
      </dsp:txXfrm>
    </dsp:sp>
    <dsp:sp modelId="{B695139D-A903-4BC2-99B9-767DC28D9D04}">
      <dsp:nvSpPr>
        <dsp:cNvPr id="0" name=""/>
        <dsp:cNvSpPr/>
      </dsp:nvSpPr>
      <dsp:spPr>
        <a:xfrm>
          <a:off x="4131996" y="2306"/>
          <a:ext cx="1524704" cy="152470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জন্মঃ ১৯৩৪ খ্রিস্টাব্দে বরিশাল </a:t>
          </a:r>
          <a:endParaRPr lang="en-US" sz="1500" kern="1200" dirty="0"/>
        </a:p>
      </dsp:txBody>
      <dsp:txXfrm>
        <a:off x="4355284" y="225594"/>
        <a:ext cx="1078128" cy="1078128"/>
      </dsp:txXfrm>
    </dsp:sp>
    <dsp:sp modelId="{7DE37EA9-E315-4C79-8DF5-94671F971AE8}">
      <dsp:nvSpPr>
        <dsp:cNvPr id="0" name=""/>
        <dsp:cNvSpPr/>
      </dsp:nvSpPr>
      <dsp:spPr>
        <a:xfrm rot="19800000">
          <a:off x="5648972" y="2110298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55458" y="2238185"/>
        <a:ext cx="225936" cy="311039"/>
      </dsp:txXfrm>
    </dsp:sp>
    <dsp:sp modelId="{52A36A6D-EEA1-4E6B-AEBA-BAA030E103FA}">
      <dsp:nvSpPr>
        <dsp:cNvPr id="0" name=""/>
        <dsp:cNvSpPr/>
      </dsp:nvSpPr>
      <dsp:spPr>
        <a:xfrm>
          <a:off x="5979830" y="1069154"/>
          <a:ext cx="1524704" cy="1524704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পেশাঃ সাংবাদিকতা</a:t>
          </a:r>
          <a:endParaRPr lang="en-US" sz="1500" kern="1200" dirty="0"/>
        </a:p>
      </dsp:txBody>
      <dsp:txXfrm>
        <a:off x="6203118" y="1292442"/>
        <a:ext cx="1078128" cy="1078128"/>
      </dsp:txXfrm>
    </dsp:sp>
    <dsp:sp modelId="{EF07DCE9-318A-4D30-A30F-E6E96B9F37FF}">
      <dsp:nvSpPr>
        <dsp:cNvPr id="0" name=""/>
        <dsp:cNvSpPr/>
      </dsp:nvSpPr>
      <dsp:spPr>
        <a:xfrm rot="1800000">
          <a:off x="5648972" y="3168011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55458" y="3247484"/>
        <a:ext cx="225936" cy="311039"/>
      </dsp:txXfrm>
    </dsp:sp>
    <dsp:sp modelId="{3B75B50E-335C-47A7-A745-1A094BA88A66}">
      <dsp:nvSpPr>
        <dsp:cNvPr id="0" name=""/>
        <dsp:cNvSpPr/>
      </dsp:nvSpPr>
      <dsp:spPr>
        <a:xfrm>
          <a:off x="5979830" y="3202850"/>
          <a:ext cx="1524704" cy="1524704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সমাজমনস্ক লেখকঃ ভাষা-আন্দোলন (১৯৫২) মুক্তিযুদ্ধ (১৯৭১)</a:t>
          </a:r>
          <a:endParaRPr lang="en-US" sz="1500" kern="1200" dirty="0"/>
        </a:p>
      </dsp:txBody>
      <dsp:txXfrm>
        <a:off x="6203118" y="3426138"/>
        <a:ext cx="1078128" cy="1078128"/>
      </dsp:txXfrm>
    </dsp:sp>
    <dsp:sp modelId="{012A17B5-D9D3-4BE3-AA92-75AB73751F08}">
      <dsp:nvSpPr>
        <dsp:cNvPr id="0" name=""/>
        <dsp:cNvSpPr/>
      </dsp:nvSpPr>
      <dsp:spPr>
        <a:xfrm rot="5400000">
          <a:off x="4732965" y="3696867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781380" y="3752133"/>
        <a:ext cx="225936" cy="311039"/>
      </dsp:txXfrm>
    </dsp:sp>
    <dsp:sp modelId="{3F7CAD9C-0C68-42A2-8576-7DDAFD892863}">
      <dsp:nvSpPr>
        <dsp:cNvPr id="0" name=""/>
        <dsp:cNvSpPr/>
      </dsp:nvSpPr>
      <dsp:spPr>
        <a:xfrm>
          <a:off x="4131996" y="4269697"/>
          <a:ext cx="1524704" cy="1524704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শিশুতোশ গ্রন্থঃ ‘ডানপিঠে শওকত’, ‘আঁধার কুঠির ছেলেটি’</a:t>
          </a:r>
          <a:endParaRPr lang="en-US" sz="1500" kern="1200" dirty="0"/>
        </a:p>
      </dsp:txBody>
      <dsp:txXfrm>
        <a:off x="4355284" y="4492985"/>
        <a:ext cx="1078128" cy="1078128"/>
      </dsp:txXfrm>
    </dsp:sp>
    <dsp:sp modelId="{C2BB54A5-A931-4511-BA0D-F8666A057C34}">
      <dsp:nvSpPr>
        <dsp:cNvPr id="0" name=""/>
        <dsp:cNvSpPr/>
      </dsp:nvSpPr>
      <dsp:spPr>
        <a:xfrm rot="9000000">
          <a:off x="3816959" y="3168011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907302" y="3247484"/>
        <a:ext cx="225936" cy="311039"/>
      </dsp:txXfrm>
    </dsp:sp>
    <dsp:sp modelId="{0E1942BD-DCA9-4548-BBCD-3D3B153D072F}">
      <dsp:nvSpPr>
        <dsp:cNvPr id="0" name=""/>
        <dsp:cNvSpPr/>
      </dsp:nvSpPr>
      <dsp:spPr>
        <a:xfrm>
          <a:off x="2284161" y="3202850"/>
          <a:ext cx="1524704" cy="1524704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পুরস্কারঃ বাংলা একাডেমি, একুশে পদক, ইউনেস্কো, বঙ্গবন্ধু</a:t>
          </a:r>
          <a:endParaRPr lang="en-US" sz="1500" kern="1200" dirty="0"/>
        </a:p>
      </dsp:txBody>
      <dsp:txXfrm>
        <a:off x="2507449" y="3426138"/>
        <a:ext cx="1078128" cy="1078128"/>
      </dsp:txXfrm>
    </dsp:sp>
    <dsp:sp modelId="{D514CAC2-6671-4781-A117-13CA7330F746}">
      <dsp:nvSpPr>
        <dsp:cNvPr id="0" name=""/>
        <dsp:cNvSpPr/>
      </dsp:nvSpPr>
      <dsp:spPr>
        <a:xfrm rot="12600000">
          <a:off x="3816959" y="2110298"/>
          <a:ext cx="322765" cy="518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907302" y="2238185"/>
        <a:ext cx="225936" cy="311039"/>
      </dsp:txXfrm>
    </dsp:sp>
    <dsp:sp modelId="{544C20FA-AAA4-4509-9BCE-24F0C34978FE}">
      <dsp:nvSpPr>
        <dsp:cNvPr id="0" name=""/>
        <dsp:cNvSpPr/>
      </dsp:nvSpPr>
      <dsp:spPr>
        <a:xfrm>
          <a:off x="2284161" y="1069154"/>
          <a:ext cx="1524704" cy="152470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বর্তমানঃ প্রবাস-জীবন অতিবাহিত করছেন। </a:t>
          </a:r>
          <a:endParaRPr lang="en-US" sz="1500" kern="1200" dirty="0"/>
        </a:p>
      </dsp:txBody>
      <dsp:txXfrm>
        <a:off x="2507449" y="1292442"/>
        <a:ext cx="1078128" cy="107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8147-D001-4E92-A5DE-3F0DA2A0DA8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938A-73BE-42F8-AAD6-8C007401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5890-FB92-41FF-BDAA-DBFDE117D62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2DD5-0796-4DE6-A66E-0240CA4D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D76-E407-4686-83AA-7FACA464F40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microsoft.com/office/2007/relationships/hdphoto" Target="../media/hdphoto2.wdp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11" Type="http://schemas.openxmlformats.org/officeDocument/2006/relationships/image" Target="../media/image23.jpg"/><Relationship Id="rId5" Type="http://schemas.openxmlformats.org/officeDocument/2006/relationships/image" Target="../media/image26.jpg"/><Relationship Id="rId10" Type="http://schemas.openxmlformats.org/officeDocument/2006/relationships/image" Target="../media/image30.pn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jpg"/><Relationship Id="rId3" Type="http://schemas.openxmlformats.org/officeDocument/2006/relationships/image" Target="../media/image4.jpg"/><Relationship Id="rId7" Type="http://schemas.openxmlformats.org/officeDocument/2006/relationships/image" Target="../media/image19.gif"/><Relationship Id="rId12" Type="http://schemas.openxmlformats.org/officeDocument/2006/relationships/image" Target="../media/image4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image" Target="../media/image42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24.jpg"/><Relationship Id="rId9" Type="http://schemas.openxmlformats.org/officeDocument/2006/relationships/image" Target="../media/image40.jpg"/><Relationship Id="rId1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5941" y="521424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  <p:grpSp>
        <p:nvGrpSpPr>
          <p:cNvPr id="3" name="Group 2"/>
          <p:cNvGrpSpPr/>
          <p:nvPr/>
        </p:nvGrpSpPr>
        <p:grpSpPr>
          <a:xfrm>
            <a:off x="889046" y="521424"/>
            <a:ext cx="8467004" cy="6427476"/>
            <a:chOff x="1744513" y="544468"/>
            <a:chExt cx="7357730" cy="55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513" y="544468"/>
              <a:ext cx="7357730" cy="5528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0" r="14769"/>
            <a:stretch/>
          </p:blipFill>
          <p:spPr>
            <a:xfrm>
              <a:off x="1744513" y="3787566"/>
              <a:ext cx="2827487" cy="22858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1896" y="247171"/>
            <a:ext cx="2370597" cy="1995056"/>
            <a:chOff x="8758237" y="4519579"/>
            <a:chExt cx="2689252" cy="1995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t="13422" r="14124" b="5603"/>
            <a:stretch/>
          </p:blipFill>
          <p:spPr>
            <a:xfrm>
              <a:off x="8758237" y="4519579"/>
              <a:ext cx="2689252" cy="19950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68486" y="5517107"/>
              <a:ext cx="2479003" cy="7808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435941" y="521424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5442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2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0383" y="2698112"/>
            <a:ext cx="1922344" cy="1472965"/>
            <a:chOff x="8873035" y="1529541"/>
            <a:chExt cx="1922344" cy="14729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0"/>
            <a:stretch/>
          </p:blipFill>
          <p:spPr>
            <a:xfrm>
              <a:off x="8873035" y="1529541"/>
              <a:ext cx="1922344" cy="14729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913219" y="209358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1562" y="1180807"/>
            <a:ext cx="3185554" cy="4895390"/>
            <a:chOff x="1608446" y="787046"/>
            <a:chExt cx="3185554" cy="4895390"/>
          </a:xfrm>
        </p:grpSpPr>
        <p:sp>
          <p:nvSpPr>
            <p:cNvPr id="9" name="Down Arrow Callout 8"/>
            <p:cNvSpPr/>
            <p:nvPr/>
          </p:nvSpPr>
          <p:spPr>
            <a:xfrm>
              <a:off x="1608446" y="787046"/>
              <a:ext cx="2881745" cy="12573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t="19956" r="5718" b="19437"/>
            <a:stretch/>
          </p:blipFill>
          <p:spPr>
            <a:xfrm>
              <a:off x="1635164" y="2978731"/>
              <a:ext cx="3158836" cy="27037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26"/>
            <a:stretch/>
          </p:blipFill>
          <p:spPr>
            <a:xfrm>
              <a:off x="2323995" y="2084167"/>
              <a:ext cx="1781175" cy="10071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235626" y="1116476"/>
            <a:ext cx="4471431" cy="5394822"/>
            <a:chOff x="6870213" y="1163537"/>
            <a:chExt cx="4471431" cy="5394822"/>
          </a:xfrm>
        </p:grpSpPr>
        <p:grpSp>
          <p:nvGrpSpPr>
            <p:cNvPr id="8" name="Group 7"/>
            <p:cNvGrpSpPr/>
            <p:nvPr/>
          </p:nvGrpSpPr>
          <p:grpSpPr>
            <a:xfrm>
              <a:off x="7655549" y="1163537"/>
              <a:ext cx="2909084" cy="1257300"/>
              <a:chOff x="744682" y="469078"/>
              <a:chExt cx="2909084" cy="12573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6" name="Down Arrow Callout 5"/>
              <p:cNvSpPr/>
              <p:nvPr/>
            </p:nvSpPr>
            <p:spPr>
              <a:xfrm>
                <a:off x="772021" y="469078"/>
                <a:ext cx="2881745" cy="1257300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আর্দশ পাঠ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 descr="C:\Users\User\Pictures\23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1" t="1377" r="5275" b="43045"/>
              <a:stretch/>
            </p:blipFill>
            <p:spPr bwMode="auto">
              <a:xfrm>
                <a:off x="744682" y="505691"/>
                <a:ext cx="1042738" cy="79964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870213" y="2634931"/>
              <a:ext cx="4471431" cy="3923428"/>
              <a:chOff x="701156" y="531377"/>
              <a:chExt cx="8077199" cy="4751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01156" y="531377"/>
                <a:ext cx="8077199" cy="4751068"/>
                <a:chOff x="663056" y="607577"/>
                <a:chExt cx="8077199" cy="475106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054"/>
                <a:stretch/>
              </p:blipFill>
              <p:spPr>
                <a:xfrm>
                  <a:off x="663056" y="607577"/>
                  <a:ext cx="8077199" cy="4751068"/>
                </a:xfrm>
                <a:prstGeom prst="rect">
                  <a:avLst/>
                </a:prstGeom>
              </p:spPr>
            </p:pic>
            <p:grpSp>
              <p:nvGrpSpPr>
                <p:cNvPr id="26" name="Group 25"/>
                <p:cNvGrpSpPr/>
                <p:nvPr/>
              </p:nvGrpSpPr>
              <p:grpSpPr>
                <a:xfrm>
                  <a:off x="4923229" y="1288287"/>
                  <a:ext cx="2411991" cy="2505074"/>
                  <a:chOff x="7123473" y="2563716"/>
                  <a:chExt cx="2411991" cy="250507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3473" y="2563716"/>
                    <a:ext cx="2381221" cy="1914525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666" t="28803" r="10000" b="49818"/>
                  <a:stretch/>
                </p:blipFill>
                <p:spPr>
                  <a:xfrm>
                    <a:off x="7154245" y="4478240"/>
                    <a:ext cx="2381219" cy="5905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1862" y="3746347"/>
                  <a:ext cx="1820930" cy="84626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2081688" y="3363783"/>
                  <a:ext cx="2539708" cy="37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Editor:Rabiul</a:t>
                  </a:r>
                  <a:endParaRPr lang="en-US" sz="1400" dirty="0"/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38" y="2572417"/>
                <a:ext cx="1045225" cy="55419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9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0">
        <p14:gallery dir="r"/>
      </p:transition>
    </mc:Choice>
    <mc:Fallback xmlns="">
      <p:transition spd="slow" advTm="3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0130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উচ্চারণঃ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260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698" y="22860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রাঙানো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698" y="3033623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ফেব্রুয়ারি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894" y="3962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অশ্রু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894" y="480060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নাগিনীরা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894" y="56718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কালবোশেখিরা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9521" y="4694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5464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8339" y="221555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বিক্ষোভ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2845" y="3109823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কাঁপুক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2845" y="40889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বসুন্ধরা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2845" y="506801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ক্রান্তি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7734" y="586452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403604"/>
            <a:ext cx="3364992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6458">
        <p14:conveyor dir="l"/>
      </p:transition>
    </mc:Choice>
    <mc:Fallback xmlns="">
      <p:transition spd="slow" advTm="1764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1296" y="3116865"/>
            <a:ext cx="2248675" cy="1733265"/>
            <a:chOff x="2100683" y="2620416"/>
            <a:chExt cx="2453268" cy="231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t="2808" r="42374"/>
            <a:stretch/>
          </p:blipFill>
          <p:spPr>
            <a:xfrm>
              <a:off x="2100683" y="2620416"/>
              <a:ext cx="2453268" cy="2316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500194" y="267320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20" y="533401"/>
            <a:ext cx="4429100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282" y="1774209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অশ্রু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2" y="255624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ফেব্রুয়ারি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5282" y="3593478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বিক্ষোভ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34" y="2802437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বসুন্ধরা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434" y="1798934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কাঁপুক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434" y="3625421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ক্রান্তি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65" y="1582018"/>
            <a:ext cx="2097206" cy="209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825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53260" y="1646226"/>
            <a:ext cx="2095500" cy="1886990"/>
            <a:chOff x="4833659" y="4788130"/>
            <a:chExt cx="2095500" cy="1886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659" y="4788130"/>
              <a:ext cx="2095500" cy="1886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92207" y="5731625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28801" y="1275907"/>
            <a:ext cx="30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‘একুশের গান’ কবিতার  কবি কে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45239"/>
            <a:ext cx="547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২</a:t>
            </a:r>
            <a:r>
              <a:rPr lang="bn-BD" dirty="0" smtClean="0"/>
              <a:t>. ‘আমার ভাইয়ের রক্তে রাঙানো একুশে ফেব্রুয়ারি’ – আমার ভাই কে কে 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799" y="2014571"/>
            <a:ext cx="42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৩. আমার কোন দেশের রক্তে রাঙানো একুশে ফেব্রুয়ারি 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799" y="2405055"/>
            <a:ext cx="42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৪</a:t>
            </a:r>
            <a:r>
              <a:rPr lang="bn-BD" dirty="0" smtClean="0"/>
              <a:t>. কার বিক্ষোভে আজ কাঁপুক বসুন্ধরা ?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" y="37931"/>
            <a:ext cx="1213758" cy="1094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3647" y="223087"/>
            <a:ext cx="153335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6386"/>
          <a:stretch/>
        </p:blipFill>
        <p:spPr>
          <a:xfrm>
            <a:off x="8449432" y="220546"/>
            <a:ext cx="2921703" cy="1753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5256"/>
          <a:stretch/>
        </p:blipFill>
        <p:spPr>
          <a:xfrm>
            <a:off x="658609" y="220546"/>
            <a:ext cx="2300722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2" y="4117675"/>
            <a:ext cx="2618451" cy="206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68" y="238695"/>
            <a:ext cx="2434827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7064" r="2226" b="3716"/>
          <a:stretch/>
        </p:blipFill>
        <p:spPr>
          <a:xfrm>
            <a:off x="614378" y="2136536"/>
            <a:ext cx="3659910" cy="189113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82" y="2252983"/>
            <a:ext cx="3318471" cy="1864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220546"/>
            <a:ext cx="2743200" cy="1666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60" y="2252983"/>
            <a:ext cx="3243087" cy="1942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6739" r="28282"/>
          <a:stretch/>
        </p:blipFill>
        <p:spPr>
          <a:xfrm>
            <a:off x="3277061" y="4375986"/>
            <a:ext cx="2425470" cy="20445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68" y="4311105"/>
            <a:ext cx="2904639" cy="2143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862143" y="4311105"/>
            <a:ext cx="2711825" cy="2315105"/>
            <a:chOff x="4969134" y="4621876"/>
            <a:chExt cx="2711825" cy="196180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7" t="4894" r="22956" b="3117"/>
            <a:stretch/>
          </p:blipFill>
          <p:spPr>
            <a:xfrm>
              <a:off x="4969134" y="4621876"/>
              <a:ext cx="2711825" cy="19618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5435843" y="4979958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2" y="5572546"/>
            <a:ext cx="2652401" cy="881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 rot="5400000">
            <a:off x="10385724" y="1665965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2387" y="3082857"/>
            <a:ext cx="1935933" cy="1471872"/>
            <a:chOff x="6325046" y="2785145"/>
            <a:chExt cx="1935933" cy="1471872"/>
          </a:xfrm>
        </p:grpSpPr>
        <p:grpSp>
          <p:nvGrpSpPr>
            <p:cNvPr id="3" name="Group 2"/>
            <p:cNvGrpSpPr/>
            <p:nvPr/>
          </p:nvGrpSpPr>
          <p:grpSpPr>
            <a:xfrm>
              <a:off x="6325046" y="2785145"/>
              <a:ext cx="1935933" cy="1471872"/>
              <a:chOff x="5115743" y="2543175"/>
              <a:chExt cx="2388933" cy="17716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743" y="2543175"/>
                <a:ext cx="2388933" cy="177165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141494" y="3357349"/>
                <a:ext cx="1178540" cy="259308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82574" y="3277412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55143"/>
              </p:ext>
            </p:extLst>
          </p:nvPr>
        </p:nvGraphicFramePr>
        <p:xfrm>
          <a:off x="6549656" y="1464023"/>
          <a:ext cx="4082902" cy="2402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9656" y="1464023"/>
                        <a:ext cx="4082902" cy="2402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275423" y="3989088"/>
            <a:ext cx="6631368" cy="877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ক্লিক করুন  </a:t>
            </a:r>
            <a:r>
              <a:rPr lang="bn-BD" sz="44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ekusher gan” ক্লিপ এ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6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১. ‘ ঝড়ের রাত্রে, বৈশাখী দিনে, বরষার দুর্দিনে</a:t>
            </a:r>
          </a:p>
          <a:p>
            <a:r>
              <a:rPr lang="bn-BD" sz="1400" dirty="0"/>
              <a:t> </a:t>
            </a:r>
            <a:r>
              <a:rPr lang="bn-BD" sz="1400" dirty="0" smtClean="0"/>
              <a:t>অভিযাত্রিক, নির্ভীক তারা পথ লয় ঠিক চিনে।</a:t>
            </a:r>
          </a:p>
          <a:p>
            <a:r>
              <a:rPr lang="bn-BD" sz="1400" dirty="0" smtClean="0"/>
              <a:t>হয়তো বা ভুল, তবু ভয় নাই, তরুনের তাজা প্রাণ</a:t>
            </a:r>
          </a:p>
          <a:p>
            <a:r>
              <a:rPr lang="bn-BD" sz="1400" dirty="0" smtClean="0"/>
              <a:t>পথ হারালেও হার মানে নাকো, করে চলে সন্ধান</a:t>
            </a:r>
          </a:p>
          <a:p>
            <a:r>
              <a:rPr lang="bn-BD" sz="1400" dirty="0" smtClean="0"/>
              <a:t>অন্য পথের, মুক্ত পথের, সন্ধানী আলো জ্বলে</a:t>
            </a:r>
          </a:p>
          <a:p>
            <a:r>
              <a:rPr lang="bn-BD" sz="1400" dirty="0" smtClean="0"/>
              <a:t>বিনিদ্র আঁখি তারকার সম, পথে পথে তারা চলে।’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4158" y="2605013"/>
            <a:ext cx="3154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২.‘ওরা কেড়ে নিতে চায় বুকের স্বপ্ন, মায়ের মুখের ভাষা </a:t>
            </a:r>
          </a:p>
          <a:p>
            <a:r>
              <a:rPr lang="bn-BD" sz="1400" dirty="0" smtClean="0"/>
              <a:t> ঝড়িয়ে রক্ত, ভাইয়ের প্রাণ, হৃদয়ের ভালোবাসা।</a:t>
            </a:r>
          </a:p>
          <a:p>
            <a:r>
              <a:rPr lang="bn-BD" sz="1400" dirty="0" smtClean="0"/>
              <a:t>জেগে উঠো আজ সাহসী যৌবন, আনো সব উত্থান </a:t>
            </a:r>
          </a:p>
          <a:p>
            <a:r>
              <a:rPr lang="bn-BD" sz="1400" dirty="0" smtClean="0"/>
              <a:t>দ্রোহের আগুনে পোড়াও ওদের, গাও বিজয় গান।’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158" y="3692470"/>
            <a:ext cx="620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/>
              <a:t>ক. ‘একুশের গান’ কবিতাটি কোন শহিদের স্মরণে লেখা হয়েছে ?</a:t>
            </a:r>
          </a:p>
          <a:p>
            <a:r>
              <a:rPr lang="bn-BD" sz="1400" dirty="0" smtClean="0"/>
              <a:t>খ. ‘সেই আঁধারের পশুদের মুখ চেনা’ – চরণটি ব্যাখ্যা কর।</a:t>
            </a:r>
          </a:p>
          <a:p>
            <a:r>
              <a:rPr lang="bn-BD" sz="1400" dirty="0" smtClean="0"/>
              <a:t>গ. উদ্দীপক  - ২ –এর আলোকে ‘একুশের গান’ কবিতায় বর্ণিত ‘ওরা এদেশের নয়’- চরণটি ব্যাখ্যা কর।</a:t>
            </a:r>
          </a:p>
          <a:p>
            <a:r>
              <a:rPr lang="bn-BD" sz="1400" dirty="0" smtClean="0"/>
              <a:t>ঘ. প্রথম উদ্দীপকের যিনি অভিযাত্রিক তিনিই ‘একুশের গান’ কবিতার ভাষা-শহিদ- বিশ্লেষণ কর।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6270" y="1"/>
            <a:ext cx="2256312" cy="1045028"/>
            <a:chOff x="451262" y="1"/>
            <a:chExt cx="2541320" cy="12200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62" y="1"/>
              <a:ext cx="2541320" cy="12200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Rectangle 18"/>
            <p:cNvSpPr/>
            <p:nvPr/>
          </p:nvSpPr>
          <p:spPr>
            <a:xfrm rot="16200000">
              <a:off x="2131608" y="462162"/>
              <a:ext cx="1128479" cy="387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bn-BD" sz="1600" dirty="0" smtClean="0">
                  <a:solidFill>
                    <a:schemeClr val="tx1"/>
                  </a:solidFill>
                  <a:latin typeface="NikoshGrameem" pitchFamily="2" charset="0"/>
                  <a:cs typeface="NikoshGrameem" pitchFamily="2" charset="0"/>
                </a:rPr>
                <a:t>বাড়ির কাজঃ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32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0" grpId="0"/>
      <p:bldP spid="10" grpId="1"/>
      <p:bldP spid="11" grpId="0"/>
      <p:bldP spid="11" grpId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3661" y="2219444"/>
            <a:ext cx="2668849" cy="646331"/>
            <a:chOff x="1063701" y="2249424"/>
            <a:chExt cx="2668849" cy="646331"/>
          </a:xfrm>
        </p:grpSpPr>
        <p:sp>
          <p:nvSpPr>
            <p:cNvPr id="3" name="Rectangle 2"/>
            <p:cNvSpPr/>
            <p:nvPr/>
          </p:nvSpPr>
          <p:spPr>
            <a:xfrm flipV="1">
              <a:off x="1517904" y="2249424"/>
              <a:ext cx="1280160" cy="5303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3701" y="2249424"/>
              <a:ext cx="266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(একুশের  গান) 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4" y="638483"/>
            <a:ext cx="7357730" cy="5528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3985" y="456943"/>
            <a:ext cx="608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065469" y="34076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2314" y="2950514"/>
            <a:ext cx="1934346" cy="1685925"/>
            <a:chOff x="7136419" y="1051153"/>
            <a:chExt cx="1934346" cy="1685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19" y="1051153"/>
              <a:ext cx="1934346" cy="1685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292360" y="1894116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73985" y="439562"/>
            <a:ext cx="608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892" y="2261813"/>
            <a:ext cx="2668849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(একুশের  গান)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448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5870" y="474180"/>
            <a:ext cx="8180987" cy="5669280"/>
            <a:chOff x="3562421" y="582722"/>
            <a:chExt cx="6114288" cy="5669280"/>
          </a:xfrm>
        </p:grpSpPr>
        <p:grpSp>
          <p:nvGrpSpPr>
            <p:cNvPr id="4" name="Group 3"/>
            <p:cNvGrpSpPr/>
            <p:nvPr/>
          </p:nvGrpSpPr>
          <p:grpSpPr>
            <a:xfrm>
              <a:off x="3562421" y="582722"/>
              <a:ext cx="6114288" cy="5669280"/>
              <a:chOff x="2722972" y="582722"/>
              <a:chExt cx="6114288" cy="56692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72" y="582722"/>
                <a:ext cx="6114288" cy="566928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608576" y="3639312"/>
                <a:ext cx="1591056" cy="58521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82411" y="3747254"/>
              <a:ext cx="1556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ভাষা শহীদগণ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1309" y="5181768"/>
            <a:ext cx="555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ছবিতে কী দেখতে পারছো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5974" y="2538399"/>
            <a:ext cx="1993843" cy="1762299"/>
            <a:chOff x="3940960" y="4669120"/>
            <a:chExt cx="2133600" cy="17622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8" r="8871"/>
            <a:stretch/>
          </p:blipFill>
          <p:spPr>
            <a:xfrm>
              <a:off x="3940960" y="4669120"/>
              <a:ext cx="2133600" cy="17622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5168" y="5469774"/>
              <a:ext cx="1779392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352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85423"/>
              </p:ext>
            </p:extLst>
          </p:nvPr>
        </p:nvGraphicFramePr>
        <p:xfrm>
          <a:off x="2582732" y="29656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732" y="29656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n 1"/>
          <p:cNvSpPr/>
          <p:nvPr/>
        </p:nvSpPr>
        <p:spPr>
          <a:xfrm>
            <a:off x="1971749" y="1850108"/>
            <a:ext cx="4462272" cy="223113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223" y="4209132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ভিডিওটি মনোযোগ দিয়ে দেখতে ভিডিওটি ক্লিক করুন।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45431" y="1610954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</a:t>
            </a:r>
            <a:r>
              <a:rPr lang="en-US" sz="3600" dirty="0" smtClean="0"/>
              <a:t> </a:t>
            </a:r>
            <a:r>
              <a:rPr lang="bn-BD" sz="3600" dirty="0" smtClean="0"/>
              <a:t>তো কীসের গান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88215" y="2965676"/>
            <a:ext cx="22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একুশের গান 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32" y="5244334"/>
            <a:ext cx="671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বলোতো আমাদের পাঠ্যবিষয় কী হতে পারে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25025" y="3813175"/>
            <a:ext cx="2241232" cy="2004580"/>
            <a:chOff x="9725026" y="4878359"/>
            <a:chExt cx="2241232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5026" y="4878359"/>
              <a:ext cx="2241232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9814432" y="5659314"/>
              <a:ext cx="1923139" cy="8353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00FF"/>
                  </a:solidFill>
                </a:rPr>
                <a:t>ক্লিক করুন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62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2" y="348887"/>
            <a:ext cx="9851136" cy="436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344" y="1457402"/>
            <a:ext cx="333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‘</a:t>
            </a:r>
            <a:r>
              <a:rPr lang="bn-BD" sz="6000" dirty="0" smtClean="0">
                <a:solidFill>
                  <a:schemeClr val="bg1"/>
                </a:solidFill>
              </a:rPr>
              <a:t>একুশের গান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0119" y="2473065"/>
            <a:ext cx="29593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3790" y="3942043"/>
            <a:ext cx="32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আব্দুল গাফ্‌ফার চৌধুরী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2442" y="3632663"/>
            <a:ext cx="3524876" cy="1080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08555" y="5023003"/>
            <a:ext cx="2315235" cy="1920240"/>
            <a:chOff x="2973624" y="3054730"/>
            <a:chExt cx="2161309" cy="18221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r="11932"/>
            <a:stretch/>
          </p:blipFill>
          <p:spPr>
            <a:xfrm>
              <a:off x="2973624" y="3054730"/>
              <a:ext cx="2161309" cy="18221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3165077" y="331949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Rectangle 4"/>
          <p:cNvSpPr/>
          <p:nvPr/>
        </p:nvSpPr>
        <p:spPr>
          <a:xfrm rot="5400000">
            <a:off x="10425762" y="1916271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25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 animBg="1"/>
      <p:bldP spid="12" grpId="1" animBg="1"/>
      <p:bldP spid="12" grpId="2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১.‘একুশের গান’ কবিতার পাঠের উদ্দেশ্য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6" name="Horizontal Scroll 5"/>
          <p:cNvSpPr/>
          <p:nvPr/>
        </p:nvSpPr>
        <p:spPr>
          <a:xfrm>
            <a:off x="8839199" y="1266959"/>
            <a:ext cx="3004459" cy="67082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03113" y="2648557"/>
            <a:ext cx="105000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6000" dirty="0" smtClean="0"/>
              <a:t>১. “একুশের গান” কবিতার কবির নাম কী ?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962309" y="3312898"/>
            <a:ext cx="96775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4800" dirty="0" smtClean="0"/>
              <a:t>২. </a:t>
            </a:r>
            <a:r>
              <a:rPr lang="bn-BD" sz="6000" dirty="0" smtClean="0"/>
              <a:t>একুশে ফেব্রুয়ারিতে বাংলায় কী মাস  ?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2190955" y="1299601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3600" dirty="0" smtClean="0"/>
              <a:t>এ</a:t>
            </a:r>
            <a:r>
              <a:rPr lang="bn-BD" sz="3600" dirty="0" smtClean="0">
                <a:solidFill>
                  <a:srgbClr val="0033CC"/>
                </a:solidFill>
              </a:rPr>
              <a:t>ক</a:t>
            </a:r>
            <a:r>
              <a:rPr lang="bn-BD" sz="3600" dirty="0" smtClean="0"/>
              <a:t>ক কা</a:t>
            </a:r>
            <a:r>
              <a:rPr lang="bn-BD" sz="3600" dirty="0" smtClean="0">
                <a:solidFill>
                  <a:srgbClr val="7030A0"/>
                </a:solidFill>
              </a:rPr>
              <a:t>জঃ</a:t>
            </a:r>
            <a:r>
              <a:rPr lang="bn-BD" sz="3600" dirty="0" smtClean="0"/>
              <a:t>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1128609" y="1478224"/>
            <a:ext cx="3422311" cy="759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6680" y="3443115"/>
            <a:ext cx="63134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bn-BD" sz="6000" dirty="0"/>
              <a:t>৩</a:t>
            </a:r>
            <a:r>
              <a:rPr lang="bn-BD" sz="6000" dirty="0" smtClean="0"/>
              <a:t>. </a:t>
            </a:r>
            <a:r>
              <a:rPr lang="bn-BD" sz="6000" dirty="0"/>
              <a:t>বাংলায় </a:t>
            </a:r>
            <a:r>
              <a:rPr lang="bn-BD" sz="6000" dirty="0" smtClean="0"/>
              <a:t>কত </a:t>
            </a:r>
            <a:r>
              <a:rPr lang="bn-BD" sz="6000" dirty="0"/>
              <a:t>তারিখ ? 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688582"/>
            <a:ext cx="1212256" cy="1561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9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8726" y="51803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64969" y="1328140"/>
            <a:ext cx="2327031" cy="2118445"/>
            <a:chOff x="8801839" y="4383663"/>
            <a:chExt cx="2378433" cy="20963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7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Sun 7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233917" y="4383663"/>
              <a:ext cx="1752111" cy="1555663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213840" y="1193914"/>
            <a:ext cx="5692609" cy="37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পাঠের উদ্দেশ্যঃ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522" y="2655317"/>
            <a:ext cx="9707707" cy="262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isometricRightUp"/>
              <a:lightRig rig="threePt" dir="t"/>
            </a:scene3d>
          </a:bodyPr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একুশের গান  কবিতা পাঠের মাধ্যমে শিক্ষার্থীরা ভাষা-আন্দোলনে বাঙালির আত্মত্যাগ নিয়ে একদিকে গর্ব করতে শিখবে, অন্যদিকে তারা শহিদের রক্তের ঋণ শোধ করার জন্য সব ধরনের অন্যায় ও শোষণের বিরুদ্ধে সোচ্চার হবে।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67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69143" y="3870553"/>
            <a:ext cx="2477193" cy="2135816"/>
            <a:chOff x="2493818" y="2868446"/>
            <a:chExt cx="2477193" cy="21358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3" r="15898"/>
            <a:stretch/>
          </p:blipFill>
          <p:spPr>
            <a:xfrm>
              <a:off x="2493818" y="2868446"/>
              <a:ext cx="2477193" cy="21358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778282" y="401699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00700" y="300317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0400" y="1265121"/>
            <a:ext cx="1555914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দলগত কাজঃ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0700" y="1933234"/>
            <a:ext cx="3193472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১. ‘একুশের গান’ কবিতা পাঠের উদ্দেশ্য কী 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34" y="64123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87317" y="5090270"/>
            <a:ext cx="1705229" cy="1439575"/>
            <a:chOff x="1669343" y="1249196"/>
            <a:chExt cx="2326251" cy="17929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249196"/>
              <a:ext cx="2326251" cy="17929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948444" y="2145648"/>
              <a:ext cx="1371699" cy="619323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8982208" y="418872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3490632"/>
              </p:ext>
            </p:extLst>
          </p:nvPr>
        </p:nvGraphicFramePr>
        <p:xfrm>
          <a:off x="897775" y="861785"/>
          <a:ext cx="9788697" cy="579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0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B15047-22AB-4877-BBD9-13D79FE48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7A3CA8-9BF2-4BA4-AC09-6CD92C4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5139D-A903-4BC2-99B9-767DC28D9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000"/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37EA9-E315-4C79-8DF5-94671F97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A36A6D-EEA1-4E6B-AEBA-BAA030E10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07DCE9-318A-4D30-A30F-E6E96B9F3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75B50E-335C-47A7-A745-1A094BA88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3000"/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2A17B5-D9D3-4BE3-AA92-75AB73751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3000"/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7CAD9C-0C68-42A2-8576-7DDAFD892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BB54A5-A931-4511-BA0D-F8666A057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3000"/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942BD-DCA9-4548-BBCD-3D3B153D0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3000"/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14CAC2-6671-4781-A117-13CA7330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3000"/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4C20FA-AAA4-4509-9BCE-24F0C3497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3" grpId="0">
        <p:bldSub>
          <a:bldDgm bld="lvlOne"/>
        </p:bldSub>
      </p:bldGraphic>
      <p:bldGraphic spid="3" grpI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9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618</Words>
  <Application>Microsoft Office PowerPoint</Application>
  <PresentationFormat>Widescreen</PresentationFormat>
  <Paragraphs>116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Arabic Typesetting</vt:lpstr>
      <vt:lpstr>Arial</vt:lpstr>
      <vt:lpstr>Calibri</vt:lpstr>
      <vt:lpstr>NikoshBAN</vt:lpstr>
      <vt:lpstr>NikoshGrameem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181</cp:revision>
  <dcterms:created xsi:type="dcterms:W3CDTF">2020-01-09T12:45:43Z</dcterms:created>
  <dcterms:modified xsi:type="dcterms:W3CDTF">2020-03-22T13:27:12Z</dcterms:modified>
</cp:coreProperties>
</file>