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58" r:id="rId6"/>
    <p:sldId id="264" r:id="rId7"/>
    <p:sldId id="259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92" y="-96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BCB5F-2630-489C-A833-BB2D4091A8D3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1B727-45F2-4AAC-9EFC-51CADD19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4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with ‘Wish’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1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6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Feed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09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of the teacher &amp;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to lead</a:t>
            </a:r>
            <a:r>
              <a:rPr lang="en-US" baseline="0" dirty="0" smtClean="0"/>
              <a:t> the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6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Leading</a:t>
            </a:r>
            <a:r>
              <a:rPr lang="en-US" baseline="0" dirty="0" smtClean="0"/>
              <a:t> the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6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8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All the above items will be focused.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8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optative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65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with ‘May’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with ‘Long’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5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3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9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6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8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0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6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5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0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3D17-C617-4A70-8D96-406AA87BBAB5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9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0200" y="533400"/>
            <a:ext cx="7696200" cy="3581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Welcome to the world of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HHR PPT presentation.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819400" y="1600200"/>
            <a:ext cx="9067800" cy="2411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304799"/>
            <a:ext cx="12725400" cy="11430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Formation of optative sentence-3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6657" y="2171979"/>
            <a:ext cx="2093180" cy="8264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subject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2132806"/>
            <a:ext cx="2914037" cy="6729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extension.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0169" y="2200461"/>
            <a:ext cx="590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+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0831" y="3420606"/>
            <a:ext cx="1481592" cy="9060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W</a:t>
            </a:r>
            <a:r>
              <a:rPr lang="en-US" sz="4000" b="1" dirty="0" smtClean="0">
                <a:latin typeface="Book Antiqua" pitchFamily="18" charset="0"/>
              </a:rPr>
              <a:t>ish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8561" y="3755886"/>
            <a:ext cx="1133877" cy="8077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you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3505200"/>
            <a:ext cx="3107635" cy="7730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a</a:t>
            </a:r>
            <a:r>
              <a:rPr lang="en-US" sz="4000" b="1" dirty="0" smtClean="0">
                <a:latin typeface="Book Antiqua" pitchFamily="18" charset="0"/>
              </a:rPr>
              <a:t>ll the best.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2266" y="2056606"/>
            <a:ext cx="1537251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>
                <a:latin typeface="Book Antiqua" pitchFamily="18" charset="0"/>
              </a:rPr>
              <a:t>W</a:t>
            </a:r>
            <a:r>
              <a:rPr lang="en-US" sz="4400" b="1" dirty="0" smtClean="0">
                <a:latin typeface="Book Antiqua" pitchFamily="18" charset="0"/>
              </a:rPr>
              <a:t>ish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9098" y="2198464"/>
            <a:ext cx="69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+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tx1">
                <a:lumMod val="85000"/>
                <a:lumOff val="15000"/>
              </a:schemeClr>
            </a:gs>
            <a:gs pos="8000">
              <a:srgbClr val="000000"/>
            </a:gs>
            <a:gs pos="77000">
              <a:srgbClr val="181CC7"/>
            </a:gs>
            <a:gs pos="95000">
              <a:srgbClr val="7005D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205740"/>
            <a:ext cx="71628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Class activities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5880" y="1524000"/>
            <a:ext cx="8305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Rearrange the sentences into optative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2640" y="3048000"/>
            <a:ext cx="711708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live, country, our, may, long.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u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pon, you, be, peace.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to, birth, you, to,  happy , day.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a, life, happy, wish, you.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Allah, may, me, grace.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588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" y="5486400"/>
            <a:ext cx="62484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Write five optative sentences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on the picture.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755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6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5666"/>
            <a:ext cx="11887200" cy="2763520"/>
          </a:xfrm>
          <a:prstGeom prst="rect">
            <a:avLst/>
          </a:prstGeom>
          <a:noFill/>
        </p:spPr>
        <p:txBody>
          <a:bodyPr wrap="none" lIns="122784" tIns="61392" rIns="122784" bIns="61392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3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714626"/>
            <a:ext cx="11887200" cy="3674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2784" tIns="61392" rIns="122784" bIns="61392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</a:t>
            </a:r>
            <a:r>
              <a:rPr lang="en-US" sz="3200" b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A2i </a:t>
            </a:r>
            <a:r>
              <a:rPr lang="en-US" sz="32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and the panel of honorable editors ( Md. Jahangir </a:t>
            </a:r>
            <a:r>
              <a:rPr lang="en-US" sz="32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32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Assistant Professor (English) TTC, </a:t>
            </a:r>
            <a:r>
              <a:rPr lang="en-US" sz="32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32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32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32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32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Associate Professor (English) TTC, Dhaka, and </a:t>
            </a:r>
            <a:r>
              <a:rPr lang="en-US" sz="32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32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Khaled</a:t>
            </a:r>
            <a:r>
              <a:rPr lang="en-US" sz="32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Assistant Professor (English) TTC, Dhaka, to enrich the contents.</a:t>
            </a:r>
          </a:p>
        </p:txBody>
      </p:sp>
    </p:spTree>
    <p:extLst>
      <p:ext uri="{BB962C8B-B14F-4D97-AF65-F5344CB8AC3E}">
        <p14:creationId xmlns:p14="http://schemas.microsoft.com/office/powerpoint/2010/main" val="17063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8686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Identity of the teacher &amp; the class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2057400"/>
            <a:ext cx="7086600" cy="50167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Md. </a:t>
            </a:r>
            <a:r>
              <a:rPr lang="en-US" sz="3200" b="1" dirty="0" err="1" smtClean="0">
                <a:latin typeface="Book Antiqua" pitchFamily="18" charset="0"/>
              </a:rPr>
              <a:t>Hasan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Hafizur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Rahman</a:t>
            </a:r>
            <a:endParaRPr lang="en-US" sz="3200" b="1" dirty="0" smtClean="0">
              <a:latin typeface="Book Antiqua" pitchFamily="18" charset="0"/>
            </a:endParaRPr>
          </a:p>
          <a:p>
            <a:r>
              <a:rPr lang="en-US" sz="3200" b="1" dirty="0" smtClean="0">
                <a:latin typeface="Book Antiqua" pitchFamily="18" charset="0"/>
              </a:rPr>
              <a:t>Lecturer &amp; Head of the Department (English)</a:t>
            </a:r>
          </a:p>
          <a:p>
            <a:r>
              <a:rPr lang="en-US" sz="3200" b="1" dirty="0" smtClean="0">
                <a:latin typeface="Book Antiqua" pitchFamily="18" charset="0"/>
              </a:rPr>
              <a:t>Cambrian School &amp; College</a:t>
            </a:r>
          </a:p>
          <a:p>
            <a:r>
              <a:rPr lang="en-US" sz="3200" b="1" dirty="0" err="1" smtClean="0">
                <a:latin typeface="Book Antiqua" pitchFamily="18" charset="0"/>
              </a:rPr>
              <a:t>Baridhara</a:t>
            </a:r>
            <a:r>
              <a:rPr lang="en-US" sz="3200" b="1" dirty="0" smtClean="0">
                <a:latin typeface="Book Antiqua" pitchFamily="18" charset="0"/>
              </a:rPr>
              <a:t>, Dhaka</a:t>
            </a:r>
          </a:p>
          <a:p>
            <a:endParaRPr lang="en-US" sz="3200" b="1" dirty="0" smtClean="0">
              <a:latin typeface="Book Antiqua" pitchFamily="18" charset="0"/>
            </a:endParaRPr>
          </a:p>
          <a:p>
            <a:r>
              <a:rPr lang="en-US" sz="3200" b="1" smtClean="0">
                <a:latin typeface="Book Antiqua" pitchFamily="18" charset="0"/>
              </a:rPr>
              <a:t>Class </a:t>
            </a:r>
            <a:r>
              <a:rPr lang="en-US" sz="3200" b="1" smtClean="0">
                <a:latin typeface="Book Antiqua" pitchFamily="18" charset="0"/>
              </a:rPr>
              <a:t>VIII</a:t>
            </a:r>
            <a:endParaRPr lang="en-US" sz="3200" b="1" dirty="0" smtClean="0">
              <a:latin typeface="Book Antiqua" pitchFamily="18" charset="0"/>
            </a:endParaRPr>
          </a:p>
          <a:p>
            <a:r>
              <a:rPr lang="en-US" sz="3200" b="1" dirty="0" smtClean="0">
                <a:latin typeface="Book Antiqua" pitchFamily="18" charset="0"/>
              </a:rPr>
              <a:t>English 2</a:t>
            </a:r>
            <a:r>
              <a:rPr lang="en-US" sz="3200" b="1" baseline="30000" dirty="0" smtClean="0">
                <a:latin typeface="Book Antiqua" pitchFamily="18" charset="0"/>
              </a:rPr>
              <a:t>nd</a:t>
            </a:r>
            <a:r>
              <a:rPr lang="en-US" sz="3200" b="1" dirty="0" smtClean="0">
                <a:latin typeface="Book Antiqua" pitchFamily="18" charset="0"/>
              </a:rPr>
              <a:t> Paper</a:t>
            </a:r>
          </a:p>
          <a:p>
            <a:r>
              <a:rPr lang="en-US" sz="3200" b="1" dirty="0" smtClean="0">
                <a:latin typeface="Book Antiqua" pitchFamily="18" charset="0"/>
              </a:rPr>
              <a:t>Grammar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7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8124"/>
            <a:ext cx="5943600" cy="62353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879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76" y="940746"/>
            <a:ext cx="4840224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7776" y="320040"/>
            <a:ext cx="6135624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May Allah bless you.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2" b="46186"/>
          <a:stretch/>
        </p:blipFill>
        <p:spPr>
          <a:xfrm flipH="1">
            <a:off x="9966960" y="3394385"/>
            <a:ext cx="3764280" cy="41979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86400" y="3663153"/>
            <a:ext cx="5829300" cy="1108386"/>
            <a:chOff x="5486400" y="3663153"/>
            <a:chExt cx="5829300" cy="1108386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486400" y="3663153"/>
              <a:ext cx="5829300" cy="1108386"/>
            </a:xfrm>
            <a:prstGeom prst="wedgeRoundRectCallout">
              <a:avLst>
                <a:gd name="adj1" fmla="val 49351"/>
                <a:gd name="adj2" fmla="val 9687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38800" y="3798246"/>
              <a:ext cx="5676900" cy="838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Long live my parents.</a:t>
              </a:r>
              <a:endParaRPr lang="en-US" b="1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8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1143000"/>
            <a:ext cx="7467600" cy="18669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What kind of sentences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have you observed?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857500" y="685800"/>
            <a:ext cx="8229600" cy="41148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90800" y="4800600"/>
            <a:ext cx="8763000" cy="1981200"/>
            <a:chOff x="1866900" y="4800600"/>
            <a:chExt cx="8763000" cy="1981200"/>
          </a:xfrm>
        </p:grpSpPr>
        <p:sp>
          <p:nvSpPr>
            <p:cNvPr id="4" name="Oval 3"/>
            <p:cNvSpPr/>
            <p:nvPr/>
          </p:nvSpPr>
          <p:spPr>
            <a:xfrm>
              <a:off x="1866900" y="4800600"/>
              <a:ext cx="8763000" cy="198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05200" y="5257800"/>
              <a:ext cx="6019800" cy="1066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Book Antiqua" pitchFamily="18" charset="0"/>
                </a:rPr>
                <a:t>Optative </a:t>
              </a:r>
              <a:r>
                <a:rPr lang="en-US" b="1" dirty="0" smtClean="0">
                  <a:latin typeface="Book Antiqua" pitchFamily="18" charset="0"/>
                </a:rPr>
                <a:t>Sentence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806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67200" y="3886200"/>
            <a:ext cx="8686800" cy="2895600"/>
            <a:chOff x="4267200" y="3505200"/>
            <a:chExt cx="8686800" cy="2895600"/>
          </a:xfrm>
        </p:grpSpPr>
        <p:sp>
          <p:nvSpPr>
            <p:cNvPr id="3" name="Oval 2"/>
            <p:cNvSpPr/>
            <p:nvPr/>
          </p:nvSpPr>
          <p:spPr>
            <a:xfrm>
              <a:off x="4267200" y="3505200"/>
              <a:ext cx="8686800" cy="2895600"/>
            </a:xfrm>
            <a:prstGeom prst="ellipse">
              <a:avLst/>
            </a:prstGeom>
            <a:noFill/>
            <a:ln w="190500" cap="sq" cmpd="tri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53100" y="4305300"/>
              <a:ext cx="5715000" cy="1295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Book Antiqua" pitchFamily="18" charset="0"/>
                </a:rPr>
                <a:t>Optative Sentence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81400" y="914400"/>
            <a:ext cx="9220200" cy="2133600"/>
            <a:chOff x="3581400" y="914400"/>
            <a:chExt cx="9220200" cy="2133600"/>
          </a:xfrm>
        </p:grpSpPr>
        <p:sp>
          <p:nvSpPr>
            <p:cNvPr id="2" name="Down Ribbon 1"/>
            <p:cNvSpPr/>
            <p:nvPr/>
          </p:nvSpPr>
          <p:spPr>
            <a:xfrm>
              <a:off x="3581400" y="914400"/>
              <a:ext cx="9220200" cy="2133600"/>
            </a:xfrm>
            <a:prstGeom prst="ribbon">
              <a:avLst>
                <a:gd name="adj1" fmla="val 16667"/>
                <a:gd name="adj2" fmla="val 70165"/>
              </a:avLst>
            </a:prstGeom>
            <a:noFill/>
            <a:ln w="190500" cap="sq" cmpd="tri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1676400"/>
              <a:ext cx="6019800" cy="9906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Book Antiqua" pitchFamily="18" charset="0"/>
                </a:rPr>
                <a:t>Our today’s lesson is-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16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124200" y="1371600"/>
            <a:ext cx="9677400" cy="2133600"/>
          </a:xfrm>
          <a:prstGeom prst="ribbon">
            <a:avLst>
              <a:gd name="adj1" fmla="val 17436"/>
              <a:gd name="adj2" fmla="val 65433"/>
            </a:avLst>
          </a:prstGeom>
          <a:noFill/>
          <a:ln w="101600" cap="sq" cmpd="dbl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2286000"/>
            <a:ext cx="4648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Learning outcomes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29200" y="1981200"/>
            <a:ext cx="5715000" cy="1295400"/>
          </a:xfrm>
          <a:prstGeom prst="ellipse">
            <a:avLst/>
          </a:prstGeom>
          <a:noFill/>
          <a:ln w="101600" cap="sq" cmpd="dbl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16480" y="3886200"/>
            <a:ext cx="1051560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At the end of the lesson, we will be able to—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identify  the definition of optative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identify the structures of optative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rearrange the jumble words to make optative sentences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make optative sentence with clue.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12520"/>
            <a:ext cx="7467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What is an optative sentence?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" y="2133600"/>
            <a:ext cx="8077200" cy="3505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May you live long.</a:t>
            </a:r>
            <a:br>
              <a:rPr lang="en-US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May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Allah bless you.</a:t>
            </a:r>
            <a:br>
              <a:rPr lang="en-US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Wish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you all the best.</a:t>
            </a:r>
            <a:br>
              <a:rPr lang="en-US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Long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live Bangladesh </a:t>
            </a:r>
            <a:endParaRPr lang="en-US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(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can be formed without ‘may’)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124206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sentence that expresses a desire, prayer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or wish is called an optative sentence.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67400"/>
            <a:ext cx="12725400" cy="1676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5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67000">
              <a:schemeClr val="tx1">
                <a:lumMod val="75000"/>
                <a:lumOff val="25000"/>
              </a:schemeClr>
            </a:gs>
            <a:gs pos="27000">
              <a:schemeClr val="bg2">
                <a:lumMod val="5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3639800" cy="1341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Formation of optative sentence-1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8080" y="312420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Subject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4960" y="312420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verb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3200" y="312420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Extension.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5880" y="312420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8880" y="312420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8420" y="4898179"/>
            <a:ext cx="111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May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0920" y="4898179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Allah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0120" y="4901625"/>
            <a:ext cx="111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allot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70720" y="4901625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us </a:t>
            </a:r>
            <a:r>
              <a:rPr lang="en-US" sz="3200" b="1" dirty="0" err="1" smtClean="0">
                <a:solidFill>
                  <a:schemeClr val="bg1"/>
                </a:solidFill>
                <a:latin typeface="Book Antiqua" pitchFamily="18" charset="0"/>
              </a:rPr>
              <a:t>Jannat</a:t>
            </a:r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5080" y="3124200"/>
            <a:ext cx="1074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May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312985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05508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8000">
              <a:srgbClr val="000040"/>
            </a:gs>
            <a:gs pos="100000">
              <a:schemeClr val="bg2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799"/>
            <a:ext cx="12725400" cy="11430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Formation of optative sentence-2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3871" y="2808356"/>
            <a:ext cx="1397442" cy="6910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verb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4171" y="2882408"/>
            <a:ext cx="22098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subject.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71312" y="2897648"/>
            <a:ext cx="69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4778514"/>
            <a:ext cx="1710971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Long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08235" y="4713356"/>
            <a:ext cx="1133877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live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11077" y="4713356"/>
            <a:ext cx="3107635" cy="7730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itchFamily="18" charset="0"/>
              </a:rPr>
              <a:t>m</a:t>
            </a:r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y mother.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2884556"/>
            <a:ext cx="1537251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Long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2512" y="2960756"/>
            <a:ext cx="69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3"/>
          <a:stretch/>
        </p:blipFill>
        <p:spPr>
          <a:xfrm>
            <a:off x="381000" y="1587803"/>
            <a:ext cx="6858000" cy="57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0" grpId="0"/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392</Words>
  <Application>Microsoft Office PowerPoint</Application>
  <PresentationFormat>Custom</PresentationFormat>
  <Paragraphs>96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29</cp:revision>
  <dcterms:created xsi:type="dcterms:W3CDTF">2015-10-16T06:21:01Z</dcterms:created>
  <dcterms:modified xsi:type="dcterms:W3CDTF">2016-03-05T01:01:22Z</dcterms:modified>
</cp:coreProperties>
</file>