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3" r:id="rId4"/>
    <p:sldId id="259" r:id="rId5"/>
    <p:sldId id="260" r:id="rId6"/>
    <p:sldId id="264" r:id="rId7"/>
    <p:sldId id="277" r:id="rId8"/>
    <p:sldId id="284" r:id="rId9"/>
    <p:sldId id="267" r:id="rId10"/>
    <p:sldId id="282" r:id="rId11"/>
    <p:sldId id="283" r:id="rId12"/>
    <p:sldId id="278" r:id="rId13"/>
    <p:sldId id="279" r:id="rId14"/>
    <p:sldId id="281" r:id="rId15"/>
    <p:sldId id="280" r:id="rId16"/>
    <p:sldId id="269"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96B77"/>
    <a:srgbClr val="00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62" autoAdjust="0"/>
  </p:normalViewPr>
  <p:slideViewPr>
    <p:cSldViewPr>
      <p:cViewPr varScale="1">
        <p:scale>
          <a:sx n="74" d="100"/>
          <a:sy n="74" d="100"/>
        </p:scale>
        <p:origin x="-69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F826E-A64E-4E92-BE99-83B385417DA6}" type="datetimeFigureOut">
              <a:rPr lang="en-US" smtClean="0"/>
              <a:pPr/>
              <a:t>3/18/2016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3650D-BB54-4055-AA11-C4BA893445B7}" type="slidenum">
              <a:rPr lang="en-US" smtClean="0"/>
              <a:pPr/>
              <a:t>‹#›</a:t>
            </a:fld>
            <a:endParaRPr lang="en-US"/>
          </a:p>
        </p:txBody>
      </p:sp>
    </p:spTree>
    <p:extLst>
      <p:ext uri="{BB962C8B-B14F-4D97-AF65-F5344CB8AC3E}">
        <p14:creationId xmlns:p14="http://schemas.microsoft.com/office/powerpoint/2010/main" val="197743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will raise their hands. Teacher can ask 5/6</a:t>
            </a:r>
            <a:r>
              <a:rPr lang="en-US" baseline="0" dirty="0" smtClean="0"/>
              <a:t> students to narrate the picture.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3</a:t>
            </a:fld>
            <a:endParaRPr lang="en-US"/>
          </a:p>
        </p:txBody>
      </p:sp>
    </p:spTree>
    <p:extLst>
      <p:ext uri="{BB962C8B-B14F-4D97-AF65-F5344CB8AC3E}">
        <p14:creationId xmlns:p14="http://schemas.microsoft.com/office/powerpoint/2010/main" val="262032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evaluate it by orally or written</a:t>
            </a:r>
            <a:r>
              <a:rPr lang="en-US" baseline="0" dirty="0" smtClean="0"/>
              <a:t> from the SS.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16</a:t>
            </a:fld>
            <a:endParaRPr lang="en-US"/>
          </a:p>
        </p:txBody>
      </p:sp>
    </p:spTree>
    <p:extLst>
      <p:ext uri="{BB962C8B-B14F-4D97-AF65-F5344CB8AC3E}">
        <p14:creationId xmlns:p14="http://schemas.microsoft.com/office/powerpoint/2010/main" val="107854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18</a:t>
            </a:fld>
            <a:endParaRPr lang="en-US"/>
          </a:p>
        </p:txBody>
      </p:sp>
    </p:spTree>
    <p:extLst>
      <p:ext uri="{BB962C8B-B14F-4D97-AF65-F5344CB8AC3E}">
        <p14:creationId xmlns:p14="http://schemas.microsoft.com/office/powerpoint/2010/main" val="186545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read the conversations loudly and can discuss the conversations. When students will read and</a:t>
            </a:r>
            <a:r>
              <a:rPr lang="en-US" baseline="0" dirty="0" smtClean="0"/>
              <a:t> practice the conversations teacher may help them. After reading or discussing teacher can call 2/3 pairs in front of class for practice.</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6</a:t>
            </a:fld>
            <a:endParaRPr lang="en-US"/>
          </a:p>
        </p:txBody>
      </p:sp>
    </p:spTree>
    <p:extLst>
      <p:ext uri="{BB962C8B-B14F-4D97-AF65-F5344CB8AC3E}">
        <p14:creationId xmlns:p14="http://schemas.microsoft.com/office/powerpoint/2010/main" val="30477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showing</a:t>
            </a:r>
            <a:r>
              <a:rPr lang="en-US" baseline="0" dirty="0" smtClean="0"/>
              <a:t> the conversation teacher can ask his/her students to practice in pair.</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7</a:t>
            </a:fld>
            <a:endParaRPr lang="en-US"/>
          </a:p>
        </p:txBody>
      </p:sp>
    </p:spTree>
    <p:extLst>
      <p:ext uri="{BB962C8B-B14F-4D97-AF65-F5344CB8AC3E}">
        <p14:creationId xmlns:p14="http://schemas.microsoft.com/office/powerpoint/2010/main" val="284097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a:t>
            </a:r>
            <a:r>
              <a:rPr lang="en-US" baseline="0" dirty="0" smtClean="0"/>
              <a:t> discuss about the questions form.</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9</a:t>
            </a:fld>
            <a:endParaRPr lang="en-US"/>
          </a:p>
        </p:txBody>
      </p:sp>
    </p:spTree>
    <p:extLst>
      <p:ext uri="{BB962C8B-B14F-4D97-AF65-F5344CB8AC3E}">
        <p14:creationId xmlns:p14="http://schemas.microsoft.com/office/powerpoint/2010/main" val="188535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discuss</a:t>
            </a:r>
            <a:r>
              <a:rPr lang="en-US" baseline="0" dirty="0" smtClean="0"/>
              <a:t> about the form of interrogative sentence in present tense and other tenses. </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11</a:t>
            </a:fld>
            <a:endParaRPr lang="en-US"/>
          </a:p>
        </p:txBody>
      </p:sp>
    </p:spTree>
    <p:extLst>
      <p:ext uri="{BB962C8B-B14F-4D97-AF65-F5344CB8AC3E}">
        <p14:creationId xmlns:p14="http://schemas.microsoft.com/office/powerpoint/2010/main" val="25677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E3650D-BB54-4055-AA11-C4BA893445B7}" type="slidenum">
              <a:rPr lang="en-US" smtClean="0"/>
              <a:pPr/>
              <a:t>12</a:t>
            </a:fld>
            <a:endParaRPr lang="en-US"/>
          </a:p>
        </p:txBody>
      </p:sp>
    </p:spTree>
    <p:extLst>
      <p:ext uri="{BB962C8B-B14F-4D97-AF65-F5344CB8AC3E}">
        <p14:creationId xmlns:p14="http://schemas.microsoft.com/office/powerpoint/2010/main" val="55805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13</a:t>
            </a:fld>
            <a:endParaRPr lang="en-US"/>
          </a:p>
        </p:txBody>
      </p:sp>
    </p:spTree>
    <p:extLst>
      <p:ext uri="{BB962C8B-B14F-4D97-AF65-F5344CB8AC3E}">
        <p14:creationId xmlns:p14="http://schemas.microsoft.com/office/powerpoint/2010/main" val="215836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14</a:t>
            </a:fld>
            <a:endParaRPr lang="en-US"/>
          </a:p>
        </p:txBody>
      </p:sp>
    </p:spTree>
    <p:extLst>
      <p:ext uri="{BB962C8B-B14F-4D97-AF65-F5344CB8AC3E}">
        <p14:creationId xmlns:p14="http://schemas.microsoft.com/office/powerpoint/2010/main" val="368553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15</a:t>
            </a:fld>
            <a:endParaRPr lang="en-US"/>
          </a:p>
        </p:txBody>
      </p:sp>
    </p:spTree>
    <p:extLst>
      <p:ext uri="{BB962C8B-B14F-4D97-AF65-F5344CB8AC3E}">
        <p14:creationId xmlns:p14="http://schemas.microsoft.com/office/powerpoint/2010/main" val="166216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3/18/2016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90600"/>
            <a:ext cx="5562600" cy="2819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193" name="WordArt 1"/>
          <p:cNvSpPr>
            <a:spLocks noChangeArrowheads="1" noChangeShapeType="1" noTextEdit="1"/>
          </p:cNvSpPr>
          <p:nvPr/>
        </p:nvSpPr>
        <p:spPr bwMode="auto">
          <a:xfrm>
            <a:off x="2133600" y="4191000"/>
            <a:ext cx="50006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Tree>
    <p:extLst>
      <p:ext uri="{BB962C8B-B14F-4D97-AF65-F5344CB8AC3E}">
        <p14:creationId xmlns:p14="http://schemas.microsoft.com/office/powerpoint/2010/main" val="8001088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p:cTn id="7" dur="500" fill="hold"/>
                                        <p:tgtEl>
                                          <p:spTgt spid="8193"/>
                                        </p:tgtEl>
                                        <p:attrNameLst>
                                          <p:attrName>ppt_w</p:attrName>
                                        </p:attrNameLst>
                                      </p:cBhvr>
                                      <p:tavLst>
                                        <p:tav tm="0">
                                          <p:val>
                                            <p:fltVal val="0"/>
                                          </p:val>
                                        </p:tav>
                                        <p:tav tm="100000">
                                          <p:val>
                                            <p:strVal val="#ppt_w"/>
                                          </p:val>
                                        </p:tav>
                                      </p:tavLst>
                                    </p:anim>
                                    <p:anim calcmode="lin" valueType="num">
                                      <p:cBhvr>
                                        <p:cTn id="8" dur="500" fill="hold"/>
                                        <p:tgtEl>
                                          <p:spTgt spid="8193"/>
                                        </p:tgtEl>
                                        <p:attrNameLst>
                                          <p:attrName>ppt_h</p:attrName>
                                        </p:attrNameLst>
                                      </p:cBhvr>
                                      <p:tavLst>
                                        <p:tav tm="0">
                                          <p:val>
                                            <p:fltVal val="0"/>
                                          </p:val>
                                        </p:tav>
                                        <p:tav tm="100000">
                                          <p:val>
                                            <p:strVal val="#ppt_h"/>
                                          </p:val>
                                        </p:tav>
                                      </p:tavLst>
                                    </p:anim>
                                    <p:animEffect transition="in" filter="fade">
                                      <p:cBhvr>
                                        <p:cTn id="9"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onver2.png"/>
          <p:cNvPicPr>
            <a:picLocks noChangeAspect="1"/>
          </p:cNvPicPr>
          <p:nvPr/>
        </p:nvPicPr>
        <p:blipFill>
          <a:blip r:embed="rId2"/>
          <a:stretch>
            <a:fillRect/>
          </a:stretch>
        </p:blipFill>
        <p:spPr>
          <a:xfrm>
            <a:off x="3224300" y="1752600"/>
            <a:ext cx="3010437" cy="2523554"/>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
        <p:nvSpPr>
          <p:cNvPr id="7" name="TextBox 6"/>
          <p:cNvSpPr txBox="1"/>
          <p:nvPr/>
        </p:nvSpPr>
        <p:spPr>
          <a:xfrm>
            <a:off x="1295400" y="457200"/>
            <a:ext cx="6705600" cy="954107"/>
          </a:xfrm>
          <a:prstGeom prst="rect">
            <a:avLst/>
          </a:prstGeom>
          <a:noFill/>
        </p:spPr>
        <p:txBody>
          <a:bodyPr wrap="square" rtlCol="0">
            <a:spAutoFit/>
          </a:bodyPr>
          <a:lstStyle/>
          <a:p>
            <a:pPr algn="ctr"/>
            <a:r>
              <a:rPr lang="en-US" sz="2800" b="1" dirty="0" smtClean="0"/>
              <a:t>Look at the picture and follow the conversation.</a:t>
            </a:r>
            <a:endParaRPr lang="en-US" sz="2800" b="1" dirty="0"/>
          </a:p>
        </p:txBody>
      </p:sp>
      <p:pic>
        <p:nvPicPr>
          <p:cNvPr id="11" name="Picture 10" descr="conver6.png"/>
          <p:cNvPicPr>
            <a:picLocks noChangeAspect="1"/>
          </p:cNvPicPr>
          <p:nvPr/>
        </p:nvPicPr>
        <p:blipFill>
          <a:blip r:embed="rId3"/>
          <a:stretch>
            <a:fillRect/>
          </a:stretch>
        </p:blipFill>
        <p:spPr>
          <a:xfrm>
            <a:off x="990600" y="2667000"/>
            <a:ext cx="1762838" cy="2315511"/>
          </a:xfrm>
          <a:prstGeom prst="rect">
            <a:avLst/>
          </a:prstGeom>
          <a:ln w="38100">
            <a:solidFill>
              <a:schemeClr val="accent1">
                <a:lumMod val="60000"/>
                <a:lumOff val="40000"/>
              </a:schemeClr>
            </a:solidFill>
          </a:ln>
        </p:spPr>
      </p:pic>
      <p:pic>
        <p:nvPicPr>
          <p:cNvPr id="12" name="Picture 11" descr="conver6.png"/>
          <p:cNvPicPr>
            <a:picLocks noChangeAspect="1"/>
          </p:cNvPicPr>
          <p:nvPr/>
        </p:nvPicPr>
        <p:blipFill>
          <a:blip r:embed="rId4"/>
          <a:stretch>
            <a:fillRect/>
          </a:stretch>
        </p:blipFill>
        <p:spPr>
          <a:xfrm>
            <a:off x="6705600" y="2590800"/>
            <a:ext cx="1905770" cy="2563261"/>
          </a:xfrm>
          <a:prstGeom prst="rect">
            <a:avLst/>
          </a:prstGeom>
          <a:ln w="38100">
            <a:solidFill>
              <a:schemeClr val="accent1">
                <a:lumMod val="40000"/>
                <a:lumOff val="60000"/>
              </a:schemeClr>
            </a:solidFill>
          </a:ln>
        </p:spPr>
      </p:pic>
      <p:sp>
        <p:nvSpPr>
          <p:cNvPr id="13" name="Rounded Rectangular Callout 12"/>
          <p:cNvSpPr/>
          <p:nvPr/>
        </p:nvSpPr>
        <p:spPr>
          <a:xfrm>
            <a:off x="3200400" y="5410200"/>
            <a:ext cx="5410200" cy="1066800"/>
          </a:xfrm>
          <a:prstGeom prst="wedgeRoundRectCallout">
            <a:avLst>
              <a:gd name="adj1" fmla="val -72663"/>
              <a:gd name="adj2" fmla="val -19282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rPr>
              <a:t>What does your cousin do, </a:t>
            </a:r>
            <a:r>
              <a:rPr lang="en-US" sz="2400" dirty="0" err="1" smtClean="0">
                <a:solidFill>
                  <a:srgbClr val="0070C0"/>
                </a:solidFill>
              </a:rPr>
              <a:t>Mamun</a:t>
            </a:r>
            <a:r>
              <a:rPr lang="en-US" sz="2400" dirty="0" smtClean="0">
                <a:solidFill>
                  <a:srgbClr val="0070C0"/>
                </a:solidFill>
              </a:rPr>
              <a:t> ?</a:t>
            </a:r>
            <a:endParaRPr lang="en-US" sz="2400" dirty="0">
              <a:solidFill>
                <a:srgbClr val="0070C0"/>
              </a:solidFill>
            </a:endParaRPr>
          </a:p>
        </p:txBody>
      </p:sp>
      <p:sp>
        <p:nvSpPr>
          <p:cNvPr id="14" name="Rounded Rectangular Callout 13"/>
          <p:cNvSpPr/>
          <p:nvPr/>
        </p:nvSpPr>
        <p:spPr>
          <a:xfrm>
            <a:off x="762000" y="5257800"/>
            <a:ext cx="5029200" cy="1219200"/>
          </a:xfrm>
          <a:prstGeom prst="wedgeRoundRectCallout">
            <a:avLst>
              <a:gd name="adj1" fmla="val 77426"/>
              <a:gd name="adj2" fmla="val -13377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rPr>
              <a:t>Thanks </a:t>
            </a:r>
            <a:r>
              <a:rPr lang="en-US" sz="2400" dirty="0" err="1" smtClean="0">
                <a:solidFill>
                  <a:srgbClr val="0070C0"/>
                </a:solidFill>
              </a:rPr>
              <a:t>Akash</a:t>
            </a:r>
            <a:r>
              <a:rPr lang="en-US" sz="2400" dirty="0" smtClean="0">
                <a:solidFill>
                  <a:srgbClr val="0070C0"/>
                </a:solidFill>
              </a:rPr>
              <a:t>, She is an architect.</a:t>
            </a:r>
            <a:endParaRPr lang="en-US" sz="2400" dirty="0">
              <a:solidFill>
                <a:srgbClr val="0070C0"/>
              </a:solidFill>
            </a:endParaRPr>
          </a:p>
        </p:txBody>
      </p:sp>
      <p:sp>
        <p:nvSpPr>
          <p:cNvPr id="15" name="Rounded Rectangular Callout 14"/>
          <p:cNvSpPr/>
          <p:nvPr/>
        </p:nvSpPr>
        <p:spPr>
          <a:xfrm>
            <a:off x="2819400" y="5257800"/>
            <a:ext cx="5791200" cy="1219200"/>
          </a:xfrm>
          <a:prstGeom prst="wedgeRoundRectCallout">
            <a:avLst>
              <a:gd name="adj1" fmla="val -61319"/>
              <a:gd name="adj2" fmla="val -1540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rPr>
              <a:t>What is she doing at the moment ?</a:t>
            </a:r>
            <a:endParaRPr lang="en-US" sz="2400" dirty="0">
              <a:solidFill>
                <a:srgbClr val="0070C0"/>
              </a:solidFill>
            </a:endParaRPr>
          </a:p>
        </p:txBody>
      </p:sp>
      <p:sp>
        <p:nvSpPr>
          <p:cNvPr id="16" name="Rounded Rectangular Callout 15"/>
          <p:cNvSpPr/>
          <p:nvPr/>
        </p:nvSpPr>
        <p:spPr>
          <a:xfrm>
            <a:off x="533400" y="5181600"/>
            <a:ext cx="5867400" cy="1295400"/>
          </a:xfrm>
          <a:prstGeom prst="wedgeRoundRectCallout">
            <a:avLst>
              <a:gd name="adj1" fmla="val 57753"/>
              <a:gd name="adj2" fmla="val -11472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rPr>
              <a:t>Now, she is designing a school building.</a:t>
            </a:r>
            <a:endParaRPr 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grpId="1" nodeType="clickEffect">
                                  <p:stCondLst>
                                    <p:cond delay="0"/>
                                  </p:stCondLst>
                                  <p:childTnLst>
                                    <p:anim calcmode="lin" valueType="num">
                                      <p:cBhvr>
                                        <p:cTn id="21" dur="500"/>
                                        <p:tgtEl>
                                          <p:spTgt spid="13"/>
                                        </p:tgtEl>
                                        <p:attrNameLst>
                                          <p:attrName>ppt_w</p:attrName>
                                        </p:attrNameLst>
                                      </p:cBhvr>
                                      <p:tavLst>
                                        <p:tav tm="0">
                                          <p:val>
                                            <p:strVal val="ppt_w"/>
                                          </p:val>
                                        </p:tav>
                                        <p:tav tm="100000">
                                          <p:val>
                                            <p:fltVal val="0"/>
                                          </p:val>
                                        </p:tav>
                                      </p:tavLst>
                                    </p:anim>
                                    <p:anim calcmode="lin" valueType="num">
                                      <p:cBhvr>
                                        <p:cTn id="22" dur="500"/>
                                        <p:tgtEl>
                                          <p:spTgt spid="13"/>
                                        </p:tgtEl>
                                        <p:attrNameLst>
                                          <p:attrName>ppt_h</p:attrName>
                                        </p:attrNameLst>
                                      </p:cBhvr>
                                      <p:tavLst>
                                        <p:tav tm="0">
                                          <p:val>
                                            <p:strVal val="ppt_h"/>
                                          </p:val>
                                        </p:tav>
                                        <p:tav tm="100000">
                                          <p:val>
                                            <p:fltVal val="0"/>
                                          </p:val>
                                        </p:tav>
                                      </p:tavLst>
                                    </p:anim>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1" nodeType="clickEffect">
                                  <p:stCondLst>
                                    <p:cond delay="0"/>
                                  </p:stCondLst>
                                  <p:childTnLst>
                                    <p:anim calcmode="lin" valueType="num">
                                      <p:cBhvr>
                                        <p:cTn id="32" dur="500"/>
                                        <p:tgtEl>
                                          <p:spTgt spid="14"/>
                                        </p:tgtEl>
                                        <p:attrNameLst>
                                          <p:attrName>ppt_w</p:attrName>
                                        </p:attrNameLst>
                                      </p:cBhvr>
                                      <p:tavLst>
                                        <p:tav tm="0">
                                          <p:val>
                                            <p:strVal val="ppt_w"/>
                                          </p:val>
                                        </p:tav>
                                        <p:tav tm="100000">
                                          <p:val>
                                            <p:fltVal val="0"/>
                                          </p:val>
                                        </p:tav>
                                      </p:tavLst>
                                    </p:anim>
                                    <p:anim calcmode="lin" valueType="num">
                                      <p:cBhvr>
                                        <p:cTn id="33" dur="500"/>
                                        <p:tgtEl>
                                          <p:spTgt spid="14"/>
                                        </p:tgtEl>
                                        <p:attrNameLst>
                                          <p:attrName>ppt_h</p:attrName>
                                        </p:attrNameLst>
                                      </p:cBhvr>
                                      <p:tavLst>
                                        <p:tav tm="0">
                                          <p:val>
                                            <p:strVal val="ppt_h"/>
                                          </p:val>
                                        </p:tav>
                                        <p:tav tm="100000">
                                          <p:val>
                                            <p:fltVal val="0"/>
                                          </p:val>
                                        </p:tav>
                                      </p:tavLst>
                                    </p:anim>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xit" presetSubtype="32" fill="hold" grpId="1" nodeType="clickEffect">
                                  <p:stCondLst>
                                    <p:cond delay="0"/>
                                  </p:stCondLst>
                                  <p:childTnLst>
                                    <p:anim calcmode="lin" valueType="num">
                                      <p:cBhvr>
                                        <p:cTn id="43" dur="500"/>
                                        <p:tgtEl>
                                          <p:spTgt spid="15"/>
                                        </p:tgtEl>
                                        <p:attrNameLst>
                                          <p:attrName>ppt_w</p:attrName>
                                        </p:attrNameLst>
                                      </p:cBhvr>
                                      <p:tavLst>
                                        <p:tav tm="0">
                                          <p:val>
                                            <p:strVal val="ppt_w"/>
                                          </p:val>
                                        </p:tav>
                                        <p:tav tm="100000">
                                          <p:val>
                                            <p:fltVal val="0"/>
                                          </p:val>
                                        </p:tav>
                                      </p:tavLst>
                                    </p:anim>
                                    <p:anim calcmode="lin" valueType="num">
                                      <p:cBhvr>
                                        <p:cTn id="44" dur="500"/>
                                        <p:tgtEl>
                                          <p:spTgt spid="15"/>
                                        </p:tgtEl>
                                        <p:attrNameLst>
                                          <p:attrName>ppt_h</p:attrName>
                                        </p:attrNameLst>
                                      </p:cBhvr>
                                      <p:tavLst>
                                        <p:tav tm="0">
                                          <p:val>
                                            <p:strVal val="ppt_h"/>
                                          </p:val>
                                        </p:tav>
                                        <p:tav tm="100000">
                                          <p:val>
                                            <p:fltVal val="0"/>
                                          </p:val>
                                        </p:tav>
                                      </p:tavLst>
                                    </p:anim>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xit" presetSubtype="32" fill="hold" grpId="1" nodeType="clickEffect">
                                  <p:stCondLst>
                                    <p:cond delay="0"/>
                                  </p:stCondLst>
                                  <p:childTnLst>
                                    <p:anim calcmode="lin" valueType="num">
                                      <p:cBhvr>
                                        <p:cTn id="54" dur="500"/>
                                        <p:tgtEl>
                                          <p:spTgt spid="16"/>
                                        </p:tgtEl>
                                        <p:attrNameLst>
                                          <p:attrName>ppt_w</p:attrName>
                                        </p:attrNameLst>
                                      </p:cBhvr>
                                      <p:tavLst>
                                        <p:tav tm="0">
                                          <p:val>
                                            <p:strVal val="ppt_w"/>
                                          </p:val>
                                        </p:tav>
                                        <p:tav tm="100000">
                                          <p:val>
                                            <p:fltVal val="0"/>
                                          </p:val>
                                        </p:tav>
                                      </p:tavLst>
                                    </p:anim>
                                    <p:anim calcmode="lin" valueType="num">
                                      <p:cBhvr>
                                        <p:cTn id="55" dur="500"/>
                                        <p:tgtEl>
                                          <p:spTgt spid="16"/>
                                        </p:tgtEl>
                                        <p:attrNameLst>
                                          <p:attrName>ppt_h</p:attrName>
                                        </p:attrNameLst>
                                      </p:cBhvr>
                                      <p:tavLst>
                                        <p:tav tm="0">
                                          <p:val>
                                            <p:strVal val="ppt_h"/>
                                          </p:val>
                                        </p:tav>
                                        <p:tav tm="100000">
                                          <p:val>
                                            <p:fltVal val="0"/>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38400" y="609600"/>
            <a:ext cx="46482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Language Focus.</a:t>
            </a:r>
            <a:endParaRPr lang="en-US" sz="2800" b="1" dirty="0"/>
          </a:p>
        </p:txBody>
      </p:sp>
      <p:sp>
        <p:nvSpPr>
          <p:cNvPr id="3" name="TextBox 2"/>
          <p:cNvSpPr txBox="1"/>
          <p:nvPr/>
        </p:nvSpPr>
        <p:spPr>
          <a:xfrm>
            <a:off x="609600" y="1365409"/>
            <a:ext cx="7696200" cy="1938992"/>
          </a:xfrm>
          <a:prstGeom prst="rect">
            <a:avLst/>
          </a:prstGeom>
          <a:noFill/>
        </p:spPr>
        <p:txBody>
          <a:bodyPr wrap="square" rtlCol="0">
            <a:spAutoFit/>
          </a:bodyPr>
          <a:lstStyle/>
          <a:p>
            <a:pPr algn="just"/>
            <a:r>
              <a:rPr lang="en-US" sz="2000" b="1" dirty="0" smtClean="0"/>
              <a:t>Notice the difference between </a:t>
            </a:r>
            <a:r>
              <a:rPr lang="en-US" sz="2000" b="1" dirty="0" smtClean="0">
                <a:solidFill>
                  <a:srgbClr val="00B0F0"/>
                </a:solidFill>
              </a:rPr>
              <a:t>“What do you do?” </a:t>
            </a:r>
            <a:r>
              <a:rPr lang="en-US" sz="2000" b="1" dirty="0" smtClean="0">
                <a:solidFill>
                  <a:schemeClr val="tx1">
                    <a:lumMod val="95000"/>
                    <a:lumOff val="5000"/>
                  </a:schemeClr>
                </a:solidFill>
              </a:rPr>
              <a:t>and </a:t>
            </a:r>
            <a:r>
              <a:rPr lang="en-US" sz="2000" b="1" dirty="0" smtClean="0">
                <a:solidFill>
                  <a:srgbClr val="00B0F0"/>
                </a:solidFill>
              </a:rPr>
              <a:t>“What are you doing?”</a:t>
            </a:r>
            <a:r>
              <a:rPr lang="en-US" sz="2000" b="1" dirty="0" smtClean="0"/>
              <a:t> `What do you do?’ means the same as `What’s your profession?’ On the other hand, `What are you doing’ refers to what you are doing at the moment, or to something you are doing around that time.</a:t>
            </a:r>
            <a:endParaRPr lang="en-US" sz="2000" b="1" dirty="0"/>
          </a:p>
        </p:txBody>
      </p:sp>
      <p:sp>
        <p:nvSpPr>
          <p:cNvPr id="4" name="TextBox 3"/>
          <p:cNvSpPr txBox="1"/>
          <p:nvPr/>
        </p:nvSpPr>
        <p:spPr>
          <a:xfrm>
            <a:off x="609600" y="3628935"/>
            <a:ext cx="7924800" cy="40011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000" b="1" dirty="0" smtClean="0"/>
              <a:t>Use of what do/does --and where do/does --</a:t>
            </a:r>
            <a:endParaRPr lang="en-US" sz="2000" b="1" dirty="0"/>
          </a:p>
        </p:txBody>
      </p:sp>
      <p:sp>
        <p:nvSpPr>
          <p:cNvPr id="5" name="TextBox 4"/>
          <p:cNvSpPr txBox="1"/>
          <p:nvPr/>
        </p:nvSpPr>
        <p:spPr>
          <a:xfrm>
            <a:off x="579120" y="4353579"/>
            <a:ext cx="7848600" cy="707886"/>
          </a:xfrm>
          <a:prstGeom prst="rect">
            <a:avLst/>
          </a:prstGeom>
          <a:noFill/>
        </p:spPr>
        <p:txBody>
          <a:bodyPr wrap="square" rtlCol="0">
            <a:spAutoFit/>
          </a:bodyPr>
          <a:lstStyle/>
          <a:p>
            <a:r>
              <a:rPr lang="en-US" sz="2000" b="1" dirty="0" smtClean="0"/>
              <a:t>When subject is 3</a:t>
            </a:r>
            <a:r>
              <a:rPr lang="en-US" sz="2000" b="1" baseline="30000" dirty="0" smtClean="0"/>
              <a:t>rd</a:t>
            </a:r>
            <a:r>
              <a:rPr lang="en-US" sz="2000" b="1" dirty="0" smtClean="0"/>
              <a:t> person singular number then we use does. Otherwise we use do.</a:t>
            </a:r>
            <a:endParaRPr lang="en-US" sz="2000" b="1" dirty="0"/>
          </a:p>
        </p:txBody>
      </p:sp>
      <p:sp>
        <p:nvSpPr>
          <p:cNvPr id="6" name="TextBox 5"/>
          <p:cNvSpPr txBox="1"/>
          <p:nvPr/>
        </p:nvSpPr>
        <p:spPr>
          <a:xfrm>
            <a:off x="609600" y="5385999"/>
            <a:ext cx="7924800" cy="1015663"/>
          </a:xfrm>
          <a:prstGeom prst="rect">
            <a:avLst/>
          </a:prstGeom>
          <a:noFill/>
        </p:spPr>
        <p:txBody>
          <a:bodyPr wrap="square" rtlCol="0">
            <a:spAutoFit/>
          </a:bodyPr>
          <a:lstStyle/>
          <a:p>
            <a:r>
              <a:rPr lang="en-US" sz="2000" b="1" dirty="0" smtClean="0">
                <a:solidFill>
                  <a:srgbClr val="00B0F0"/>
                </a:solidFill>
              </a:rPr>
              <a:t>Example</a:t>
            </a:r>
            <a:r>
              <a:rPr lang="en-US" sz="2000" dirty="0" smtClean="0">
                <a:solidFill>
                  <a:srgbClr val="00B0F0"/>
                </a:solidFill>
              </a:rPr>
              <a:t> </a:t>
            </a:r>
            <a:r>
              <a:rPr lang="en-US" sz="2000" b="1" dirty="0" smtClean="0">
                <a:solidFill>
                  <a:srgbClr val="00B0F0"/>
                </a:solidFill>
              </a:rPr>
              <a:t>: </a:t>
            </a:r>
          </a:p>
          <a:p>
            <a:r>
              <a:rPr lang="en-US" sz="2000" b="1" dirty="0" smtClean="0"/>
              <a:t>What do you do ? / Where do </a:t>
            </a:r>
            <a:r>
              <a:rPr lang="en-US" sz="2000" b="1" smtClean="0"/>
              <a:t>you come from </a:t>
            </a:r>
            <a:r>
              <a:rPr lang="en-US" sz="2000" b="1" dirty="0" smtClean="0"/>
              <a:t>?</a:t>
            </a:r>
          </a:p>
          <a:p>
            <a:r>
              <a:rPr lang="en-US" sz="2000" b="1" dirty="0" smtClean="0"/>
              <a:t>What does he do ? / Where does he come from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4600" y="304800"/>
            <a:ext cx="41148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Key words</a:t>
            </a:r>
            <a:endParaRPr lang="en-US" sz="3200" b="1" dirty="0"/>
          </a:p>
        </p:txBody>
      </p:sp>
      <p:sp>
        <p:nvSpPr>
          <p:cNvPr id="3" name="TextBox 2"/>
          <p:cNvSpPr txBox="1"/>
          <p:nvPr/>
        </p:nvSpPr>
        <p:spPr>
          <a:xfrm>
            <a:off x="1066800" y="1524000"/>
            <a:ext cx="2362200" cy="584775"/>
          </a:xfrm>
          <a:prstGeom prst="rect">
            <a:avLst/>
          </a:prstGeom>
          <a:solidFill>
            <a:schemeClr val="accent3">
              <a:lumMod val="20000"/>
              <a:lumOff val="80000"/>
            </a:schemeClr>
          </a:solidFill>
        </p:spPr>
        <p:txBody>
          <a:bodyPr wrap="square" rtlCol="0">
            <a:spAutoFit/>
          </a:bodyPr>
          <a:lstStyle/>
          <a:p>
            <a:pPr algn="ctr"/>
            <a:r>
              <a:rPr lang="en-US" sz="3200" b="1" dirty="0" smtClean="0"/>
              <a:t>Meet</a:t>
            </a:r>
            <a:endParaRPr lang="en-US" sz="3200" b="1" dirty="0"/>
          </a:p>
        </p:txBody>
      </p:sp>
      <p:sp>
        <p:nvSpPr>
          <p:cNvPr id="4" name="TextBox 3"/>
          <p:cNvSpPr txBox="1"/>
          <p:nvPr/>
        </p:nvSpPr>
        <p:spPr>
          <a:xfrm>
            <a:off x="3733800" y="1219200"/>
            <a:ext cx="5029200" cy="954107"/>
          </a:xfrm>
          <a:prstGeom prst="rect">
            <a:avLst/>
          </a:prstGeom>
          <a:solidFill>
            <a:schemeClr val="accent4">
              <a:lumMod val="40000"/>
              <a:lumOff val="60000"/>
            </a:schemeClr>
          </a:solidFill>
        </p:spPr>
        <p:txBody>
          <a:bodyPr wrap="square" rtlCol="0">
            <a:spAutoFit/>
          </a:bodyPr>
          <a:lstStyle/>
          <a:p>
            <a:pPr algn="ctr"/>
            <a:r>
              <a:rPr lang="en-US" sz="2800" b="1" dirty="0" smtClean="0"/>
              <a:t>When two or more person met together.</a:t>
            </a:r>
            <a:endParaRPr lang="en-US" sz="2800" b="1" dirty="0"/>
          </a:p>
        </p:txBody>
      </p:sp>
      <p:sp>
        <p:nvSpPr>
          <p:cNvPr id="7" name="TextBox 6"/>
          <p:cNvSpPr txBox="1"/>
          <p:nvPr/>
        </p:nvSpPr>
        <p:spPr>
          <a:xfrm>
            <a:off x="609600" y="5562600"/>
            <a:ext cx="7848600"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err="1" smtClean="0"/>
              <a:t>Akash</a:t>
            </a:r>
            <a:r>
              <a:rPr lang="en-US" sz="2400" b="1" dirty="0" smtClean="0"/>
              <a:t>  : I am nice to meet you, James.</a:t>
            </a:r>
            <a:endParaRPr lang="en-US" sz="2400" b="1" dirty="0"/>
          </a:p>
        </p:txBody>
      </p:sp>
      <p:pic>
        <p:nvPicPr>
          <p:cNvPr id="9" name="Picture 8" descr="conver5.png"/>
          <p:cNvPicPr>
            <a:picLocks noChangeAspect="1"/>
          </p:cNvPicPr>
          <p:nvPr/>
        </p:nvPicPr>
        <p:blipFill>
          <a:blip r:embed="rId3"/>
          <a:stretch>
            <a:fillRect/>
          </a:stretch>
        </p:blipFill>
        <p:spPr>
          <a:xfrm>
            <a:off x="2438400" y="2362200"/>
            <a:ext cx="4114800" cy="2895600"/>
          </a:xfrm>
          <a:prstGeom prst="rect">
            <a:avLst/>
          </a:prstGeom>
          <a:ln w="31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4600" y="304800"/>
            <a:ext cx="41148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Key words</a:t>
            </a:r>
            <a:endParaRPr lang="en-US" sz="3200" b="1" dirty="0"/>
          </a:p>
        </p:txBody>
      </p:sp>
      <p:sp>
        <p:nvSpPr>
          <p:cNvPr id="3" name="TextBox 2"/>
          <p:cNvSpPr txBox="1"/>
          <p:nvPr/>
        </p:nvSpPr>
        <p:spPr>
          <a:xfrm>
            <a:off x="762000" y="1600200"/>
            <a:ext cx="2743200" cy="523220"/>
          </a:xfrm>
          <a:prstGeom prst="rect">
            <a:avLst/>
          </a:prstGeom>
          <a:solidFill>
            <a:schemeClr val="accent3">
              <a:lumMod val="20000"/>
              <a:lumOff val="80000"/>
            </a:schemeClr>
          </a:solidFill>
        </p:spPr>
        <p:txBody>
          <a:bodyPr wrap="square" rtlCol="0">
            <a:spAutoFit/>
          </a:bodyPr>
          <a:lstStyle/>
          <a:p>
            <a:pPr algn="ctr"/>
            <a:r>
              <a:rPr lang="en-US" sz="2800" b="1" dirty="0" smtClean="0"/>
              <a:t>Architect</a:t>
            </a:r>
            <a:endParaRPr lang="en-US" sz="2800" b="1" dirty="0"/>
          </a:p>
        </p:txBody>
      </p:sp>
      <p:sp>
        <p:nvSpPr>
          <p:cNvPr id="4" name="TextBox 3"/>
          <p:cNvSpPr txBox="1"/>
          <p:nvPr/>
        </p:nvSpPr>
        <p:spPr>
          <a:xfrm>
            <a:off x="3886200" y="1295400"/>
            <a:ext cx="4953000" cy="954107"/>
          </a:xfrm>
          <a:prstGeom prst="rect">
            <a:avLst/>
          </a:prstGeom>
          <a:solidFill>
            <a:schemeClr val="accent4">
              <a:lumMod val="40000"/>
              <a:lumOff val="60000"/>
            </a:schemeClr>
          </a:solidFill>
        </p:spPr>
        <p:txBody>
          <a:bodyPr wrap="square" rtlCol="0">
            <a:spAutoFit/>
          </a:bodyPr>
          <a:lstStyle/>
          <a:p>
            <a:r>
              <a:rPr lang="en-US" sz="2800" b="1" dirty="0" smtClean="0"/>
              <a:t>A person who designs or plans building etc.</a:t>
            </a:r>
            <a:endParaRPr lang="en-US" sz="2800" b="1" dirty="0"/>
          </a:p>
        </p:txBody>
      </p:sp>
      <p:sp>
        <p:nvSpPr>
          <p:cNvPr id="7" name="TextBox 6"/>
          <p:cNvSpPr txBox="1"/>
          <p:nvPr/>
        </p:nvSpPr>
        <p:spPr>
          <a:xfrm>
            <a:off x="1308566" y="5562599"/>
            <a:ext cx="56388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They are a set of architect.</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529" y="2517963"/>
            <a:ext cx="3952875" cy="2650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43200" y="609600"/>
            <a:ext cx="41148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Key words</a:t>
            </a:r>
            <a:endParaRPr lang="en-US" sz="3200" b="1" dirty="0"/>
          </a:p>
        </p:txBody>
      </p:sp>
      <p:sp>
        <p:nvSpPr>
          <p:cNvPr id="3" name="TextBox 2"/>
          <p:cNvSpPr txBox="1"/>
          <p:nvPr/>
        </p:nvSpPr>
        <p:spPr>
          <a:xfrm>
            <a:off x="914400" y="1752600"/>
            <a:ext cx="3048000" cy="523220"/>
          </a:xfrm>
          <a:prstGeom prst="rect">
            <a:avLst/>
          </a:prstGeom>
          <a:solidFill>
            <a:schemeClr val="accent3">
              <a:lumMod val="20000"/>
              <a:lumOff val="80000"/>
            </a:schemeClr>
          </a:solidFill>
        </p:spPr>
        <p:txBody>
          <a:bodyPr wrap="square" rtlCol="0">
            <a:spAutoFit/>
          </a:bodyPr>
          <a:lstStyle/>
          <a:p>
            <a:pPr algn="ctr"/>
            <a:r>
              <a:rPr lang="en-US" sz="2800" b="1" dirty="0" smtClean="0"/>
              <a:t>Watch</a:t>
            </a:r>
            <a:endParaRPr lang="en-US" sz="2800" b="1" dirty="0"/>
          </a:p>
        </p:txBody>
      </p:sp>
      <p:sp>
        <p:nvSpPr>
          <p:cNvPr id="4" name="TextBox 3"/>
          <p:cNvSpPr txBox="1"/>
          <p:nvPr/>
        </p:nvSpPr>
        <p:spPr>
          <a:xfrm>
            <a:off x="4419600" y="1752600"/>
            <a:ext cx="3810000" cy="523220"/>
          </a:xfrm>
          <a:prstGeom prst="rect">
            <a:avLst/>
          </a:prstGeom>
          <a:solidFill>
            <a:schemeClr val="accent4">
              <a:lumMod val="40000"/>
              <a:lumOff val="60000"/>
            </a:schemeClr>
          </a:solidFill>
        </p:spPr>
        <p:txBody>
          <a:bodyPr wrap="square" rtlCol="0">
            <a:spAutoFit/>
          </a:bodyPr>
          <a:lstStyle/>
          <a:p>
            <a:pPr algn="ctr"/>
            <a:r>
              <a:rPr lang="en-US" sz="2800" b="1" dirty="0" smtClean="0"/>
              <a:t>Observe / look at</a:t>
            </a:r>
            <a:endParaRPr lang="en-US" sz="2800" b="1" dirty="0"/>
          </a:p>
        </p:txBody>
      </p:sp>
      <p:sp>
        <p:nvSpPr>
          <p:cNvPr id="7" name="TextBox 6"/>
          <p:cNvSpPr txBox="1"/>
          <p:nvPr/>
        </p:nvSpPr>
        <p:spPr>
          <a:xfrm>
            <a:off x="609600" y="5562600"/>
            <a:ext cx="7848600"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err="1" smtClean="0"/>
              <a:t>Rabeya</a:t>
            </a:r>
            <a:r>
              <a:rPr lang="en-US" sz="2400" b="1" dirty="0" smtClean="0"/>
              <a:t> Begum is watching TV.</a:t>
            </a:r>
            <a:endParaRPr lang="en-US" sz="2400" b="1" dirty="0"/>
          </a:p>
        </p:txBody>
      </p:sp>
      <p:pic>
        <p:nvPicPr>
          <p:cNvPr id="8" name="Picture 7" descr="conver3.png"/>
          <p:cNvPicPr>
            <a:picLocks noChangeAspect="1"/>
          </p:cNvPicPr>
          <p:nvPr/>
        </p:nvPicPr>
        <p:blipFill>
          <a:blip r:embed="rId3"/>
          <a:stretch>
            <a:fillRect/>
          </a:stretch>
        </p:blipFill>
        <p:spPr>
          <a:xfrm>
            <a:off x="2057400" y="2438400"/>
            <a:ext cx="4724400" cy="2895600"/>
          </a:xfrm>
          <a:prstGeom prst="rect">
            <a:avLst/>
          </a:prstGeom>
          <a:ln w="31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43200" y="609600"/>
            <a:ext cx="41148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Key words</a:t>
            </a:r>
            <a:endParaRPr lang="en-US" sz="3200" b="1" dirty="0"/>
          </a:p>
        </p:txBody>
      </p:sp>
      <p:sp>
        <p:nvSpPr>
          <p:cNvPr id="3" name="TextBox 2"/>
          <p:cNvSpPr txBox="1"/>
          <p:nvPr/>
        </p:nvSpPr>
        <p:spPr>
          <a:xfrm>
            <a:off x="914400" y="1524000"/>
            <a:ext cx="1905000" cy="533400"/>
          </a:xfrm>
          <a:prstGeom prst="rect">
            <a:avLst/>
          </a:prstGeom>
          <a:solidFill>
            <a:schemeClr val="accent3">
              <a:lumMod val="20000"/>
              <a:lumOff val="80000"/>
            </a:schemeClr>
          </a:solidFill>
        </p:spPr>
        <p:txBody>
          <a:bodyPr wrap="square" rtlCol="0">
            <a:spAutoFit/>
          </a:bodyPr>
          <a:lstStyle/>
          <a:p>
            <a:r>
              <a:rPr lang="en-US" sz="2800" b="1" dirty="0" smtClean="0"/>
              <a:t>Scream</a:t>
            </a:r>
            <a:endParaRPr lang="en-US" sz="2800" b="1" dirty="0"/>
          </a:p>
        </p:txBody>
      </p:sp>
      <p:sp>
        <p:nvSpPr>
          <p:cNvPr id="4" name="TextBox 3"/>
          <p:cNvSpPr txBox="1"/>
          <p:nvPr/>
        </p:nvSpPr>
        <p:spPr>
          <a:xfrm>
            <a:off x="3200400" y="1524000"/>
            <a:ext cx="5410200" cy="523220"/>
          </a:xfrm>
          <a:prstGeom prst="rect">
            <a:avLst/>
          </a:prstGeom>
          <a:solidFill>
            <a:schemeClr val="accent4">
              <a:lumMod val="40000"/>
              <a:lumOff val="60000"/>
            </a:schemeClr>
          </a:solidFill>
        </p:spPr>
        <p:txBody>
          <a:bodyPr wrap="square" rtlCol="0">
            <a:spAutoFit/>
          </a:bodyPr>
          <a:lstStyle/>
          <a:p>
            <a:r>
              <a:rPr lang="en-US" sz="2800" b="1" dirty="0" smtClean="0"/>
              <a:t>Crying at the top of voice.</a:t>
            </a:r>
            <a:endParaRPr lang="en-US" sz="2800" b="1" dirty="0"/>
          </a:p>
        </p:txBody>
      </p:sp>
      <p:sp>
        <p:nvSpPr>
          <p:cNvPr id="7" name="TextBox 6"/>
          <p:cNvSpPr txBox="1"/>
          <p:nvPr/>
        </p:nvSpPr>
        <p:spPr>
          <a:xfrm>
            <a:off x="685800" y="5334000"/>
            <a:ext cx="7848600"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The baby is crying at the top of its voice.</a:t>
            </a:r>
            <a:endParaRPr lang="en-US" sz="2400" b="1" dirty="0"/>
          </a:p>
        </p:txBody>
      </p:sp>
      <p:pic>
        <p:nvPicPr>
          <p:cNvPr id="8" name="Picture 7" descr="baby.jpg"/>
          <p:cNvPicPr>
            <a:picLocks noChangeAspect="1"/>
          </p:cNvPicPr>
          <p:nvPr/>
        </p:nvPicPr>
        <p:blipFill>
          <a:blip r:embed="rId3"/>
          <a:stretch>
            <a:fillRect/>
          </a:stretch>
        </p:blipFill>
        <p:spPr>
          <a:xfrm>
            <a:off x="1828800" y="2209800"/>
            <a:ext cx="53340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667000" y="304800"/>
            <a:ext cx="3962400" cy="646331"/>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Pair works</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Box 7"/>
          <p:cNvSpPr txBox="1"/>
          <p:nvPr/>
        </p:nvSpPr>
        <p:spPr>
          <a:xfrm>
            <a:off x="495300" y="1219200"/>
            <a:ext cx="8305800" cy="1015663"/>
          </a:xfrm>
          <a:prstGeom prst="rect">
            <a:avLst/>
          </a:prstGeom>
          <a:noFill/>
          <a:ln w="3175">
            <a:solidFill>
              <a:schemeClr val="tx1"/>
            </a:solidFill>
          </a:ln>
        </p:spPr>
        <p:txBody>
          <a:bodyPr wrap="square" rtlCol="0">
            <a:spAutoFit/>
          </a:bodyPr>
          <a:lstStyle/>
          <a:p>
            <a:pPr algn="ctr"/>
            <a:r>
              <a:rPr lang="en-US" sz="2000" b="1" dirty="0" smtClean="0"/>
              <a:t>Look at the pictures and write about what each person’s profession is, and what he or she is doing at the moment.</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58" y="4800600"/>
            <a:ext cx="2295269" cy="16097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399" y="4800599"/>
            <a:ext cx="2310713" cy="16097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800599"/>
            <a:ext cx="2891319" cy="1609725"/>
          </a:xfrm>
          <a:prstGeom prst="rect">
            <a:avLst/>
          </a:prstGeom>
          <a:ln w="19050">
            <a:solidFill>
              <a:schemeClr val="tx1"/>
            </a:solidFill>
          </a:ln>
        </p:spPr>
      </p:pic>
      <p:grpSp>
        <p:nvGrpSpPr>
          <p:cNvPr id="11" name="Group 10"/>
          <p:cNvGrpSpPr/>
          <p:nvPr/>
        </p:nvGrpSpPr>
        <p:grpSpPr>
          <a:xfrm>
            <a:off x="433812" y="2639620"/>
            <a:ext cx="8243341" cy="1944440"/>
            <a:chOff x="439178" y="2646194"/>
            <a:chExt cx="8243341" cy="194444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913" y="2658938"/>
              <a:ext cx="2362200" cy="179790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2646194"/>
              <a:ext cx="2815119" cy="1810649"/>
            </a:xfrm>
            <a:prstGeom prst="rect">
              <a:avLst/>
            </a:prstGeom>
          </p:spPr>
        </p:pic>
        <p:sp>
          <p:nvSpPr>
            <p:cNvPr id="5" name="Rectangle 4"/>
            <p:cNvSpPr/>
            <p:nvPr/>
          </p:nvSpPr>
          <p:spPr>
            <a:xfrm>
              <a:off x="439178" y="2664828"/>
              <a:ext cx="2411627" cy="192580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47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7" presetClass="entr" presetSubtype="1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09600" y="4876800"/>
            <a:ext cx="7817427" cy="1384995"/>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t>Meet with five persons at your home and write down, what are they and what are they doing? at that moment.</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4090987" cy="2819400"/>
          </a:xfrm>
          <a:prstGeom prst="rect">
            <a:avLst/>
          </a:prstGeom>
        </p:spPr>
      </p:pic>
      <p:sp>
        <p:nvSpPr>
          <p:cNvPr id="6" name="Cloud Callout 5"/>
          <p:cNvSpPr/>
          <p:nvPr/>
        </p:nvSpPr>
        <p:spPr>
          <a:xfrm>
            <a:off x="5638800" y="838200"/>
            <a:ext cx="2559627" cy="1866900"/>
          </a:xfrm>
          <a:prstGeom prst="cloudCallout">
            <a:avLst>
              <a:gd name="adj1" fmla="val -90657"/>
              <a:gd name="adj2" fmla="val 4023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01009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3124200" y="2438400"/>
            <a:ext cx="3276600" cy="1981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a:ln w="9525">
                <a:round/>
                <a:headEnd/>
                <a:tailEnd/>
              </a:ln>
              <a:gradFill rotWithShape="0">
                <a:gsLst>
                  <a:gs pos="0">
                    <a:srgbClr val="FFE701"/>
                  </a:gs>
                  <a:gs pos="100000">
                    <a:srgbClr val="FE3E02"/>
                  </a:gs>
                </a:gsLst>
                <a:lin ang="5400000" scaled="1"/>
              </a:gradFill>
              <a:effectLst/>
              <a:latin typeface="Impact"/>
            </a:endParaRPr>
          </a:p>
        </p:txBody>
      </p:sp>
    </p:spTree>
    <p:extLst>
      <p:ext uri="{BB962C8B-B14F-4D97-AF65-F5344CB8AC3E}">
        <p14:creationId xmlns:p14="http://schemas.microsoft.com/office/powerpoint/2010/main" val="2413592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762000" y="1676400"/>
            <a:ext cx="3695700" cy="4038600"/>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solidFill>
                  <a:schemeClr val="tx1">
                    <a:lumMod val="95000"/>
                    <a:lumOff val="5000"/>
                  </a:schemeClr>
                </a:solidFill>
              </a:rPr>
              <a:t>Hare </a:t>
            </a:r>
            <a:r>
              <a:rPr lang="en-US" dirty="0" err="1" smtClean="0">
                <a:solidFill>
                  <a:schemeClr val="tx1">
                    <a:lumMod val="95000"/>
                    <a:lumOff val="5000"/>
                  </a:schemeClr>
                </a:solidFill>
              </a:rPr>
              <a:t>krisna</a:t>
            </a:r>
            <a:r>
              <a:rPr lang="en-US" dirty="0" smtClean="0">
                <a:solidFill>
                  <a:schemeClr val="tx1">
                    <a:lumMod val="95000"/>
                    <a:lumOff val="5000"/>
                  </a:schemeClr>
                </a:solidFill>
              </a:rPr>
              <a:t> </a:t>
            </a:r>
            <a:r>
              <a:rPr lang="en-US" dirty="0" err="1">
                <a:solidFill>
                  <a:schemeClr val="tx1">
                    <a:lumMod val="95000"/>
                    <a:lumOff val="5000"/>
                  </a:schemeClr>
                </a:solidFill>
              </a:rPr>
              <a:t>singha</a:t>
            </a:r>
            <a:r>
              <a:rPr lang="en-US" dirty="0">
                <a:solidFill>
                  <a:schemeClr val="tx1">
                    <a:lumMod val="95000"/>
                    <a:lumOff val="5000"/>
                  </a:schemeClr>
                </a:solidFill>
              </a:rPr>
              <a:t/>
            </a:r>
            <a:br>
              <a:rPr lang="en-US" dirty="0">
                <a:solidFill>
                  <a:schemeClr val="tx1">
                    <a:lumMod val="95000"/>
                    <a:lumOff val="5000"/>
                  </a:schemeClr>
                </a:solidFill>
              </a:rPr>
            </a:br>
            <a:r>
              <a:rPr lang="en-US" dirty="0" smtClean="0">
                <a:solidFill>
                  <a:schemeClr val="tx1">
                    <a:lumMod val="95000"/>
                    <a:lumOff val="5000"/>
                  </a:schemeClr>
                </a:solidFill>
              </a:rPr>
              <a:t> </a:t>
            </a:r>
            <a:r>
              <a:rPr lang="en-US" dirty="0">
                <a:solidFill>
                  <a:schemeClr val="tx1">
                    <a:lumMod val="95000"/>
                    <a:lumOff val="5000"/>
                  </a:schemeClr>
                </a:solidFill>
              </a:rPr>
              <a:t>Assistant teacher</a:t>
            </a:r>
            <a:br>
              <a:rPr lang="en-US" dirty="0">
                <a:solidFill>
                  <a:schemeClr val="tx1">
                    <a:lumMod val="95000"/>
                    <a:lumOff val="5000"/>
                  </a:schemeClr>
                </a:solidFill>
              </a:rPr>
            </a:br>
            <a:r>
              <a:rPr lang="en-US" dirty="0" err="1">
                <a:solidFill>
                  <a:schemeClr val="tx1">
                    <a:lumMod val="95000"/>
                    <a:lumOff val="5000"/>
                  </a:schemeClr>
                </a:solidFill>
              </a:rPr>
              <a:t>Nowdabash</a:t>
            </a:r>
            <a:r>
              <a:rPr lang="en-US" dirty="0">
                <a:solidFill>
                  <a:schemeClr val="tx1">
                    <a:lumMod val="95000"/>
                    <a:lumOff val="5000"/>
                  </a:schemeClr>
                </a:solidFill>
              </a:rPr>
              <a:t> K.M.S.C High School</a:t>
            </a:r>
            <a:br>
              <a:rPr lang="en-US" dirty="0">
                <a:solidFill>
                  <a:schemeClr val="tx1">
                    <a:lumMod val="95000"/>
                    <a:lumOff val="5000"/>
                  </a:schemeClr>
                </a:solidFill>
              </a:rPr>
            </a:br>
            <a:r>
              <a:rPr lang="en-US" dirty="0" err="1">
                <a:solidFill>
                  <a:schemeClr val="tx1">
                    <a:lumMod val="95000"/>
                    <a:lumOff val="5000"/>
                  </a:schemeClr>
                </a:solidFill>
              </a:rPr>
              <a:t>Hatibandha</a:t>
            </a:r>
            <a:r>
              <a:rPr lang="en-US" dirty="0" smtClean="0">
                <a:solidFill>
                  <a:schemeClr val="tx1">
                    <a:lumMod val="95000"/>
                    <a:lumOff val="5000"/>
                  </a:schemeClr>
                </a:solidFill>
              </a:rPr>
              <a:t>. </a:t>
            </a:r>
            <a:r>
              <a:rPr lang="en-US" dirty="0" err="1" smtClean="0">
                <a:solidFill>
                  <a:schemeClr val="tx1">
                    <a:lumMod val="95000"/>
                    <a:lumOff val="5000"/>
                  </a:schemeClr>
                </a:solidFill>
              </a:rPr>
              <a:t>Lalmonirhat</a:t>
            </a:r>
            <a:r>
              <a:rPr lang="en-US" dirty="0"/>
              <a:t/>
            </a:r>
            <a:br>
              <a:rPr lang="en-US" dirty="0"/>
            </a:br>
            <a:endParaRPr lang="en-US" sz="1600" dirty="0" smtClean="0">
              <a:solidFill>
                <a:srgbClr val="002060"/>
              </a:solidFill>
            </a:endParaRPr>
          </a:p>
        </p:txBody>
      </p:sp>
      <p:sp>
        <p:nvSpPr>
          <p:cNvPr id="5" name="Round Diagonal Corner Rectangle 4"/>
          <p:cNvSpPr/>
          <p:nvPr/>
        </p:nvSpPr>
        <p:spPr>
          <a:xfrm>
            <a:off x="4800600" y="1676400"/>
            <a:ext cx="3581400" cy="40386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sz="2000" dirty="0" smtClean="0">
                <a:solidFill>
                  <a:srgbClr val="002060"/>
                </a:solidFill>
              </a:rPr>
              <a:t>English For Today</a:t>
            </a:r>
          </a:p>
          <a:p>
            <a:pPr algn="ctr"/>
            <a:r>
              <a:rPr lang="en-US" sz="2000" dirty="0" smtClean="0">
                <a:solidFill>
                  <a:srgbClr val="002060"/>
                </a:solidFill>
              </a:rPr>
              <a:t>Class : Six. </a:t>
            </a:r>
            <a:endParaRPr lang="en-US" sz="2000" dirty="0">
              <a:solidFill>
                <a:srgbClr val="002060"/>
              </a:solidFill>
            </a:endParaRPr>
          </a:p>
        </p:txBody>
      </p:sp>
      <p:sp>
        <p:nvSpPr>
          <p:cNvPr id="8" name="TextBox 7"/>
          <p:cNvSpPr txBox="1"/>
          <p:nvPr/>
        </p:nvSpPr>
        <p:spPr>
          <a:xfrm>
            <a:off x="2971800" y="609600"/>
            <a:ext cx="37338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t>Identity</a:t>
            </a:r>
            <a:endParaRPr lang="en-US" sz="3600" b="1" dirty="0"/>
          </a:p>
        </p:txBody>
      </p:sp>
      <p:pic>
        <p:nvPicPr>
          <p:cNvPr id="9" name="Picture 8" descr="Six.jpg"/>
          <p:cNvPicPr>
            <a:picLocks noChangeAspect="1"/>
          </p:cNvPicPr>
          <p:nvPr/>
        </p:nvPicPr>
        <p:blipFill>
          <a:blip r:embed="rId2"/>
          <a:stretch>
            <a:fillRect/>
          </a:stretch>
        </p:blipFill>
        <p:spPr>
          <a:xfrm>
            <a:off x="5867400" y="2133600"/>
            <a:ext cx="1524000" cy="195681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447800"/>
            <a:ext cx="1587500" cy="20182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951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par>
                                <p:cTn id="18" presetID="21"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1200" y="607367"/>
            <a:ext cx="54864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smtClean="0"/>
              <a:t>LOOK AT THE PICTURES</a:t>
            </a:r>
            <a:endParaRPr lang="en-US" sz="2400" b="1" dirty="0"/>
          </a:p>
        </p:txBody>
      </p:sp>
      <p:sp>
        <p:nvSpPr>
          <p:cNvPr id="10" name="TextBox 9"/>
          <p:cNvSpPr txBox="1"/>
          <p:nvPr/>
        </p:nvSpPr>
        <p:spPr>
          <a:xfrm>
            <a:off x="1219200" y="5257800"/>
            <a:ext cx="7391400" cy="461665"/>
          </a:xfrm>
          <a:prstGeom prst="rect">
            <a:avLst/>
          </a:prstGeom>
          <a:noFill/>
        </p:spPr>
        <p:txBody>
          <a:bodyPr wrap="square" rtlCol="0">
            <a:spAutoFit/>
          </a:bodyPr>
          <a:lstStyle/>
          <a:p>
            <a:pPr algn="ctr"/>
            <a:r>
              <a:rPr lang="en-US" sz="2400" b="1" dirty="0" smtClean="0"/>
              <a:t>Do you know what about the pictures ?</a:t>
            </a:r>
            <a:endParaRPr lang="en-US" sz="2400" b="1" dirty="0"/>
          </a:p>
        </p:txBody>
      </p:sp>
      <p:sp>
        <p:nvSpPr>
          <p:cNvPr id="11" name="TextBox 10"/>
          <p:cNvSpPr txBox="1"/>
          <p:nvPr/>
        </p:nvSpPr>
        <p:spPr>
          <a:xfrm>
            <a:off x="1295400" y="4953000"/>
            <a:ext cx="6948055" cy="461665"/>
          </a:xfrm>
          <a:prstGeom prst="rect">
            <a:avLst/>
          </a:prstGeom>
          <a:noFill/>
        </p:spPr>
        <p:txBody>
          <a:bodyPr wrap="square" rtlCol="0">
            <a:spAutoFit/>
          </a:bodyPr>
          <a:lstStyle/>
          <a:p>
            <a:pPr algn="ctr"/>
            <a:r>
              <a:rPr lang="en-US" sz="2400" b="1" dirty="0" smtClean="0">
                <a:solidFill>
                  <a:srgbClr val="7030A0"/>
                </a:solidFill>
              </a:rPr>
              <a:t>This picture is about a conversation.</a:t>
            </a:r>
            <a:endParaRPr lang="en-US" sz="2400" b="1" dirty="0">
              <a:solidFill>
                <a:srgbClr val="7030A0"/>
              </a:solidFill>
            </a:endParaRPr>
          </a:p>
        </p:txBody>
      </p:sp>
      <p:sp>
        <p:nvSpPr>
          <p:cNvPr id="4" name="Rectangle 3"/>
          <p:cNvSpPr/>
          <p:nvPr/>
        </p:nvSpPr>
        <p:spPr>
          <a:xfrm>
            <a:off x="990600" y="1295400"/>
            <a:ext cx="7086600" cy="3429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657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1" nodeType="clickEffect">
                                  <p:stCondLst>
                                    <p:cond delay="0"/>
                                  </p:stCondLst>
                                  <p:childTnLst>
                                    <p:animEffect transition="out" filter="slide(fromBottom)">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19200" y="1143000"/>
            <a:ext cx="6781800" cy="1508105"/>
          </a:xfrm>
          <a:prstGeom prst="rect">
            <a:avLst/>
          </a:prstGeom>
          <a:noFill/>
          <a:ln>
            <a:noFill/>
          </a:ln>
          <a:effectLst/>
        </p:spPr>
        <p:txBody>
          <a:bodyPr wrap="square" rtlCol="0">
            <a:spAutoFit/>
          </a:bodyPr>
          <a:lstStyle/>
          <a:p>
            <a:pPr algn="ctr"/>
            <a:r>
              <a:rPr lang="en-US" sz="3600" b="1" dirty="0" smtClean="0"/>
              <a:t>Lesson declaration</a:t>
            </a:r>
          </a:p>
          <a:p>
            <a:pPr algn="ctr"/>
            <a:r>
              <a:rPr lang="en-US" sz="2800" b="1" dirty="0" smtClean="0">
                <a:solidFill>
                  <a:srgbClr val="00B0F0"/>
                </a:solidFill>
              </a:rPr>
              <a:t>So, Today we`ll discuss about a conversation -</a:t>
            </a:r>
          </a:p>
        </p:txBody>
      </p:sp>
      <p:sp>
        <p:nvSpPr>
          <p:cNvPr id="4" name="Round Diagonal Corner Rectangle 3"/>
          <p:cNvSpPr/>
          <p:nvPr/>
        </p:nvSpPr>
        <p:spPr>
          <a:xfrm>
            <a:off x="762000" y="3048000"/>
            <a:ext cx="7543800" cy="217170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Where are you from ?</a:t>
            </a:r>
          </a:p>
          <a:p>
            <a:pPr algn="ctr"/>
            <a:r>
              <a:rPr lang="en-US" sz="4000" b="1" dirty="0" smtClean="0">
                <a:ln/>
                <a:solidFill>
                  <a:srgbClr val="FF0000"/>
                </a:solidFill>
              </a:rPr>
              <a:t>Lesson : 4, </a:t>
            </a:r>
          </a:p>
        </p:txBody>
      </p:sp>
    </p:spTree>
    <p:extLst>
      <p:ext uri="{BB962C8B-B14F-4D97-AF65-F5344CB8AC3E}">
        <p14:creationId xmlns:p14="http://schemas.microsoft.com/office/powerpoint/2010/main" val="270502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76400" y="1295400"/>
            <a:ext cx="4800600" cy="646331"/>
          </a:xfrm>
          <a:prstGeom prst="rect">
            <a:avLst/>
          </a:prstGeom>
          <a:noFill/>
          <a:ln>
            <a:noFill/>
          </a:ln>
          <a:effectLst/>
        </p:spPr>
        <p:txBody>
          <a:bodyPr wrap="square" rtlCol="0">
            <a:spAutoFit/>
          </a:bodyPr>
          <a:lstStyle/>
          <a:p>
            <a:pPr algn="ctr"/>
            <a:r>
              <a:rPr lang="en-US" sz="3600" b="1" dirty="0" smtClean="0"/>
              <a:t>Lesson outcomes</a:t>
            </a:r>
            <a:endParaRPr lang="en-US" sz="3600" b="1" dirty="0"/>
          </a:p>
        </p:txBody>
      </p:sp>
      <p:sp>
        <p:nvSpPr>
          <p:cNvPr id="3" name="TextBox 2"/>
          <p:cNvSpPr txBox="1"/>
          <p:nvPr/>
        </p:nvSpPr>
        <p:spPr>
          <a:xfrm>
            <a:off x="609600" y="2590800"/>
            <a:ext cx="7848600" cy="3046988"/>
          </a:xfrm>
          <a:prstGeom prst="rect">
            <a:avLst/>
          </a:prstGeom>
          <a:noFill/>
          <a:ln>
            <a:noFill/>
          </a:ln>
          <a:effectLst/>
        </p:spPr>
        <p:txBody>
          <a:bodyPr wrap="square" rtlCol="0">
            <a:spAutoFit/>
          </a:bodyPr>
          <a:lstStyle/>
          <a:p>
            <a:r>
              <a:rPr lang="en-US" sz="2400" b="1" dirty="0" smtClean="0"/>
              <a:t>By the end of this lesson students will be</a:t>
            </a:r>
          </a:p>
          <a:p>
            <a:r>
              <a:rPr lang="en-US" sz="2400" b="1" dirty="0" smtClean="0"/>
              <a:t> able to –</a:t>
            </a:r>
          </a:p>
          <a:p>
            <a:pPr marL="285750" indent="-285750"/>
            <a:r>
              <a:rPr lang="en-US" sz="2400" b="1" dirty="0" smtClean="0"/>
              <a:t># recognize word and stress on words in sentences.</a:t>
            </a:r>
          </a:p>
          <a:p>
            <a:pPr marL="285750" indent="-285750"/>
            <a:r>
              <a:rPr lang="en-US" sz="2400" b="1" dirty="0" smtClean="0"/>
              <a:t># talk about people, places and familiar objects in short and simple sentences</a:t>
            </a:r>
          </a:p>
          <a:p>
            <a:pPr marL="285750" indent="-285750"/>
            <a:r>
              <a:rPr lang="en-US" sz="2400" b="1" dirty="0" smtClean="0"/>
              <a:t># ask and answer questions.</a:t>
            </a:r>
          </a:p>
          <a:p>
            <a:pPr marL="285750" indent="-285750"/>
            <a:endParaRPr lang="en-US" sz="2400" b="1" dirty="0"/>
          </a:p>
        </p:txBody>
      </p:sp>
    </p:spTree>
    <p:extLst>
      <p:ext uri="{BB962C8B-B14F-4D97-AF65-F5344CB8AC3E}">
        <p14:creationId xmlns:p14="http://schemas.microsoft.com/office/powerpoint/2010/main" val="274834867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3400" y="1676400"/>
            <a:ext cx="8229600" cy="1384995"/>
          </a:xfrm>
          <a:prstGeom prst="rect">
            <a:avLst/>
          </a:prstGeom>
          <a:noFill/>
          <a:ln w="28575">
            <a:solidFill>
              <a:schemeClr val="tx1"/>
            </a:solidFill>
          </a:ln>
        </p:spPr>
        <p:txBody>
          <a:bodyPr wrap="square" rtlCol="0">
            <a:spAutoFit/>
          </a:bodyPr>
          <a:lstStyle/>
          <a:p>
            <a:pPr algn="ctr"/>
            <a:r>
              <a:rPr lang="en-US" sz="2800" b="1" dirty="0" smtClean="0"/>
              <a:t>Open your book , Lesson – 4.</a:t>
            </a:r>
          </a:p>
          <a:p>
            <a:pPr algn="ctr"/>
            <a:r>
              <a:rPr lang="en-US" sz="2800" b="1" dirty="0" smtClean="0"/>
              <a:t> Follow the conversations then practice  in pairs.</a:t>
            </a:r>
            <a:endParaRPr lang="en-US" sz="2800" b="1" dirty="0"/>
          </a:p>
        </p:txBody>
      </p:sp>
      <p:pic>
        <p:nvPicPr>
          <p:cNvPr id="6" name="Picture 5" descr="conver5.png"/>
          <p:cNvPicPr>
            <a:picLocks noChangeAspect="1"/>
          </p:cNvPicPr>
          <p:nvPr/>
        </p:nvPicPr>
        <p:blipFill>
          <a:blip r:embed="rId3"/>
          <a:stretch>
            <a:fillRect/>
          </a:stretch>
        </p:blipFill>
        <p:spPr>
          <a:xfrm>
            <a:off x="533400" y="3581400"/>
            <a:ext cx="2590800" cy="2286000"/>
          </a:xfrm>
          <a:prstGeom prst="rect">
            <a:avLst/>
          </a:prstGeom>
          <a:ln w="38100">
            <a:solidFill>
              <a:schemeClr val="tx1"/>
            </a:solidFill>
          </a:ln>
        </p:spPr>
      </p:pic>
      <p:pic>
        <p:nvPicPr>
          <p:cNvPr id="10" name="Picture 9" descr="conv.png"/>
          <p:cNvPicPr>
            <a:picLocks noChangeAspect="1"/>
          </p:cNvPicPr>
          <p:nvPr/>
        </p:nvPicPr>
        <p:blipFill>
          <a:blip r:embed="rId4"/>
          <a:stretch>
            <a:fillRect/>
          </a:stretch>
        </p:blipFill>
        <p:spPr>
          <a:xfrm>
            <a:off x="3429000" y="3581400"/>
            <a:ext cx="2286000" cy="2286000"/>
          </a:xfrm>
          <a:prstGeom prst="rect">
            <a:avLst/>
          </a:prstGeom>
          <a:ln w="38100">
            <a:solidFill>
              <a:schemeClr val="tx1"/>
            </a:solidFill>
          </a:ln>
        </p:spPr>
      </p:pic>
      <p:pic>
        <p:nvPicPr>
          <p:cNvPr id="11" name="Picture 10" descr="conver4.png"/>
          <p:cNvPicPr>
            <a:picLocks noChangeAspect="1"/>
          </p:cNvPicPr>
          <p:nvPr/>
        </p:nvPicPr>
        <p:blipFill>
          <a:blip r:embed="rId5"/>
          <a:stretch>
            <a:fillRect/>
          </a:stretch>
        </p:blipFill>
        <p:spPr>
          <a:xfrm>
            <a:off x="6019800" y="3591697"/>
            <a:ext cx="2743200" cy="2286000"/>
          </a:xfrm>
          <a:prstGeom prst="rect">
            <a:avLst/>
          </a:prstGeom>
          <a:ln w="38100">
            <a:solidFill>
              <a:schemeClr val="tx1"/>
            </a:solidFill>
          </a:ln>
        </p:spPr>
      </p:pic>
      <p:sp>
        <p:nvSpPr>
          <p:cNvPr id="2" name="TextBox 1"/>
          <p:cNvSpPr txBox="1"/>
          <p:nvPr/>
        </p:nvSpPr>
        <p:spPr>
          <a:xfrm>
            <a:off x="2590800" y="609600"/>
            <a:ext cx="3962400" cy="584775"/>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3200" b="1" dirty="0" smtClean="0"/>
              <a:t>Presentation.</a:t>
            </a:r>
            <a:endParaRPr lang="en-US" sz="3200" b="1" dirty="0"/>
          </a:p>
        </p:txBody>
      </p:sp>
    </p:spTree>
    <p:extLst>
      <p:ext uri="{BB962C8B-B14F-4D97-AF65-F5344CB8AC3E}">
        <p14:creationId xmlns:p14="http://schemas.microsoft.com/office/powerpoint/2010/main" val="316699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nver4.png"/>
          <p:cNvPicPr>
            <a:picLocks noChangeAspect="1"/>
          </p:cNvPicPr>
          <p:nvPr/>
        </p:nvPicPr>
        <p:blipFill>
          <a:blip r:embed="rId3"/>
          <a:stretch>
            <a:fillRect/>
          </a:stretch>
        </p:blipFill>
        <p:spPr>
          <a:xfrm>
            <a:off x="2590800" y="1143000"/>
            <a:ext cx="4039164" cy="3143519"/>
          </a:xfrm>
          <a:prstGeom prst="rect">
            <a:avLst/>
          </a:prstGeom>
          <a:ln w="3175">
            <a:solidFill>
              <a:schemeClr val="tx1"/>
            </a:solidFill>
          </a:ln>
        </p:spPr>
      </p:pic>
      <p:sp>
        <p:nvSpPr>
          <p:cNvPr id="7" name="TextBox 6"/>
          <p:cNvSpPr txBox="1"/>
          <p:nvPr/>
        </p:nvSpPr>
        <p:spPr>
          <a:xfrm>
            <a:off x="381000" y="457200"/>
            <a:ext cx="8305800" cy="461665"/>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400" b="1" dirty="0" smtClean="0"/>
              <a:t>Language Focus –Follow the conversation</a:t>
            </a:r>
            <a:endParaRPr lang="en-US" sz="2400" b="1" dirty="0"/>
          </a:p>
        </p:txBody>
      </p:sp>
      <p:sp>
        <p:nvSpPr>
          <p:cNvPr id="8" name="Rounded Rectangular Callout 7"/>
          <p:cNvSpPr/>
          <p:nvPr/>
        </p:nvSpPr>
        <p:spPr>
          <a:xfrm>
            <a:off x="4572000" y="4724400"/>
            <a:ext cx="4038600" cy="1600200"/>
          </a:xfrm>
          <a:prstGeom prst="wedgeRoundRectCallout">
            <a:avLst>
              <a:gd name="adj1" fmla="val -76851"/>
              <a:gd name="adj2" fmla="val -204977"/>
              <a:gd name="adj3" fmla="val 16667"/>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rPr>
              <a:t>Where do you come from, Mr. Smith?</a:t>
            </a:r>
            <a:endParaRPr lang="en-US" sz="2800" dirty="0">
              <a:solidFill>
                <a:srgbClr val="0070C0"/>
              </a:solidFill>
            </a:endParaRPr>
          </a:p>
        </p:txBody>
      </p:sp>
      <p:sp>
        <p:nvSpPr>
          <p:cNvPr id="9" name="Rounded Rectangular Callout 8"/>
          <p:cNvSpPr/>
          <p:nvPr/>
        </p:nvSpPr>
        <p:spPr>
          <a:xfrm>
            <a:off x="381000" y="4724400"/>
            <a:ext cx="4114800" cy="1676400"/>
          </a:xfrm>
          <a:prstGeom prst="wedgeRoundRectCallout">
            <a:avLst>
              <a:gd name="adj1" fmla="val 56236"/>
              <a:gd name="adj2" fmla="val -1684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rPr>
              <a:t>Australia</a:t>
            </a:r>
            <a:endParaRPr lang="en-US" dirty="0"/>
          </a:p>
        </p:txBody>
      </p:sp>
      <p:pic>
        <p:nvPicPr>
          <p:cNvPr id="10" name="Picture 9" descr="conv.png"/>
          <p:cNvPicPr>
            <a:picLocks noChangeAspect="1"/>
          </p:cNvPicPr>
          <p:nvPr/>
        </p:nvPicPr>
        <p:blipFill>
          <a:blip r:embed="rId4"/>
          <a:stretch>
            <a:fillRect/>
          </a:stretch>
        </p:blipFill>
        <p:spPr>
          <a:xfrm>
            <a:off x="2475470" y="1152658"/>
            <a:ext cx="4267200" cy="3124201"/>
          </a:xfrm>
          <a:prstGeom prst="rect">
            <a:avLst/>
          </a:prstGeom>
          <a:ln w="3175">
            <a:solidFill>
              <a:schemeClr val="tx1"/>
            </a:solidFill>
          </a:ln>
        </p:spPr>
      </p:pic>
      <p:sp>
        <p:nvSpPr>
          <p:cNvPr id="12" name="Rounded Rectangular Callout 11"/>
          <p:cNvSpPr/>
          <p:nvPr/>
        </p:nvSpPr>
        <p:spPr>
          <a:xfrm>
            <a:off x="4495800" y="4724400"/>
            <a:ext cx="4114800" cy="1600200"/>
          </a:xfrm>
          <a:prstGeom prst="wedgeRoundRectCallout">
            <a:avLst>
              <a:gd name="adj1" fmla="val -61968"/>
              <a:gd name="adj2" fmla="val -17944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rPr>
              <a:t>Where do you come from, </a:t>
            </a:r>
            <a:r>
              <a:rPr lang="en-US" sz="2800" dirty="0" err="1" smtClean="0">
                <a:solidFill>
                  <a:srgbClr val="0070C0"/>
                </a:solidFill>
              </a:rPr>
              <a:t>Sajed</a:t>
            </a:r>
            <a:r>
              <a:rPr lang="en-US" sz="2800" dirty="0" smtClean="0">
                <a:solidFill>
                  <a:srgbClr val="0070C0"/>
                </a:solidFill>
              </a:rPr>
              <a:t>?</a:t>
            </a:r>
            <a:endParaRPr lang="en-US" sz="2800" dirty="0">
              <a:solidFill>
                <a:srgbClr val="0070C0"/>
              </a:solidFill>
            </a:endParaRPr>
          </a:p>
        </p:txBody>
      </p:sp>
      <p:sp>
        <p:nvSpPr>
          <p:cNvPr id="13" name="Rounded Rectangular Callout 12"/>
          <p:cNvSpPr/>
          <p:nvPr/>
        </p:nvSpPr>
        <p:spPr>
          <a:xfrm>
            <a:off x="381000" y="4724400"/>
            <a:ext cx="4038600" cy="1676400"/>
          </a:xfrm>
          <a:prstGeom prst="wedgeRoundRectCallout">
            <a:avLst>
              <a:gd name="adj1" fmla="val 65397"/>
              <a:gd name="adj2" fmla="val -174251"/>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rPr>
              <a:t>I am from </a:t>
            </a:r>
            <a:r>
              <a:rPr lang="en-US" sz="2800" dirty="0" err="1" smtClean="0">
                <a:solidFill>
                  <a:srgbClr val="0070C0"/>
                </a:solidFill>
              </a:rPr>
              <a:t>Sylhet</a:t>
            </a:r>
            <a:r>
              <a:rPr lang="en-US" sz="2800" dirty="0" smtClean="0">
                <a:solidFill>
                  <a:srgbClr val="0070C0"/>
                </a:solidFill>
              </a:rPr>
              <a:t>.</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1"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nodeType="click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xit" presetSubtype="32" fill="hold" grpId="1" nodeType="clickEffect">
                                  <p:stCondLst>
                                    <p:cond delay="0"/>
                                  </p:stCondLst>
                                  <p:childTnLst>
                                    <p:anim calcmode="lin" valueType="num">
                                      <p:cBhvr>
                                        <p:cTn id="50" dur="500"/>
                                        <p:tgtEl>
                                          <p:spTgt spid="12"/>
                                        </p:tgtEl>
                                        <p:attrNameLst>
                                          <p:attrName>ppt_w</p:attrName>
                                        </p:attrNameLst>
                                      </p:cBhvr>
                                      <p:tavLst>
                                        <p:tav tm="0">
                                          <p:val>
                                            <p:strVal val="ppt_w"/>
                                          </p:val>
                                        </p:tav>
                                        <p:tav tm="100000">
                                          <p:val>
                                            <p:fltVal val="0"/>
                                          </p:val>
                                        </p:tav>
                                      </p:tavLst>
                                    </p:anim>
                                    <p:anim calcmode="lin" valueType="num">
                                      <p:cBhvr>
                                        <p:cTn id="51" dur="500"/>
                                        <p:tgtEl>
                                          <p:spTgt spid="12"/>
                                        </p:tgtEl>
                                        <p:attrNameLst>
                                          <p:attrName>ppt_h</p:attrName>
                                        </p:attrNameLst>
                                      </p:cBhvr>
                                      <p:tavLst>
                                        <p:tav tm="0">
                                          <p:val>
                                            <p:strVal val="ppt_h"/>
                                          </p:val>
                                        </p:tav>
                                        <p:tav tm="100000">
                                          <p:val>
                                            <p:fltVal val="0"/>
                                          </p:val>
                                        </p:tav>
                                      </p:tavLst>
                                    </p:anim>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13"/>
                                        </p:tgtEl>
                                        <p:attrNameLst>
                                          <p:attrName>ppt_w</p:attrName>
                                        </p:attrNameLst>
                                      </p:cBhvr>
                                      <p:tavLst>
                                        <p:tav tm="0">
                                          <p:val>
                                            <p:strVal val="ppt_w"/>
                                          </p:val>
                                        </p:tav>
                                        <p:tav tm="100000">
                                          <p:val>
                                            <p:fltVal val="0"/>
                                          </p:val>
                                        </p:tav>
                                      </p:tavLst>
                                    </p:anim>
                                    <p:anim calcmode="lin" valueType="num">
                                      <p:cBhvr>
                                        <p:cTn id="62" dur="500"/>
                                        <p:tgtEl>
                                          <p:spTgt spid="13"/>
                                        </p:tgtEl>
                                        <p:attrNameLst>
                                          <p:attrName>ppt_h</p:attrName>
                                        </p:attrNameLst>
                                      </p:cBhvr>
                                      <p:tavLst>
                                        <p:tav tm="0">
                                          <p:val>
                                            <p:strVal val="ppt_h"/>
                                          </p:val>
                                        </p:tav>
                                        <p:tav tm="100000">
                                          <p:val>
                                            <p:fltVal val="0"/>
                                          </p:val>
                                        </p:tav>
                                      </p:tavLst>
                                    </p:anim>
                                    <p:set>
                                      <p:cBhvr>
                                        <p:cTn id="6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7200" y="457200"/>
            <a:ext cx="8305800" cy="1200329"/>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400" b="1" dirty="0" smtClean="0"/>
              <a:t>Joy asks </a:t>
            </a:r>
          </a:p>
          <a:p>
            <a:pPr algn="ctr"/>
            <a:r>
              <a:rPr lang="en-US" sz="2400" b="1" dirty="0" smtClean="0"/>
              <a:t> “Where do you come  from, </a:t>
            </a:r>
            <a:r>
              <a:rPr lang="en-US" sz="2400" b="1" dirty="0" err="1" smtClean="0"/>
              <a:t>Sajed</a:t>
            </a:r>
            <a:r>
              <a:rPr lang="en-US" sz="2400" b="1" dirty="0" smtClean="0"/>
              <a:t>?”            What could Joy ask him instead? ---</a:t>
            </a:r>
            <a:endParaRPr lang="en-US" sz="2400" b="1" dirty="0"/>
          </a:p>
        </p:txBody>
      </p:sp>
      <p:pic>
        <p:nvPicPr>
          <p:cNvPr id="3" name="Picture 2" descr="conv.png"/>
          <p:cNvPicPr>
            <a:picLocks noChangeAspect="1"/>
          </p:cNvPicPr>
          <p:nvPr/>
        </p:nvPicPr>
        <p:blipFill>
          <a:blip r:embed="rId2"/>
          <a:stretch>
            <a:fillRect/>
          </a:stretch>
        </p:blipFill>
        <p:spPr>
          <a:xfrm>
            <a:off x="2362200" y="1941902"/>
            <a:ext cx="4267200" cy="3124201"/>
          </a:xfrm>
          <a:prstGeom prst="rect">
            <a:avLst/>
          </a:prstGeom>
          <a:ln w="3175">
            <a:solidFill>
              <a:schemeClr val="tx1"/>
            </a:solidFill>
          </a:ln>
        </p:spPr>
      </p:pic>
      <p:sp>
        <p:nvSpPr>
          <p:cNvPr id="4" name="Rounded Rectangular Callout 3"/>
          <p:cNvSpPr/>
          <p:nvPr/>
        </p:nvSpPr>
        <p:spPr>
          <a:xfrm>
            <a:off x="4114800" y="5334000"/>
            <a:ext cx="4648200" cy="1143000"/>
          </a:xfrm>
          <a:prstGeom prst="wedgeRoundRectCallout">
            <a:avLst>
              <a:gd name="adj1" fmla="val -57666"/>
              <a:gd name="adj2" fmla="val -21664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(Joy could ask )</a:t>
            </a:r>
          </a:p>
          <a:p>
            <a:pPr algn="ctr"/>
            <a:r>
              <a:rPr lang="en-US" sz="2400" dirty="0" smtClean="0">
                <a:solidFill>
                  <a:srgbClr val="0070C0"/>
                </a:solidFill>
              </a:rPr>
              <a:t>Where is your birth place, </a:t>
            </a:r>
            <a:r>
              <a:rPr lang="en-US" sz="2400" dirty="0" err="1" smtClean="0">
                <a:solidFill>
                  <a:srgbClr val="0070C0"/>
                </a:solidFill>
              </a:rPr>
              <a:t>Sajed</a:t>
            </a:r>
            <a:r>
              <a:rPr lang="en-US" sz="2400" dirty="0" smtClean="0">
                <a:solidFill>
                  <a:srgbClr val="0070C0"/>
                </a:solidFill>
              </a:rPr>
              <a:t> ?</a:t>
            </a:r>
            <a:endParaRPr lang="en-US" sz="2400" dirty="0">
              <a:solidFill>
                <a:srgbClr val="0070C0"/>
              </a:solidFill>
            </a:endParaRPr>
          </a:p>
        </p:txBody>
      </p:sp>
      <p:sp>
        <p:nvSpPr>
          <p:cNvPr id="5" name="Rounded Rectangular Callout 4"/>
          <p:cNvSpPr/>
          <p:nvPr/>
        </p:nvSpPr>
        <p:spPr>
          <a:xfrm>
            <a:off x="533400" y="5334000"/>
            <a:ext cx="4267200" cy="1143000"/>
          </a:xfrm>
          <a:prstGeom prst="wedgeRoundRectCallout">
            <a:avLst>
              <a:gd name="adj1" fmla="val 64881"/>
              <a:gd name="adj2" fmla="val -22345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rPr>
              <a:t>Thanks, Joy , My birth place is </a:t>
            </a:r>
            <a:r>
              <a:rPr lang="en-US" sz="2400" dirty="0" err="1" smtClean="0">
                <a:solidFill>
                  <a:srgbClr val="0070C0"/>
                </a:solidFill>
              </a:rPr>
              <a:t>Sylhet</a:t>
            </a:r>
            <a:r>
              <a:rPr lang="en-US" sz="2400" dirty="0" smtClean="0">
                <a:solidFill>
                  <a:srgbClr val="0070C0"/>
                </a:solidFill>
              </a:rPr>
              <a:t>.</a:t>
            </a:r>
            <a:endParaRPr 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grpId="1"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1" nodeType="click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09800" y="609600"/>
            <a:ext cx="47244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Language Focus</a:t>
            </a:r>
            <a:endParaRPr lang="en-US" sz="2800" b="1" dirty="0"/>
          </a:p>
        </p:txBody>
      </p:sp>
      <p:sp>
        <p:nvSpPr>
          <p:cNvPr id="3" name="Rectangle 2"/>
          <p:cNvSpPr/>
          <p:nvPr/>
        </p:nvSpPr>
        <p:spPr>
          <a:xfrm>
            <a:off x="685800" y="3667781"/>
            <a:ext cx="8001000" cy="2677656"/>
          </a:xfrm>
          <a:prstGeom prst="rect">
            <a:avLst/>
          </a:prstGeom>
          <a:noFill/>
          <a:ln w="3175">
            <a:solidFill>
              <a:schemeClr val="tx1"/>
            </a:solidFill>
          </a:ln>
        </p:spPr>
        <p:txBody>
          <a:bodyPr wrap="square">
            <a:spAutoFit/>
          </a:bodyPr>
          <a:lstStyle/>
          <a:p>
            <a:pPr algn="just"/>
            <a:r>
              <a:rPr lang="en-US" sz="2400" b="1" dirty="0" smtClean="0"/>
              <a:t>Notice that sometimes the answer to “Where do you come from?” or “Where are you from?” is the name of the country one belongs to. But when both the speakers are from the same country, the question would obviously mean what part of the country one belongs to.</a:t>
            </a:r>
            <a:endParaRPr lang="en-US" sz="2400" b="1" dirty="0"/>
          </a:p>
        </p:txBody>
      </p:sp>
      <p:pic>
        <p:nvPicPr>
          <p:cNvPr id="5" name="Picture 4" descr="conver4.png"/>
          <p:cNvPicPr>
            <a:picLocks noChangeAspect="1"/>
          </p:cNvPicPr>
          <p:nvPr/>
        </p:nvPicPr>
        <p:blipFill>
          <a:blip r:embed="rId3"/>
          <a:stretch>
            <a:fillRect/>
          </a:stretch>
        </p:blipFill>
        <p:spPr>
          <a:xfrm>
            <a:off x="1219200" y="1371601"/>
            <a:ext cx="3352800" cy="2057400"/>
          </a:xfrm>
          <a:prstGeom prst="rect">
            <a:avLst/>
          </a:prstGeom>
          <a:ln w="3175">
            <a:solidFill>
              <a:schemeClr val="tx1"/>
            </a:solidFill>
          </a:ln>
        </p:spPr>
      </p:pic>
      <p:pic>
        <p:nvPicPr>
          <p:cNvPr id="6" name="Picture 5" descr="conv.png"/>
          <p:cNvPicPr>
            <a:picLocks noChangeAspect="1"/>
          </p:cNvPicPr>
          <p:nvPr/>
        </p:nvPicPr>
        <p:blipFill>
          <a:blip r:embed="rId4"/>
          <a:stretch>
            <a:fillRect/>
          </a:stretch>
        </p:blipFill>
        <p:spPr>
          <a:xfrm>
            <a:off x="4953000" y="1371600"/>
            <a:ext cx="2971800" cy="2057401"/>
          </a:xfrm>
          <a:prstGeom prst="rect">
            <a:avLst/>
          </a:prstGeom>
          <a:ln w="3175">
            <a:solidFill>
              <a:schemeClr val="tx1"/>
            </a:solidFill>
          </a:ln>
        </p:spPr>
      </p:pic>
    </p:spTree>
    <p:extLst>
      <p:ext uri="{BB962C8B-B14F-4D97-AF65-F5344CB8AC3E}">
        <p14:creationId xmlns:p14="http://schemas.microsoft.com/office/powerpoint/2010/main" val="657100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1434</TotalTime>
  <Words>925</Words>
  <Application>Microsoft Office PowerPoint</Application>
  <PresentationFormat>On-screen Show (4:3)</PresentationFormat>
  <Paragraphs>99</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Harun</dc:creator>
  <cp:lastModifiedBy>Gobinda</cp:lastModifiedBy>
  <cp:revision>162</cp:revision>
  <dcterms:created xsi:type="dcterms:W3CDTF">2006-08-16T00:00:00Z</dcterms:created>
  <dcterms:modified xsi:type="dcterms:W3CDTF">2016-03-18T14:04:42Z</dcterms:modified>
</cp:coreProperties>
</file>