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4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66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71" r:id="rId21"/>
    <p:sldId id="272" r:id="rId22"/>
    <p:sldId id="273" r:id="rId23"/>
    <p:sldId id="274" r:id="rId24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72" y="-6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00EC3-F609-4383-ADA1-5BB0D457101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06666-9137-48D3-97D0-F8E2FEE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9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2264-E635-4157-AF5E-4F876E41D05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14A45-A7B0-4D50-9B91-64A7C666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9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4A45-A7B0-4D50-9B91-64A7C66606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623" y="5052547"/>
            <a:ext cx="760996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E306-96F7-4967-ACCA-AE4E8CA2CA18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735" y="3132290"/>
            <a:ext cx="9686724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731519"/>
            <a:ext cx="864108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0869-B4F1-4A93-AF82-19B8AF5E0DBC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7573" y="376519"/>
            <a:ext cx="277749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7553" y="731521"/>
            <a:ext cx="6519538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26-F350-40F0-A4C6-4D975426666A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EFD0-ED1C-425B-A461-E4977F7327B0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43050" y="731520"/>
            <a:ext cx="864108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812" y="2172648"/>
            <a:ext cx="8055000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291" y="4607511"/>
            <a:ext cx="8060167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2CD1-7800-4493-B3E3-7ACB0958E66E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5B63-3749-4241-AF13-280265A5B562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43049" y="731519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70955" y="731520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1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1204" y="1400327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58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4" y="1399032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B65-1351-4ACB-B2D3-262ED57D20BD}" type="datetime1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165B-DCB7-4B18-A43C-0CDA903EB757}" type="datetime1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4954-2D4F-4C64-8113-279F03B1789B}" type="datetime1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79" y="2209802"/>
            <a:ext cx="4908714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246" y="731520"/>
            <a:ext cx="542306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284" y="3497802"/>
            <a:ext cx="4574691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F0AA-56A3-4FFA-9DD3-B04F5EFBDCD2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41487" y="1143000"/>
            <a:ext cx="555498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148" y="1010486"/>
            <a:ext cx="498705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819C-4026-4C87-9FC8-0AE3622A9C75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12" y="4464421"/>
            <a:ext cx="8617777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3444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0941" y="4372168"/>
            <a:ext cx="879189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732260"/>
            <a:ext cx="864108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9A134B-C7E9-4F26-B2F6-E6095412B917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12344400" cy="541020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5" name="TextBox 4"/>
          <p:cNvSpPr txBox="1"/>
          <p:nvPr/>
        </p:nvSpPr>
        <p:spPr>
          <a:xfrm>
            <a:off x="299262" y="228600"/>
            <a:ext cx="11727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391401" y="6492875"/>
            <a:ext cx="4939351" cy="365125"/>
          </a:xfrm>
        </p:spPr>
        <p:txBody>
          <a:bodyPr/>
          <a:lstStyle/>
          <a:p>
            <a:r>
              <a:rPr lang="bn-BD" sz="2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ফোন: ০১৭১২৬২০২০৫</a:t>
            </a:r>
            <a:endParaRPr lang="en-US" sz="2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95400" y="206992"/>
            <a:ext cx="9525000" cy="75983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524000"/>
            <a:ext cx="4673597" cy="3505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524001"/>
            <a:ext cx="5219700" cy="35051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9400" y="5791200"/>
            <a:ext cx="6713886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ভাদ্র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আশ্বিন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5791200"/>
            <a:ext cx="6373090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ভাদ্র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আশ্বিন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5076925"/>
            <a:ext cx="2357511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ভাদ্র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200" y="5076925"/>
            <a:ext cx="2357511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আশ্বিন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18119" y="6465579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4" grpId="0"/>
      <p:bldP spid="14" grpId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06992"/>
            <a:ext cx="9525000" cy="75983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4876799" cy="3505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524000"/>
            <a:ext cx="5219700" cy="3505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715000"/>
            <a:ext cx="7462911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কার্তিক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অগ্রহায়ণ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হেমন্তকাল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4764" y="5719762"/>
            <a:ext cx="6511636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কার্তিক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অগ্রহায়ণ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076925"/>
            <a:ext cx="2357511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কার্তিক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076925"/>
            <a:ext cx="2357511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অগ্রহায়ণ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18119" y="6479227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6" grpId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06992"/>
            <a:ext cx="9525000" cy="75983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5105399" cy="3505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524000"/>
            <a:ext cx="5219700" cy="3505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608" y="5715000"/>
            <a:ext cx="6167695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পৌষ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9824" y="5715000"/>
            <a:ext cx="5381517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পৌষ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5777" y="5136024"/>
            <a:ext cx="1948356" cy="5628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পৌষ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1777" y="5136024"/>
            <a:ext cx="1948356" cy="5628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18119" y="6465579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6" grpId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06992"/>
            <a:ext cx="9525000" cy="75983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5105399" cy="3505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 b="25870"/>
          <a:stretch/>
        </p:blipFill>
        <p:spPr>
          <a:xfrm>
            <a:off x="6362700" y="1524000"/>
            <a:ext cx="5219700" cy="3505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5715000"/>
            <a:ext cx="6515192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719762"/>
            <a:ext cx="5888814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5777" y="5136024"/>
            <a:ext cx="1948356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1777" y="5136024"/>
            <a:ext cx="1948356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18119" y="6465579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7" grpId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5850" r="1828" b="24656"/>
          <a:stretch/>
        </p:blipFill>
        <p:spPr>
          <a:xfrm>
            <a:off x="381001" y="228600"/>
            <a:ext cx="3581400" cy="2215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1"/>
            <a:ext cx="3505200" cy="2215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1"/>
            <a:ext cx="3886199" cy="2215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140120"/>
            <a:ext cx="35814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40120"/>
            <a:ext cx="35052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3140120"/>
            <a:ext cx="38862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377667"/>
            <a:ext cx="1948356" cy="506557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5622" y="2377666"/>
            <a:ext cx="194835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22321" y="2377666"/>
            <a:ext cx="194835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562600"/>
            <a:ext cx="194835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হেমন্তকাল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654720"/>
            <a:ext cx="194835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1600" y="5654720"/>
            <a:ext cx="194835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6168632"/>
            <a:ext cx="7368099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ঋতুই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18119" y="6569075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/>
          <a:stretch/>
        </p:blipFill>
        <p:spPr>
          <a:xfrm>
            <a:off x="381000" y="1225213"/>
            <a:ext cx="11582400" cy="5404187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TextBox 4"/>
          <p:cNvSpPr txBox="1"/>
          <p:nvPr/>
        </p:nvSpPr>
        <p:spPr>
          <a:xfrm>
            <a:off x="462888" y="261584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১নং প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মনোনিবেশ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18119" y="6416675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06"/>
          <a:stretch/>
        </p:blipFill>
        <p:spPr>
          <a:xfrm>
            <a:off x="5334000" y="1600200"/>
            <a:ext cx="6553200" cy="47244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/>
          <a:stretch/>
        </p:blipFill>
        <p:spPr>
          <a:xfrm>
            <a:off x="430741" y="1600200"/>
            <a:ext cx="4446059" cy="4724399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1828800" y="228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গল্পটির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গ্রীষ্মকালের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18119" y="6400800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801" y="496669"/>
            <a:ext cx="4418599" cy="715089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06104"/>
            <a:ext cx="5943600" cy="715089"/>
          </a:xfrm>
          <a:prstGeom prst="round2Diag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2015784"/>
            <a:ext cx="165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ষড়ঋতু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201578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93018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29350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গরমকাল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4068299"/>
            <a:ext cx="177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অসহ্য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3192" y="407318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সওয়া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6792" y="5216184"/>
            <a:ext cx="180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0335" y="5221069"/>
            <a:ext cx="131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7818119" y="6416675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76977"/>
            <a:ext cx="10287000" cy="1328023"/>
          </a:xfrm>
          <a:prstGeom prst="round2Diag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271118"/>
            <a:ext cx="1477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জ্যৈ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3033118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গ্রী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0830" y="3871318"/>
            <a:ext cx="1553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শ্রা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4702077"/>
            <a:ext cx="1553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শ্বি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5700118"/>
            <a:ext cx="1553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হেম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2271118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251263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27111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22785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30405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5096" y="30405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303311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5096" y="303311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70830" y="3878759"/>
            <a:ext cx="562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0782" y="3878759"/>
            <a:ext cx="562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90782" y="3857670"/>
            <a:ext cx="562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ª</a:t>
            </a:r>
            <a:endParaRPr lang="en-US" sz="4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4200" y="387131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4800" y="3915381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(র-ফলা)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17309" y="4723166"/>
            <a:ext cx="674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8605" y="4785718"/>
            <a:ext cx="674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1157" y="4717478"/>
            <a:ext cx="674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4200" y="471770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0" y="5706325"/>
            <a:ext cx="58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3528" y="5706325"/>
            <a:ext cx="58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82252" y="5707559"/>
            <a:ext cx="58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570632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576977"/>
            <a:ext cx="10325100" cy="1328023"/>
          </a:xfrm>
          <a:prstGeom prst="round2Diag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 প্রদর্শিত যুক্তবর্ণযোগে গঠিত শব্দগুলো পড় এবং যুক্তবর্ণগুলো ভেঙ্গে উচ্চারণ কর।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18119" y="6416675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6864E-7 -2.83996E-6 L 0.11105 0.00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8 0.00347 L 0.09871 0.006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8 0.00486 L 0.18843 0.007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6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928E-6 2.49769E-6 L 0.13881 -0.000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 -0.00046 L 0.09434 -0.0009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9 0.00069 L 0.18598 0.0006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1594E-6 3.3395E-6 L 0.17095 -0.0004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7 -0.00047 L 0.09177 -0.0004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7 0.00254 L 0.18355 0.0050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828E-6 -8.88067E-7 L 0.12828 -0.0013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2211E-6 -0.01041 L 0.09254 -0.0104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1 -0.00046 L 0.1743 -0.0009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8715E-6 4.62535E-6 L 0.13059 -0.0002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7 -0.00023 L 0.09177 -0.0004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4 -0.00046 L 0.18329 -0.00093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5" grpId="0"/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3" grpId="1"/>
      <p:bldP spid="14" grpId="0"/>
      <p:bldP spid="14" grpId="1"/>
      <p:bldP spid="15" grpId="0"/>
      <p:bldP spid="16" grpId="0"/>
      <p:bldP spid="16" grpId="1"/>
      <p:bldP spid="17" grpId="0"/>
      <p:bldP spid="17" grpId="1"/>
      <p:bldP spid="25" grpId="0"/>
      <p:bldP spid="25" grpId="1"/>
      <p:bldP spid="27" grpId="0"/>
      <p:bldP spid="27" grpId="1"/>
      <p:bldP spid="28" grpId="0"/>
      <p:bldP spid="29" grpId="0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3167" y="457200"/>
            <a:ext cx="3167315" cy="910680"/>
          </a:xfrm>
          <a:prstGeom prst="snip2Diag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0079" y="3463584"/>
            <a:ext cx="2931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ষড়ঋতু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1743" y="4623137"/>
            <a:ext cx="296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8308" y="3464256"/>
            <a:ext cx="313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অসহ্য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5927" y="4699337"/>
            <a:ext cx="3191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1866" y="1905000"/>
            <a:ext cx="544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শব্দগুলোর অর্থ বল।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18119" y="6451931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2911" y="2722758"/>
            <a:ext cx="1203951" cy="578137"/>
          </a:xfrm>
          <a:prstGeom prst="snip2SameRect">
            <a:avLst/>
          </a:prstGeom>
          <a:noFill/>
          <a:ln w="57150">
            <a:solidFill>
              <a:srgbClr val="FFC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628"/>
          <a:stretch/>
        </p:blipFill>
        <p:spPr>
          <a:xfrm flipH="1">
            <a:off x="6781800" y="2286000"/>
            <a:ext cx="1786474" cy="137641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8" y="1642575"/>
            <a:ext cx="1925805" cy="21674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2898" y="4070390"/>
            <a:ext cx="5038302" cy="2315528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ফিরোজ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ছাগলা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বোরহান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দ্দিন, ভোলা।</a:t>
            </a:r>
            <a:endParaRPr lang="en-US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1143" y="2662187"/>
            <a:ext cx="1625333" cy="681038"/>
          </a:xfrm>
          <a:prstGeom prst="round2Diag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3550" y="1642575"/>
            <a:ext cx="114500" cy="50630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7465" y="533400"/>
            <a:ext cx="2580775" cy="844261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104442"/>
            <a:ext cx="5244282" cy="2247424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5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১,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91400" y="6471267"/>
            <a:ext cx="4939971" cy="365125"/>
          </a:xfrm>
        </p:spPr>
        <p:txBody>
          <a:bodyPr/>
          <a:lstStyle/>
          <a:p>
            <a:r>
              <a:rPr lang="bn-BD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ফোন: ০১৭১২৬২০২০৫</a:t>
            </a:r>
            <a:endParaRPr lang="en-US" sz="2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228601"/>
            <a:ext cx="3167315" cy="910681"/>
          </a:xfrm>
          <a:prstGeom prst="snip2Diag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01914"/>
            <a:ext cx="988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দলে আলোচনা করে নির্ধারিত শব্দ দিয়ে একটি করে বাক্য বল।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7032"/>
              </p:ext>
            </p:extLst>
          </p:nvPr>
        </p:nvGraphicFramePr>
        <p:xfrm>
          <a:off x="2362200" y="2590800"/>
          <a:ext cx="7620000" cy="373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/>
                <a:gridCol w="3810000"/>
              </a:tblGrid>
              <a:tr h="746760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নির্ধারিত শব্দ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 anchorCtr="1"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পদ্মা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ষড়ঋতু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 anchorCtr="1"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মেঘনা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মধুমাস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 anchorCtr="1"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যমুনা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বর্ষাকাল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 anchorCtr="1"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সুরমা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latin typeface="NikoshBAN" pitchFamily="2" charset="0"/>
                          <a:cs typeface="NikoshBAN" pitchFamily="2" charset="0"/>
                        </a:rPr>
                        <a:t>বসন্তকাল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18119" y="6463352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3291" y="609600"/>
            <a:ext cx="2365709" cy="827891"/>
          </a:xfrm>
          <a:prstGeom prst="snip2Diag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832080"/>
            <a:ext cx="7010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কয়টি ঋতু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কোন কোন মাস মিলে বসন্তকাল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প্রতিটি ঋতুতে প্রকৃতি কেমন করে সাজে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গ্রীষ্মকে মধুমাস বলা হয় 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1959114"/>
            <a:ext cx="46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বল।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18119" y="6416675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883444"/>
            <a:ext cx="3841486" cy="1021556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240" y="3733800"/>
            <a:ext cx="10576560" cy="76944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আজকের পাঠের যুক্তবর্ণবিশিষ্ট শব্দসমূহ বাড়িতে চর্চা করবে।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18119" y="6463352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1"/>
            <a:ext cx="12344400" cy="4495802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3" name="TextBox 2"/>
          <p:cNvSpPr txBox="1"/>
          <p:nvPr/>
        </p:nvSpPr>
        <p:spPr>
          <a:xfrm>
            <a:off x="1447801" y="228601"/>
            <a:ext cx="9829800" cy="255454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জানিয়ে</a:t>
            </a:r>
            <a:endParaRPr lang="en-US" sz="8000" b="1" dirty="0" smtClean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আজকের পাঠ শেষ করলাম। </a:t>
            </a:r>
            <a:endParaRPr lang="en-US" sz="80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18119" y="6457619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096" y="97808"/>
            <a:ext cx="6556662" cy="1438632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দেখাবো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3129" r="5266" b="12210"/>
          <a:stretch/>
        </p:blipFill>
        <p:spPr>
          <a:xfrm>
            <a:off x="1142999" y="1719618"/>
            <a:ext cx="10058401" cy="37531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56717" y="76200"/>
            <a:ext cx="7830965" cy="1438632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3255" y="304800"/>
            <a:ext cx="7658946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8535" y="5646760"/>
            <a:ext cx="3321095" cy="1003697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18" y="6467894"/>
            <a:ext cx="4526281" cy="365125"/>
          </a:xfrm>
        </p:spPr>
        <p:txBody>
          <a:bodyPr/>
          <a:lstStyle/>
          <a:p>
            <a:r>
              <a:rPr lang="as-IN" sz="1800" dirty="0" smtClean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794" y="343177"/>
            <a:ext cx="4030413" cy="921013"/>
          </a:xfrm>
          <a:prstGeom prst="round2Diag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2533" y="5261520"/>
            <a:ext cx="4926934" cy="910680"/>
          </a:xfrm>
          <a:prstGeom prst="snip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9144000" cy="3637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6019800"/>
            <a:ext cx="9144000" cy="689910"/>
          </a:xfrm>
          <a:prstGeom prst="snip2DiagRect">
            <a:avLst/>
          </a:prstGeom>
          <a:noFill/>
          <a:ln w="762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গ্রীষ্মকালের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18119" y="6528131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21932"/>
            <a:ext cx="3325091" cy="1225868"/>
          </a:xfrm>
          <a:prstGeom prst="round2DiagRect">
            <a:avLst/>
          </a:prstGeom>
          <a:noFill/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026" y="3505199"/>
            <a:ext cx="10744200" cy="2938463"/>
          </a:xfrm>
          <a:prstGeom prst="snip2DiagRect">
            <a:avLst/>
          </a:prstGeom>
          <a:noFill/>
          <a:ln w="7620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১.১.১: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১.৩.১: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১.৩.৫: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১.৩.৬: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068" y="1376362"/>
            <a:ext cx="5142932" cy="681038"/>
          </a:xfrm>
          <a:prstGeom prst="round2DiagRect">
            <a:avLst/>
          </a:prstGeom>
          <a:noFill/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……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443162"/>
            <a:ext cx="1322479" cy="681038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648" y="3505200"/>
            <a:ext cx="11100955" cy="1469231"/>
          </a:xfrm>
          <a:prstGeom prst="snip2DiagRect">
            <a:avLst/>
          </a:prstGeom>
          <a:noFill/>
          <a:ln w="7620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২.২.১: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৩.৪.২: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বৈচিত্র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9721" y="2443162"/>
            <a:ext cx="1322479" cy="681038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649" y="3319462"/>
            <a:ext cx="11100955" cy="1469231"/>
          </a:xfrm>
          <a:prstGeom prst="snip2DiagRect">
            <a:avLst/>
          </a:prstGeom>
          <a:noFill/>
          <a:ln w="7620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২.৫.১: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কথোপকথনে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২.৫.৩: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7036" y="2443162"/>
            <a:ext cx="1322479" cy="681038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124200"/>
            <a:ext cx="12039600" cy="3673078"/>
          </a:xfrm>
          <a:prstGeom prst="snip2DiagRect">
            <a:avLst/>
          </a:prstGeom>
          <a:noFill/>
          <a:ln w="7620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.৩.১: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যুক্তব্যঞ্জন-সংবলিত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১.৩.২: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শব্দ-সংবলিত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১.৪.১: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শ্রবনযোগ্য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১.৪.২: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শ্রবনযোগ্য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উচ্চারনে</a:t>
            </a:r>
            <a:endParaRPr lang="en-US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24800" y="6399259"/>
            <a:ext cx="4419600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75999"/>
            <a:ext cx="9220201" cy="91940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16" b="9964"/>
          <a:stretch/>
        </p:blipFill>
        <p:spPr>
          <a:xfrm>
            <a:off x="609600" y="1595044"/>
            <a:ext cx="11201400" cy="4196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6505" y="5927680"/>
            <a:ext cx="4056219" cy="835819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895383"/>
            <a:ext cx="6103533" cy="91940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96511" y="6492875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325755"/>
            <a:ext cx="11734801" cy="81724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19517" r="9163" b="18120"/>
          <a:stretch/>
        </p:blipFill>
        <p:spPr>
          <a:xfrm>
            <a:off x="1676400" y="1555845"/>
            <a:ext cx="9157648" cy="3930555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3508" y="5791200"/>
            <a:ext cx="5044243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দুমাসে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804059"/>
            <a:ext cx="10044545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08932" y="6479227"/>
            <a:ext cx="4513860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06992"/>
            <a:ext cx="9525000" cy="75983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5029199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30" y="1524000"/>
            <a:ext cx="4914901" cy="3505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948362"/>
            <a:ext cx="6713886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956459"/>
            <a:ext cx="6373090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076925"/>
            <a:ext cx="2357511" cy="5628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200" y="5076925"/>
            <a:ext cx="2357511" cy="5628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16982" y="6487781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9" grpId="0"/>
      <p:bldP spid="9" grpId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06992"/>
            <a:ext cx="9525000" cy="75983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5029199" cy="3505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524000"/>
            <a:ext cx="5219700" cy="3505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791200"/>
            <a:ext cx="6713886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7110" y="5791200"/>
            <a:ext cx="6373090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076925"/>
            <a:ext cx="2357511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076925"/>
            <a:ext cx="2357511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05609" y="6482290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6" grpId="1"/>
      <p:bldP spid="7" grpId="0"/>
      <p:bldP spid="8" grpId="0"/>
    </p:bld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2340</TotalTime>
  <Words>874</Words>
  <Application>Microsoft Office PowerPoint</Application>
  <PresentationFormat>Custom</PresentationFormat>
  <Paragraphs>173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148</cp:revision>
  <dcterms:created xsi:type="dcterms:W3CDTF">2020-03-11T14:55:50Z</dcterms:created>
  <dcterms:modified xsi:type="dcterms:W3CDTF">2020-03-24T08:58:29Z</dcterms:modified>
</cp:coreProperties>
</file>