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  <p:sldId id="267" r:id="rId13"/>
    <p:sldId id="268" r:id="rId14"/>
    <p:sldId id="269" r:id="rId15"/>
    <p:sldId id="282" r:id="rId16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8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44" y="-72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3635A-E2FA-4F94-A337-0CF17C7D7C0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FEB7B-E855-4672-B237-BFFB01F1D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1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FEB7B-E855-4672-B237-BFFB01F1D5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72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 4 I mean verb + </a:t>
            </a:r>
            <a:r>
              <a:rPr lang="en-US" baseline="-25000" dirty="0" err="1" smtClean="0"/>
              <a:t>ing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FEB7B-E855-4672-B237-BFFB01F1D5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45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Use of past</a:t>
            </a:r>
            <a:r>
              <a:rPr lang="en-US" baseline="0" dirty="0" smtClean="0"/>
              <a:t> tense focused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FEB7B-E855-4672-B237-BFFB01F1D5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4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Another use of </a:t>
            </a:r>
            <a:r>
              <a:rPr lang="en-US" smtClean="0"/>
              <a:t>simple sentence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FEB7B-E855-4672-B237-BFFB01F1D5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5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Evaluation/feed</a:t>
            </a:r>
            <a:r>
              <a:rPr lang="en-US" baseline="0" dirty="0" smtClean="0"/>
              <a:t> 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FEB7B-E855-4672-B237-BFFB01F1D5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64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Identity of the teacher and subject</a:t>
            </a:r>
            <a:r>
              <a:rPr lang="en-US" baseline="0" dirty="0" smtClean="0"/>
              <a:t> &amp;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FEB7B-E855-4672-B237-BFFB01F1D5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72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Suspension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FEB7B-E855-4672-B237-BFFB01F1D5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42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Leading to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FEB7B-E855-4672-B237-BFFB01F1D5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69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FEB7B-E855-4672-B237-BFFB01F1D5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66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Students will be able to change into simple from different items of complex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FEB7B-E855-4672-B237-BFFB01F1D5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16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To involve the students to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FEB7B-E855-4672-B237-BFFB01F1D5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66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baseline="-25000" dirty="0" smtClean="0"/>
              <a:t>4 </a:t>
            </a:r>
            <a:r>
              <a:rPr lang="en-US" dirty="0" smtClean="0"/>
              <a:t>means </a:t>
            </a:r>
            <a:r>
              <a:rPr lang="en-US" dirty="0" err="1" smtClean="0"/>
              <a:t>verb+ing</a:t>
            </a:r>
            <a:r>
              <a:rPr lang="en-US" dirty="0" smtClean="0"/>
              <a:t>.</a:t>
            </a:r>
            <a:r>
              <a:rPr lang="en-US" baseline="0" dirty="0" smtClean="0"/>
              <a:t> The Main subject is to be added with principal clause, like ‘the cuckoo’ in stead of ‘it’ If there is ‘be’ verb though/although, follow structure No-3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FEB7B-E855-4672-B237-BFFB01F1D5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04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Present tense focused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FEB7B-E855-4672-B237-BFFB01F1D5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54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3AD-1A4E-4CEF-8901-7DDFA75C99E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7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3AD-1A4E-4CEF-8901-7DDFA75C99E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4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257"/>
            <a:ext cx="308610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257"/>
            <a:ext cx="902970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3AD-1A4E-4CEF-8901-7DDFA75C99E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11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001010"/>
            <a:ext cx="5357813" cy="477139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570" y="-1048"/>
            <a:ext cx="13719570" cy="777344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225669" y="1961123"/>
            <a:ext cx="8472935" cy="1364880"/>
          </a:xfrm>
        </p:spPr>
        <p:txBody>
          <a:bodyPr bIns="12279"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818416" y="2800382"/>
            <a:ext cx="9766697" cy="373160"/>
          </a:xfrm>
        </p:spPr>
        <p:txBody>
          <a:bodyPr tIns="12279">
            <a:normAutofit/>
          </a:bodyPr>
          <a:lstStyle>
            <a:lvl1pPr marL="0" indent="0" algn="l">
              <a:buNone/>
              <a:defRPr kumimoji="0" lang="en-US" sz="1900" b="0" i="0" u="none" strike="noStrike" kern="1200" cap="all" spc="537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27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3AD-1A4E-4CEF-8901-7DDFA75C99E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3AD-1A4E-4CEF-8901-7DDFA75C99E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570" y="-1048"/>
            <a:ext cx="13719570" cy="777344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3001010"/>
            <a:ext cx="5357813" cy="477139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229099" y="1956969"/>
            <a:ext cx="8476488" cy="1368510"/>
          </a:xfrm>
        </p:spPr>
        <p:txBody>
          <a:bodyPr bIns="12279" anchor="b"/>
          <a:lstStyle>
            <a:lvl1pPr algn="l">
              <a:defRPr kumimoji="0" lang="en-US" sz="43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278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824228" y="2797411"/>
            <a:ext cx="9765792" cy="373075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900" b="0" i="0" u="none" strike="noStrike" kern="1200" cap="all" spc="537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27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3AD-1A4E-4CEF-8901-7DDFA75C99E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4440" y="1243584"/>
            <a:ext cx="4800600" cy="4207459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024" y="1243584"/>
            <a:ext cx="4800600" cy="4207459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3AD-1A4E-4CEF-8901-7DDFA75C99E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0" y="1243584"/>
            <a:ext cx="4800600" cy="62179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900" b="0" kern="1200" cap="all" spc="537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marL="0" lvl="0" indent="0" algn="l" defTabSz="122785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8725" y="1928761"/>
            <a:ext cx="4800600" cy="35234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50024" y="1243584"/>
            <a:ext cx="4800600" cy="62179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900" b="0" kern="1200" cap="all" spc="537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marL="0" lvl="0" indent="0" algn="l" defTabSz="122785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50024" y="1928761"/>
            <a:ext cx="4800600" cy="35234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3AD-1A4E-4CEF-8901-7DDFA75C99E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3AD-1A4E-4CEF-8901-7DDFA75C99E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3AD-1A4E-4CEF-8901-7DDFA75C99E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3001010"/>
            <a:ext cx="5357813" cy="477139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907384" y="-1907381"/>
            <a:ext cx="7772400" cy="11587167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marL="0" algn="ctr" defTabSz="1227856" rtl="0" eaLnBrk="1" latinLnBrk="0" hangingPunct="1"/>
            <a:endParaRPr lang="en-US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177395" y="1786251"/>
            <a:ext cx="7818120" cy="1234684"/>
          </a:xfrm>
        </p:spPr>
        <p:txBody>
          <a:bodyPr bIns="0" anchor="b"/>
          <a:lstStyle>
            <a:lvl1pPr algn="l">
              <a:defRPr kumimoji="0" lang="en-US" sz="3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278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4329" y="2968101"/>
            <a:ext cx="5711669" cy="3767979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946931" y="2553836"/>
            <a:ext cx="8692140" cy="706423"/>
          </a:xfrm>
        </p:spPr>
        <p:txBody>
          <a:bodyPr>
            <a:normAutofit/>
          </a:bodyPr>
          <a:lstStyle>
            <a:lvl1pPr marL="0" indent="0">
              <a:buNone/>
              <a:defRPr lang="en-US" sz="19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marL="0" marR="0" lvl="0" indent="0" algn="l" defTabSz="1227856" rtl="0" eaLnBrk="1" fontAlgn="auto" latinLnBrk="0" hangingPunct="1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3AD-1A4E-4CEF-8901-7DDFA75C99E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3AD-1A4E-4CEF-8901-7DDFA75C99E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20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043238" y="0"/>
            <a:ext cx="10672763" cy="77724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245571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3001010"/>
            <a:ext cx="5357813" cy="477139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721350"/>
            <a:ext cx="5357813" cy="20510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06796" y="1946501"/>
            <a:ext cx="8229600" cy="983103"/>
          </a:xfrm>
        </p:spPr>
        <p:txBody>
          <a:bodyPr anchor="b"/>
          <a:lstStyle>
            <a:lvl1pPr algn="l">
              <a:defRPr sz="3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15219" y="2471266"/>
            <a:ext cx="9144818" cy="839419"/>
          </a:xfrm>
        </p:spPr>
        <p:txBody>
          <a:bodyPr/>
          <a:lstStyle>
            <a:lvl1pPr marL="0" indent="0">
              <a:buNone/>
              <a:defRPr sz="1900">
                <a:solidFill>
                  <a:schemeClr val="tx2"/>
                </a:solidFill>
              </a:defRPr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3AD-1A4E-4CEF-8901-7DDFA75C99E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3AD-1A4E-4CEF-8901-7DDFA75C99E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257"/>
            <a:ext cx="3086100" cy="5302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257"/>
            <a:ext cx="9029700" cy="5302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3AD-1A4E-4CEF-8901-7DDFA75C99E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3AD-1A4E-4CEF-8901-7DDFA75C99E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9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3560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813560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3AD-1A4E-4CEF-8901-7DDFA75C99E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7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3AD-1A4E-4CEF-8901-7DDFA75C99E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6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3AD-1A4E-4CEF-8901-7DDFA75C99E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6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3AD-1A4E-4CEF-8901-7DDFA75C99E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86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3AD-1A4E-4CEF-8901-7DDFA75C99E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5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23AD-1A4E-4CEF-8901-7DDFA75C99E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7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F23AD-1A4E-4CEF-8901-7DDFA75C99E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6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573" y="5724051"/>
            <a:ext cx="5361386" cy="20483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570" y="5724798"/>
            <a:ext cx="13719570" cy="204760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4440" y="414528"/>
            <a:ext cx="11281410" cy="621792"/>
          </a:xfrm>
          <a:prstGeom prst="rect">
            <a:avLst/>
          </a:prstGeom>
        </p:spPr>
        <p:txBody>
          <a:bodyPr vert="horz" lIns="122786" tIns="61393" rIns="122786" bIns="61393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0" y="1247379"/>
            <a:ext cx="11281410" cy="4057162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301752" y="6653175"/>
            <a:ext cx="3264408" cy="227990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rgbClr val="FFFFFF"/>
                </a:solidFill>
              </a:defRPr>
            </a:lvl1pPr>
          </a:lstStyle>
          <a:p>
            <a:fld id="{BC1F23AD-1A4E-4CEF-8901-7DDFA75C99E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6271" y="7123138"/>
            <a:ext cx="7086600" cy="310896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300" cap="all" spc="269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01557" y="6993598"/>
            <a:ext cx="754380" cy="569976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2279" tIns="12279" rIns="12279" bIns="12279" rtlCol="0" anchor="ctr">
            <a:norm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fld id="{19349CBD-755F-4268-A25E-77342E4F11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27856" rtl="0" eaLnBrk="1" latinLnBrk="0" hangingPunct="1">
        <a:spcBef>
          <a:spcPct val="0"/>
        </a:spcBef>
        <a:buNone/>
        <a:defRPr sz="3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ts val="1074"/>
        </a:spcBef>
        <a:buFont typeface="Arial" pitchFamily="34" charset="0"/>
        <a:buNone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33293" indent="-233293" algn="l" defTabSz="1227856" rtl="0" eaLnBrk="1" latinLnBrk="0" hangingPunct="1">
        <a:spcBef>
          <a:spcPts val="403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257" indent="-221014" algn="l" defTabSz="1227856" rtl="0" eaLnBrk="1" latinLnBrk="0" hangingPunct="1">
        <a:spcBef>
          <a:spcPts val="403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847221" indent="-221014" algn="l" defTabSz="1227856" rtl="0" eaLnBrk="1" latinLnBrk="0" hangingPunct="1">
        <a:spcBef>
          <a:spcPts val="403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4185" indent="-233293" algn="l" defTabSz="1227856" rtl="0" eaLnBrk="1" latinLnBrk="0" hangingPunct="1">
        <a:spcBef>
          <a:spcPts val="403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473428" indent="-233293" algn="l" defTabSz="1227856" rtl="0" eaLnBrk="1" latinLnBrk="0" hangingPunct="1">
        <a:spcBef>
          <a:spcPts val="403"/>
        </a:spcBef>
        <a:buClr>
          <a:schemeClr val="accent2"/>
        </a:buClr>
        <a:buFont typeface="Wingdings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817227" indent="-221014" algn="l" defTabSz="1227856" rtl="0" eaLnBrk="1" latinLnBrk="0" hangingPunct="1">
        <a:spcBef>
          <a:spcPts val="403"/>
        </a:spcBef>
        <a:buClr>
          <a:schemeClr val="accent2"/>
        </a:buClr>
        <a:buFont typeface="Wingdings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124191" indent="-221014" algn="l" defTabSz="1227856" rtl="0" eaLnBrk="1" latinLnBrk="0" hangingPunct="1">
        <a:spcBef>
          <a:spcPts val="403"/>
        </a:spcBef>
        <a:buClr>
          <a:schemeClr val="accent2"/>
        </a:buClr>
        <a:buFont typeface="Wingdings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406598" indent="-221014" algn="l" defTabSz="1227856" rtl="0" eaLnBrk="1" latinLnBrk="0" hangingPunct="1">
        <a:spcBef>
          <a:spcPts val="403"/>
        </a:spcBef>
        <a:buClr>
          <a:schemeClr val="accent2"/>
        </a:buClr>
        <a:buFont typeface="Wingdings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>
            <a:alphaModFix amt="9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9486496">
            <a:off x="4475831" y="3156121"/>
            <a:ext cx="9279239" cy="22159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urlz MT" pitchFamily="82" charset="0"/>
              </a:rPr>
              <a:t>WELCOME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urlz MT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0"/>
            <a:ext cx="67056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792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053071" y="152400"/>
            <a:ext cx="97536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The woman who is begging from door to door is a blind.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5000" y="3159553"/>
            <a:ext cx="9812484" cy="5987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Structure: Subject + v</a:t>
            </a:r>
            <a:r>
              <a:rPr lang="en-US" b="1" baseline="-25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4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+ Ex. words +principal clause.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7" name="Down Arrow Callout 26"/>
          <p:cNvSpPr/>
          <p:nvPr/>
        </p:nvSpPr>
        <p:spPr>
          <a:xfrm>
            <a:off x="1905000" y="65986"/>
            <a:ext cx="10049742" cy="2216495"/>
          </a:xfrm>
          <a:prstGeom prst="downArrowCallout">
            <a:avLst>
              <a:gd name="adj1" fmla="val 35435"/>
              <a:gd name="adj2" fmla="val 37392"/>
              <a:gd name="adj3" fmla="val 48478"/>
              <a:gd name="adj4" fmla="val 36934"/>
            </a:avLst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787926" y="2066326"/>
            <a:ext cx="10049742" cy="7575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Make it simple following the structure below.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05000" y="3971552"/>
            <a:ext cx="97536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The woman begging from door to door is a blind.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59084" y="4876800"/>
            <a:ext cx="100584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The pigeon which is flying in the sky is looking beautiful (simple).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1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1"/>
            <a:ext cx="13030201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Complex (Who /Which/That in past tense) to simple.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5100" y="2424193"/>
            <a:ext cx="80391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The car which I bought last year was cheap.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3505201"/>
            <a:ext cx="80391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The car I bought last year was cheap.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4724400"/>
            <a:ext cx="101346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The book which was published in 2015 got good market. (Simple)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5486400"/>
            <a:ext cx="98298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The book published in 2015 got good market.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1143001"/>
            <a:ext cx="7848600" cy="11132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Book Antiqua" pitchFamily="18" charset="0"/>
              </a:rPr>
              <a:t>If the sentence is in past tense, relative </a:t>
            </a:r>
          </a:p>
          <a:p>
            <a:pPr algn="ctr"/>
            <a:r>
              <a:rPr lang="en-US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Book Antiqua" pitchFamily="18" charset="0"/>
              </a:rPr>
              <a:t>pronoun will be removed to make it simple.</a:t>
            </a:r>
            <a:endParaRPr lang="en-US" b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42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10" repeatCount="115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1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6" grpId="0"/>
      <p:bldP spid="8" grpId="0"/>
      <p:bldP spid="10" grpId="0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1000"/>
            <a:ext cx="11430000" cy="1295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If the complex sentence is formed with ‘</a:t>
            </a:r>
            <a:r>
              <a:rPr lang="en-US" b="1" dirty="0" err="1" smtClean="0">
                <a:latin typeface="Book Antiqua" pitchFamily="18" charset="0"/>
              </a:rPr>
              <a:t>wh</a:t>
            </a:r>
            <a:r>
              <a:rPr lang="en-US" b="1" dirty="0" smtClean="0">
                <a:latin typeface="Book Antiqua" pitchFamily="18" charset="0"/>
              </a:rPr>
              <a:t> word’ </a:t>
            </a:r>
          </a:p>
          <a:p>
            <a:r>
              <a:rPr lang="en-US" b="1" dirty="0" smtClean="0">
                <a:latin typeface="Book Antiqua" pitchFamily="18" charset="0"/>
              </a:rPr>
              <a:t>+ be verb + adjective, the structure will be-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599" y="1866900"/>
            <a:ext cx="118872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A/An + adjective + noun +verb + extension.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14869" y="4575212"/>
            <a:ext cx="2590800" cy="2130388"/>
          </a:xfrm>
          <a:prstGeom prst="rightArrow">
            <a:avLst>
              <a:gd name="adj1" fmla="val 59740"/>
              <a:gd name="adj2" fmla="val 30924"/>
            </a:avLst>
          </a:prstGeom>
          <a:noFill/>
          <a:ln w="1270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Book Antiqua" pitchFamily="18" charset="0"/>
              </a:rPr>
              <a:t>  Follow</a:t>
            </a:r>
            <a:endParaRPr lang="en-US" sz="36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4755246"/>
            <a:ext cx="99060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The student who is studious can shine in life.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5476913"/>
            <a:ext cx="9906000" cy="5737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 A studious student can shine in life.</a:t>
            </a:r>
            <a:endParaRPr lang="en-US" b="1" dirty="0">
              <a:latin typeface="Book Antiqua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124200" y="4493567"/>
            <a:ext cx="0" cy="2399594"/>
          </a:xfrm>
          <a:prstGeom prst="line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Callout 9"/>
          <p:cNvSpPr/>
          <p:nvPr/>
        </p:nvSpPr>
        <p:spPr>
          <a:xfrm>
            <a:off x="414869" y="1812471"/>
            <a:ext cx="7128931" cy="1676400"/>
          </a:xfrm>
          <a:prstGeom prst="downArrowCallout">
            <a:avLst>
              <a:gd name="adj1" fmla="val 40584"/>
              <a:gd name="adj2" fmla="val 40584"/>
              <a:gd name="adj3" fmla="val 25000"/>
              <a:gd name="adj4" fmla="val 5718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4869" y="3488871"/>
            <a:ext cx="7128931" cy="702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Book Antiqua" pitchFamily="18" charset="0"/>
              </a:rPr>
              <a:t>Subject</a:t>
            </a:r>
            <a:endParaRPr lang="en-US" sz="4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3401786" y="5390938"/>
            <a:ext cx="5361214" cy="1502225"/>
          </a:xfrm>
          <a:prstGeom prst="downArrowCallout">
            <a:avLst>
              <a:gd name="adj1" fmla="val 40584"/>
              <a:gd name="adj2" fmla="val 40584"/>
              <a:gd name="adj3" fmla="val 25000"/>
              <a:gd name="adj4" fmla="val 5718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Callout 12"/>
          <p:cNvSpPr/>
          <p:nvPr/>
        </p:nvSpPr>
        <p:spPr>
          <a:xfrm>
            <a:off x="8764209" y="5390937"/>
            <a:ext cx="2680607" cy="1502225"/>
          </a:xfrm>
          <a:prstGeom prst="downArrowCallout">
            <a:avLst>
              <a:gd name="adj1" fmla="val 40584"/>
              <a:gd name="adj2" fmla="val 40584"/>
              <a:gd name="adj3" fmla="val 25000"/>
              <a:gd name="adj4" fmla="val 5718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Callout 13"/>
          <p:cNvSpPr/>
          <p:nvPr/>
        </p:nvSpPr>
        <p:spPr>
          <a:xfrm>
            <a:off x="11444816" y="5390936"/>
            <a:ext cx="2059517" cy="1502225"/>
          </a:xfrm>
          <a:prstGeom prst="downArrowCallout">
            <a:avLst>
              <a:gd name="adj1" fmla="val 40584"/>
              <a:gd name="adj2" fmla="val 40584"/>
              <a:gd name="adj3" fmla="val 25000"/>
              <a:gd name="adj4" fmla="val 5718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01786" y="6901627"/>
            <a:ext cx="5361214" cy="702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Book Antiqua" pitchFamily="18" charset="0"/>
              </a:rPr>
              <a:t>Subject</a:t>
            </a:r>
            <a:endParaRPr lang="en-US" sz="4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64208" y="6901627"/>
            <a:ext cx="2666395" cy="702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Book Antiqua" pitchFamily="18" charset="0"/>
              </a:rPr>
              <a:t>verb</a:t>
            </a:r>
            <a:endParaRPr lang="en-US" sz="4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604" y="6901626"/>
            <a:ext cx="2073730" cy="702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Book Antiqua" pitchFamily="18" charset="0"/>
              </a:rPr>
              <a:t>extension</a:t>
            </a:r>
            <a:endParaRPr lang="en-US" sz="32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9" name="Down Arrow Callout 18"/>
          <p:cNvSpPr/>
          <p:nvPr/>
        </p:nvSpPr>
        <p:spPr>
          <a:xfrm>
            <a:off x="7916335" y="1866900"/>
            <a:ext cx="1340303" cy="1621970"/>
          </a:xfrm>
          <a:prstGeom prst="downArrowCallout">
            <a:avLst>
              <a:gd name="adj1" fmla="val 40584"/>
              <a:gd name="adj2" fmla="val 40584"/>
              <a:gd name="adj3" fmla="val 25000"/>
              <a:gd name="adj4" fmla="val 612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Callout 19"/>
          <p:cNvSpPr/>
          <p:nvPr/>
        </p:nvSpPr>
        <p:spPr>
          <a:xfrm>
            <a:off x="9829801" y="1866899"/>
            <a:ext cx="2911324" cy="1621972"/>
          </a:xfrm>
          <a:prstGeom prst="downArrowCallout">
            <a:avLst>
              <a:gd name="adj1" fmla="val 40584"/>
              <a:gd name="adj2" fmla="val 40584"/>
              <a:gd name="adj3" fmla="val 25000"/>
              <a:gd name="adj4" fmla="val 5718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916335" y="3488870"/>
            <a:ext cx="1424969" cy="702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Book Antiqua" pitchFamily="18" charset="0"/>
              </a:rPr>
              <a:t>verb</a:t>
            </a:r>
            <a:endParaRPr lang="en-US" sz="4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829801" y="3488871"/>
            <a:ext cx="2911324" cy="70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Book Antiqua" pitchFamily="18" charset="0"/>
              </a:rPr>
              <a:t>extension</a:t>
            </a:r>
            <a:endParaRPr lang="en-US" sz="4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7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1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 animBg="1"/>
      <p:bldP spid="5" grpId="0"/>
      <p:bldP spid="6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5292" y="228598"/>
            <a:ext cx="7620000" cy="6140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Change the sentences into simple.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295400"/>
            <a:ext cx="9954985" cy="4874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Arial Black" pitchFamily="34" charset="0"/>
              </a:rPr>
              <a:t>1. This is the scenery which is beautiful.</a:t>
            </a:r>
          </a:p>
          <a:p>
            <a:r>
              <a:rPr lang="en-US" b="1" dirty="0" smtClean="0">
                <a:latin typeface="Arial Black" pitchFamily="34" charset="0"/>
              </a:rPr>
              <a:t>2. The lake that stands before the hill looks wonderful.</a:t>
            </a:r>
          </a:p>
          <a:p>
            <a:r>
              <a:rPr lang="en-US" b="1" dirty="0" smtClean="0">
                <a:latin typeface="Arial Black" pitchFamily="34" charset="0"/>
              </a:rPr>
              <a:t>3. The scenery which was created long past presents a nice view.</a:t>
            </a:r>
          </a:p>
          <a:p>
            <a:r>
              <a:rPr lang="en-US" b="1" dirty="0" smtClean="0">
                <a:latin typeface="Arial Black" pitchFamily="34" charset="0"/>
              </a:rPr>
              <a:t>4. The scenery which is looking excellent gives a wonderful feeling.</a:t>
            </a:r>
          </a:p>
          <a:p>
            <a:r>
              <a:rPr lang="en-US" b="1" dirty="0" smtClean="0">
                <a:latin typeface="Arial Black" pitchFamily="34" charset="0"/>
              </a:rPr>
              <a:t>5.. The scenery that charms us much can refresh our minds</a:t>
            </a:r>
            <a:r>
              <a:rPr lang="en-US" b="1" dirty="0" smtClean="0">
                <a:latin typeface="Arial Black" pitchFamily="34" charset="0"/>
              </a:rPr>
              <a:t>.</a:t>
            </a:r>
          </a:p>
          <a:p>
            <a:r>
              <a:rPr lang="en-US" b="1" dirty="0" smtClean="0">
                <a:latin typeface="Arial Black" pitchFamily="34" charset="0"/>
              </a:rPr>
              <a:t>6. Though </a:t>
            </a:r>
            <a:r>
              <a:rPr lang="en-US" b="1" dirty="0">
                <a:latin typeface="Arial Black" pitchFamily="34" charset="0"/>
              </a:rPr>
              <a:t>he  is short, he is dangerous.</a:t>
            </a:r>
          </a:p>
          <a:p>
            <a:r>
              <a:rPr lang="en-US" b="1" dirty="0" smtClean="0">
                <a:latin typeface="Arial Black" pitchFamily="34" charset="0"/>
              </a:rPr>
              <a:t>7. Although </a:t>
            </a:r>
            <a:r>
              <a:rPr lang="en-US" b="1" dirty="0">
                <a:latin typeface="Arial Black" pitchFamily="34" charset="0"/>
              </a:rPr>
              <a:t>he looks laughing, he is a cheat.</a:t>
            </a:r>
          </a:p>
          <a:p>
            <a:r>
              <a:rPr lang="en-US" b="1" dirty="0" smtClean="0">
                <a:latin typeface="Arial Black" pitchFamily="34" charset="0"/>
              </a:rPr>
              <a:t>8. Though </a:t>
            </a:r>
            <a:r>
              <a:rPr lang="en-US" b="1" dirty="0">
                <a:latin typeface="Arial Black" pitchFamily="34" charset="0"/>
              </a:rPr>
              <a:t>he has a lot of money, he is very greedy.</a:t>
            </a:r>
          </a:p>
          <a:p>
            <a:r>
              <a:rPr lang="en-US" b="1" dirty="0" smtClean="0">
                <a:latin typeface="Arial Black" pitchFamily="34" charset="0"/>
              </a:rPr>
              <a:t>9. Although </a:t>
            </a:r>
            <a:r>
              <a:rPr lang="en-US" b="1" dirty="0">
                <a:latin typeface="Arial Black" pitchFamily="34" charset="0"/>
              </a:rPr>
              <a:t>he talks much, he is a fool.</a:t>
            </a:r>
          </a:p>
          <a:p>
            <a:r>
              <a:rPr lang="en-US" b="1" dirty="0" smtClean="0">
                <a:latin typeface="Arial Black" pitchFamily="34" charset="0"/>
              </a:rPr>
              <a:t>10. Though </a:t>
            </a:r>
            <a:r>
              <a:rPr lang="en-US" b="1" dirty="0">
                <a:latin typeface="Arial Black" pitchFamily="34" charset="0"/>
              </a:rPr>
              <a:t>he appears simple, he acts complex.</a:t>
            </a:r>
          </a:p>
          <a:p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516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354050">
            <a:off x="2743200" y="685800"/>
            <a:ext cx="7696200" cy="520142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 smtClean="0">
                <a:ln w="17780" cmpd="sng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Good Bye</a:t>
            </a:r>
            <a:endParaRPr lang="en-US" sz="16600" b="1" cap="none" spc="0" dirty="0">
              <a:ln w="17780" cmpd="sng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711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9144"/>
            <a:ext cx="3810000" cy="66222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477000" y="152400"/>
            <a:ext cx="51054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Introduction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1447800"/>
            <a:ext cx="8458200" cy="2514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endParaRPr lang="en-US" b="1" dirty="0" smtClean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4343400"/>
            <a:ext cx="6172200" cy="3048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ook Antiqua" pitchFamily="18" charset="0"/>
              </a:rPr>
              <a:t>Presentation made for class</a:t>
            </a:r>
          </a:p>
          <a:p>
            <a:r>
              <a:rPr lang="en-US" b="1" dirty="0" smtClean="0">
                <a:latin typeface="Book Antiqua" pitchFamily="18" charset="0"/>
              </a:rPr>
              <a:t>English 2</a:t>
            </a:r>
            <a:r>
              <a:rPr lang="en-US" b="1" baseline="30000" dirty="0" smtClean="0">
                <a:latin typeface="Book Antiqua" pitchFamily="18" charset="0"/>
              </a:rPr>
              <a:t>nd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smtClean="0">
                <a:latin typeface="Book Antiqua" pitchFamily="18" charset="0"/>
              </a:rPr>
              <a:t>paper</a:t>
            </a:r>
            <a:endParaRPr lang="en-US" b="1" dirty="0" smtClean="0">
              <a:latin typeface="Book Antiqua" pitchFamily="18" charset="0"/>
            </a:endParaRPr>
          </a:p>
          <a:p>
            <a:r>
              <a:rPr lang="en-US" b="1" dirty="0">
                <a:latin typeface="Book Antiqua" pitchFamily="18" charset="0"/>
              </a:rPr>
              <a:t>Nine &amp; </a:t>
            </a:r>
            <a:r>
              <a:rPr lang="en-US" b="1" dirty="0" smtClean="0">
                <a:latin typeface="Book Antiqua" pitchFamily="18" charset="0"/>
              </a:rPr>
              <a:t>Ten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1295400"/>
            <a:ext cx="5867400" cy="228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Md. </a:t>
            </a:r>
            <a:r>
              <a:rPr lang="en-US" b="1" dirty="0" err="1" smtClean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Farid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 </a:t>
            </a:r>
            <a:r>
              <a:rPr lang="en-US" b="1" dirty="0" err="1" smtClean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Uddin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 Assistant Teacher(English)</a:t>
            </a:r>
          </a:p>
          <a:p>
            <a:r>
              <a:rPr lang="en-US" b="1" dirty="0" err="1" smtClean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Dupchanchia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 D.S </a:t>
            </a:r>
            <a:r>
              <a:rPr lang="en-US" b="1" dirty="0" err="1" smtClean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Fazil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 Madrasah</a:t>
            </a:r>
          </a:p>
        </p:txBody>
      </p:sp>
    </p:spTree>
    <p:extLst>
      <p:ext uri="{BB962C8B-B14F-4D97-AF65-F5344CB8AC3E}">
        <p14:creationId xmlns:p14="http://schemas.microsoft.com/office/powerpoint/2010/main" val="3661225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nut 2"/>
          <p:cNvSpPr/>
          <p:nvPr/>
        </p:nvSpPr>
        <p:spPr>
          <a:xfrm>
            <a:off x="3554186" y="533400"/>
            <a:ext cx="6477000" cy="6477000"/>
          </a:xfrm>
          <a:prstGeom prst="donut">
            <a:avLst>
              <a:gd name="adj" fmla="val 24228"/>
            </a:avLst>
          </a:pr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Book Antiqua" pitchFamily="18" charset="0"/>
              </a:rPr>
              <a:t>Watch video, get </a:t>
            </a:r>
            <a:r>
              <a:rPr lang="en-US" sz="11500" b="1" dirty="0" smtClean="0">
                <a:solidFill>
                  <a:schemeClr val="tx1"/>
                </a:solidFill>
                <a:latin typeface="Book Antiqua" pitchFamily="18" charset="0"/>
              </a:rPr>
              <a:t>excited.</a:t>
            </a:r>
            <a:endParaRPr lang="en-US" sz="115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567403"/>
              </p:ext>
            </p:extLst>
          </p:nvPr>
        </p:nvGraphicFramePr>
        <p:xfrm>
          <a:off x="6400800" y="35004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35004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1037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2FD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0"/>
                            </p:stCondLst>
                            <p:childTnLst>
                              <p:par>
                                <p:cTn id="13" presetID="3" presetClass="emph" presetSubtype="6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ED4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66800"/>
            <a:ext cx="121920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Arial Black" pitchFamily="34" charset="0"/>
              </a:rPr>
              <a:t>The performance that the skeleton shows is very amazing.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133600"/>
            <a:ext cx="121920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The performance of the skeleton is very amazing.</a:t>
            </a:r>
            <a:endParaRPr lang="en-US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276600"/>
            <a:ext cx="121920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What kind of change have you followed by the sentences?</a:t>
            </a:r>
            <a:endParaRPr lang="en-US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38200" y="4419600"/>
            <a:ext cx="12192000" cy="1828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Complex to simple</a:t>
            </a:r>
            <a:endParaRPr lang="en-US" sz="60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6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295400" y="3352800"/>
            <a:ext cx="11658600" cy="3810000"/>
          </a:xfrm>
          <a:prstGeom prst="bevel">
            <a:avLst>
              <a:gd name="adj" fmla="val 1678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1500" y="5573486"/>
            <a:ext cx="60960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Arial Black" pitchFamily="34" charset="0"/>
              </a:rPr>
              <a:t>Complex to Simple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4191000"/>
            <a:ext cx="99822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Arial Black" pitchFamily="34" charset="0"/>
              </a:rPr>
              <a:t>Transformation of sentence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00400" y="1246413"/>
            <a:ext cx="7772400" cy="1371600"/>
          </a:xfrm>
          <a:prstGeom prst="ellipse">
            <a:avLst/>
          </a:prstGeom>
          <a:noFill/>
          <a:ln w="1270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1470548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Black" pitchFamily="34" charset="0"/>
              </a:rPr>
              <a:t>So Our Today’s Lesson is -</a:t>
            </a:r>
            <a:endParaRPr lang="en-US" sz="32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28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0" y="1295400"/>
            <a:ext cx="9677400" cy="1676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 Black" pitchFamily="34" charset="0"/>
              </a:rPr>
              <a:t>Learning outcomes</a:t>
            </a:r>
            <a:endParaRPr lang="en-US" sz="5400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3352800"/>
            <a:ext cx="9525000" cy="1447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Arial Black" pitchFamily="34" charset="0"/>
              </a:rPr>
              <a:t>At the end of the lesson we will be able to—</a:t>
            </a:r>
          </a:p>
          <a:p>
            <a:r>
              <a:rPr lang="en-US" b="1" dirty="0" smtClean="0">
                <a:latin typeface="Arial Black" pitchFamily="34" charset="0"/>
              </a:rPr>
              <a:t>change from complex to simple sentence</a:t>
            </a:r>
            <a:endParaRPr lang="en-US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99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921486"/>
              </p:ext>
            </p:extLst>
          </p:nvPr>
        </p:nvGraphicFramePr>
        <p:xfrm>
          <a:off x="4495800" y="2362200"/>
          <a:ext cx="2362200" cy="1993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95800" y="2362200"/>
                        <a:ext cx="2362200" cy="1993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8022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152400"/>
            <a:ext cx="8915401" cy="7156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Complex (Though/Although) to simple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4249" y="1218558"/>
            <a:ext cx="86868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Though/Although the cuckoo looks ugly, it sings sweetly.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3992" y="2741757"/>
            <a:ext cx="8567057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In spite of looking ugly the cuckoo sings sweetly.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6998" y="3268153"/>
            <a:ext cx="8567057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In spite of ugliness  the cuckoo sings sweetly.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2369949" y="836757"/>
            <a:ext cx="8915401" cy="1752600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42827" y="2589357"/>
            <a:ext cx="8915401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38949" y="4963804"/>
            <a:ext cx="8915401" cy="15167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Structure: 1. In spite of + v</a:t>
            </a:r>
            <a:r>
              <a:rPr lang="en-US" b="1" baseline="-25000" dirty="0" smtClean="0">
                <a:latin typeface="Book Antiqua" pitchFamily="18" charset="0"/>
              </a:rPr>
              <a:t>4</a:t>
            </a:r>
            <a:r>
              <a:rPr lang="en-US" b="1" dirty="0" smtClean="0">
                <a:latin typeface="Book Antiqua" pitchFamily="18" charset="0"/>
              </a:rPr>
              <a:t> +adjective + principal clause </a:t>
            </a:r>
          </a:p>
          <a:p>
            <a:r>
              <a:rPr lang="en-US" b="1" dirty="0" smtClean="0">
                <a:latin typeface="Book Antiqua" pitchFamily="18" charset="0"/>
              </a:rPr>
              <a:t>Structure: 2. In spite of +noun + principal clause</a:t>
            </a:r>
          </a:p>
          <a:p>
            <a:r>
              <a:rPr lang="en-US" b="1" dirty="0" smtClean="0">
                <a:latin typeface="Book Antiqua" pitchFamily="18" charset="0"/>
              </a:rPr>
              <a:t>Structure: 3. In spite of + being + adjective + principal clause.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966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09601" y="6858000"/>
            <a:ext cx="12496800" cy="609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 The tree that stands before the house has grown old.</a:t>
            </a:r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1" y="381000"/>
            <a:ext cx="12877800" cy="7156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Arial Black" pitchFamily="34" charset="0"/>
              </a:rPr>
              <a:t>Complex (Who /Which/That in present tense) to simple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754006"/>
            <a:ext cx="124968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Arial Black" pitchFamily="34" charset="0"/>
              </a:rPr>
              <a:t> The tree that stands before the house has grown old.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3" y="5192405"/>
            <a:ext cx="12191997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Arial Black" pitchFamily="34" charset="0"/>
              </a:rPr>
              <a:t>  The tree  standing  before  the house has grown old.    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778328" y="2601605"/>
            <a:ext cx="12491359" cy="2438397"/>
          </a:xfrm>
          <a:prstGeom prst="downArrowCallout">
            <a:avLst>
              <a:gd name="adj1" fmla="val 35435"/>
              <a:gd name="adj2" fmla="val 37392"/>
              <a:gd name="adj3" fmla="val 48478"/>
              <a:gd name="adj4" fmla="val 3693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1" y="1534805"/>
            <a:ext cx="12800612" cy="59879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Arial Black" pitchFamily="34" charset="0"/>
              </a:rPr>
              <a:t>Structure: Subject + v</a:t>
            </a:r>
            <a:r>
              <a:rPr lang="en-US" b="1" baseline="-25000" dirty="0" smtClean="0">
                <a:latin typeface="Arial Black" pitchFamily="34" charset="0"/>
              </a:rPr>
              <a:t>4</a:t>
            </a:r>
            <a:r>
              <a:rPr lang="en-US" b="1" dirty="0" smtClean="0">
                <a:latin typeface="Arial Black" pitchFamily="34" charset="0"/>
              </a:rPr>
              <a:t>+ </a:t>
            </a:r>
            <a:r>
              <a:rPr lang="en-US" b="1" dirty="0" err="1" smtClean="0">
                <a:latin typeface="Arial Black" pitchFamily="34" charset="0"/>
              </a:rPr>
              <a:t>Ex.words</a:t>
            </a:r>
            <a:r>
              <a:rPr lang="en-US" b="1" dirty="0" smtClean="0">
                <a:latin typeface="Arial Black" pitchFamily="34" charset="0"/>
              </a:rPr>
              <a:t> +principal clause.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762000" y="5040003"/>
            <a:ext cx="2209800" cy="1077686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6804" y="6117689"/>
            <a:ext cx="2224995" cy="598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 Black" pitchFamily="34" charset="0"/>
              </a:rPr>
              <a:t>Subject</a:t>
            </a:r>
            <a:endParaRPr lang="en-US" sz="32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7" name="Down Arrow Callout 16"/>
          <p:cNvSpPr/>
          <p:nvPr/>
        </p:nvSpPr>
        <p:spPr>
          <a:xfrm>
            <a:off x="2971800" y="5040003"/>
            <a:ext cx="2275116" cy="1077686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71800" y="6117689"/>
            <a:ext cx="2275116" cy="598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 Black" pitchFamily="34" charset="0"/>
              </a:rPr>
              <a:t>V</a:t>
            </a:r>
            <a:r>
              <a:rPr lang="en-US" sz="4000" b="1" baseline="-25000" dirty="0" smtClean="0">
                <a:solidFill>
                  <a:schemeClr val="tx1"/>
                </a:solidFill>
                <a:latin typeface="Arial Black" pitchFamily="34" charset="0"/>
              </a:rPr>
              <a:t>4</a:t>
            </a:r>
            <a:endParaRPr lang="en-US" sz="4000" b="1" baseline="-25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9" name="Down Arrow Callout 18"/>
          <p:cNvSpPr/>
          <p:nvPr/>
        </p:nvSpPr>
        <p:spPr>
          <a:xfrm>
            <a:off x="5242904" y="5040003"/>
            <a:ext cx="1773382" cy="1077686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Black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41471" y="6117689"/>
            <a:ext cx="1774816" cy="598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Arial Black" pitchFamily="34" charset="0"/>
              </a:rPr>
              <a:t>Ex.wrd</a:t>
            </a:r>
            <a:endParaRPr lang="en-US" sz="32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1" name="Down Arrow Callout 20"/>
          <p:cNvSpPr/>
          <p:nvPr/>
        </p:nvSpPr>
        <p:spPr>
          <a:xfrm>
            <a:off x="7026729" y="5040002"/>
            <a:ext cx="6226630" cy="1077686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Black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26729" y="6117688"/>
            <a:ext cx="6226630" cy="598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 Black" pitchFamily="34" charset="0"/>
              </a:rPr>
              <a:t>Principal clause</a:t>
            </a:r>
            <a:endParaRPr lang="en-US" sz="32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5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/>
      <p:bldP spid="11" grpId="0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673</Words>
  <Application>Microsoft Office PowerPoint</Application>
  <PresentationFormat>Custom</PresentationFormat>
  <Paragraphs>96</Paragraphs>
  <Slides>14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Angles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 Uddin</dc:creator>
  <cp:lastModifiedBy>TSS</cp:lastModifiedBy>
  <cp:revision>128</cp:revision>
  <dcterms:created xsi:type="dcterms:W3CDTF">2016-04-24T06:00:20Z</dcterms:created>
  <dcterms:modified xsi:type="dcterms:W3CDTF">2020-03-19T07:11:06Z</dcterms:modified>
</cp:coreProperties>
</file>