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3" r:id="rId5"/>
    <p:sldId id="257" r:id="rId6"/>
    <p:sldId id="289" r:id="rId7"/>
    <p:sldId id="284" r:id="rId8"/>
    <p:sldId id="280" r:id="rId9"/>
    <p:sldId id="281" r:id="rId10"/>
    <p:sldId id="258" r:id="rId11"/>
    <p:sldId id="277" r:id="rId12"/>
    <p:sldId id="278" r:id="rId13"/>
    <p:sldId id="285" r:id="rId14"/>
    <p:sldId id="288" r:id="rId15"/>
    <p:sldId id="286" r:id="rId16"/>
    <p:sldId id="287" r:id="rId17"/>
    <p:sldId id="263" r:id="rId18"/>
    <p:sldId id="279" r:id="rId19"/>
    <p:sldId id="26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B912-5D84-47BF-956E-29C3EAD9803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FDBD-28BC-4BC8-BC59-A0D47661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4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B912-5D84-47BF-956E-29C3EAD9803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FDBD-28BC-4BC8-BC59-A0D47661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4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B912-5D84-47BF-956E-29C3EAD9803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FDBD-28BC-4BC8-BC59-A0D47661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8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B912-5D84-47BF-956E-29C3EAD9803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FDBD-28BC-4BC8-BC59-A0D47661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8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B912-5D84-47BF-956E-29C3EAD9803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FDBD-28BC-4BC8-BC59-A0D47661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B912-5D84-47BF-956E-29C3EAD9803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FDBD-28BC-4BC8-BC59-A0D47661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6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B912-5D84-47BF-956E-29C3EAD9803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FDBD-28BC-4BC8-BC59-A0D47661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0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B912-5D84-47BF-956E-29C3EAD9803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FDBD-28BC-4BC8-BC59-A0D47661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3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B912-5D84-47BF-956E-29C3EAD9803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FDBD-28BC-4BC8-BC59-A0D47661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2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B912-5D84-47BF-956E-29C3EAD9803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FDBD-28BC-4BC8-BC59-A0D47661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B912-5D84-47BF-956E-29C3EAD9803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FDBD-28BC-4BC8-BC59-A0D47661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2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DB912-5D84-47BF-956E-29C3EAD9803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7FDBD-28BC-4BC8-BC59-A0D47661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4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36.png"/><Relationship Id="rId5" Type="http://schemas.openxmlformats.org/officeDocument/2006/relationships/image" Target="../media/image24.jpg"/><Relationship Id="rId10" Type="http://schemas.openxmlformats.org/officeDocument/2006/relationships/image" Target="../media/image35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12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11" Type="http://schemas.openxmlformats.org/officeDocument/2006/relationships/image" Target="../media/image46.png"/><Relationship Id="rId5" Type="http://schemas.openxmlformats.org/officeDocument/2006/relationships/image" Target="../media/image28.jpg"/><Relationship Id="rId10" Type="http://schemas.openxmlformats.org/officeDocument/2006/relationships/image" Target="../media/image29.png"/><Relationship Id="rId4" Type="http://schemas.openxmlformats.org/officeDocument/2006/relationships/image" Target="../media/image27.jp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2.png"/><Relationship Id="rId5" Type="http://schemas.openxmlformats.org/officeDocument/2006/relationships/image" Target="../media/image8.jpg"/><Relationship Id="rId10" Type="http://schemas.openxmlformats.org/officeDocument/2006/relationships/image" Target="../media/image11.png"/><Relationship Id="rId4" Type="http://schemas.openxmlformats.org/officeDocument/2006/relationships/image" Target="../media/image7.jp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jpg"/><Relationship Id="rId7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3.jp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-838200"/>
            <a:ext cx="8077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" y="2049562"/>
            <a:ext cx="8991887" cy="4808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90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60" y="152399"/>
            <a:ext cx="3508140" cy="17223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60" y="1967607"/>
            <a:ext cx="3508140" cy="2125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60" y="4266034"/>
            <a:ext cx="3508140" cy="21347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6400800"/>
            <a:ext cx="4800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753070"/>
            <a:ext cx="4191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ইহরাম বাধা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286000"/>
            <a:ext cx="41910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আরাফাতের ময়দানে অবস্থান করা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4867870"/>
            <a:ext cx="41148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তাওয়াফ করা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76200"/>
            <a:ext cx="3124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হজ্জের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ফরজ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577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2731"/>
            <a:ext cx="3276599" cy="2401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69199"/>
            <a:ext cx="3276600" cy="17021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030069"/>
            <a:ext cx="4953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মুজদালিফায় রাত্রিযাপন করা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819400"/>
            <a:ext cx="4953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/>
              <a:t>সাফা-মারওয়ায়  সায়ী করা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851711"/>
            <a:ext cx="4953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/>
              <a:t>যামরায় পাথর নিক্ষেপ করা</a:t>
            </a:r>
            <a:endParaRPr lang="en-US" sz="4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247691"/>
            <a:ext cx="3276599" cy="24898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52731"/>
            <a:ext cx="3276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হজ্জের ওয়াজিব সমূহ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0504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3800"/>
            <a:ext cx="4449236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618" y="152400"/>
            <a:ext cx="4572000" cy="3248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762000"/>
            <a:ext cx="35814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মাথা মুন্ডানো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798413"/>
            <a:ext cx="35814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বিদায়ী  তাওয়াফ করা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451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882" y="990600"/>
            <a:ext cx="6420118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637" y="-40332"/>
            <a:ext cx="2552163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b="1" i="1" u="sng" dirty="0"/>
              <a:t>হজ্জ </a:t>
            </a:r>
            <a:r>
              <a:rPr lang="bn-IN" b="1" i="1" u="sng" dirty="0" smtClean="0"/>
              <a:t> আদায়  </a:t>
            </a:r>
            <a:r>
              <a:rPr lang="bn-IN" b="1" i="1" u="sng" dirty="0"/>
              <a:t>হওয়ার শর্ত </a:t>
            </a:r>
            <a:r>
              <a:rPr lang="bn-IN" b="1" i="1" u="sng" dirty="0" smtClean="0"/>
              <a:t>৫টি</a:t>
            </a:r>
          </a:p>
          <a:p>
            <a:endParaRPr lang="bn-IN" b="1" i="1" u="sng" dirty="0"/>
          </a:p>
          <a:p>
            <a:endParaRPr lang="en-US" b="1" i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483" b="2000"/>
          <a:stretch/>
        </p:blipFill>
        <p:spPr>
          <a:xfrm>
            <a:off x="2795371" y="533401"/>
            <a:ext cx="2805112" cy="251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18" y="4782416"/>
            <a:ext cx="2705100" cy="169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33" y="4800600"/>
            <a:ext cx="2517167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1"/>
            <a:ext cx="2847975" cy="2528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524000"/>
            <a:ext cx="23622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স্বাধীন হওয়া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17868" y="2267816"/>
                <a:ext cx="914400" cy="753796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868" y="2267816"/>
                <a:ext cx="914400" cy="753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59207" y="2246607"/>
                <a:ext cx="1129146" cy="77218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207" y="2246607"/>
                <a:ext cx="1129146" cy="7721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859207" y="5786873"/>
                <a:ext cx="1129146" cy="77218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207" y="5786873"/>
                <a:ext cx="1129146" cy="7721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51708" y="5105400"/>
            <a:ext cx="264843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মহিলাদের সাথে স্বামী বা মুহরিম থাকা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04957" y="5717143"/>
                <a:ext cx="914400" cy="753796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957" y="5717143"/>
                <a:ext cx="914400" cy="7537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7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08" y="219075"/>
            <a:ext cx="2876550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67" y="219075"/>
            <a:ext cx="284797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08" y="2133600"/>
            <a:ext cx="3202967" cy="1862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80" y="2362200"/>
            <a:ext cx="2452319" cy="18621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09601"/>
            <a:ext cx="2286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রাস্তা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নিরাপদ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থাকা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743200"/>
            <a:ext cx="1905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বাধা না থাকা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5486400"/>
            <a:ext cx="2209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বিচ্ছেদ বিরতি বা প্রসুতি  </a:t>
            </a:r>
          </a:p>
          <a:p>
            <a:r>
              <a:rPr lang="bn-IN" dirty="0" smtClean="0"/>
              <a:t>না থাকা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953000"/>
            <a:ext cx="2914650" cy="1571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51" y="4924425"/>
            <a:ext cx="2847975" cy="160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97503" y="970378"/>
                <a:ext cx="1295400" cy="81996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503" y="970378"/>
                <a:ext cx="1295400" cy="819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13143" y="3175769"/>
                <a:ext cx="1295400" cy="81996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143" y="3175769"/>
                <a:ext cx="1295400" cy="8199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56651" y="5638799"/>
                <a:ext cx="1239349" cy="92333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651" y="5638799"/>
                <a:ext cx="1239349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03351" y="5601295"/>
                <a:ext cx="1239349" cy="92333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351" y="5601295"/>
                <a:ext cx="1239349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14150" y="3301007"/>
                <a:ext cx="1239349" cy="92333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150" y="3301007"/>
                <a:ext cx="1239349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57811" y="848482"/>
                <a:ext cx="1239349" cy="92333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811" y="848482"/>
                <a:ext cx="1239349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4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7" grpId="0" animBg="1"/>
      <p:bldP spid="18" grpId="0" animBg="1"/>
      <p:bldP spid="20" grpId="0" animBg="1"/>
      <p:bldP spid="21" grpId="0" animBg="1"/>
      <p:bldP spid="19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31" y="457200"/>
            <a:ext cx="8686800" cy="65248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solidFill>
                  <a:srgbClr val="FFFF00"/>
                </a:solidFill>
              </a:rPr>
              <a:t>হজ্জ গ্রহনযোগ্য হওয়ার শর্ত ৫টি</a:t>
            </a:r>
          </a:p>
          <a:p>
            <a:r>
              <a:rPr lang="bn-IN" sz="5400" b="1" dirty="0" smtClean="0"/>
              <a:t>১। হালাল সম্পদ খরচ করা</a:t>
            </a:r>
          </a:p>
          <a:p>
            <a:r>
              <a:rPr lang="bn-IN" sz="5400" b="1" dirty="0" smtClean="0"/>
              <a:t>২। আল্লাহর সন্তোষ্টি অর্জনে হজ্জ করা</a:t>
            </a:r>
          </a:p>
          <a:p>
            <a:r>
              <a:rPr lang="bn-IN" sz="5400" b="1" dirty="0" smtClean="0"/>
              <a:t>৩। হজ্জ চলাকালীন ইহরামের আদবের </a:t>
            </a:r>
          </a:p>
          <a:p>
            <a:r>
              <a:rPr lang="bn-IN" sz="5400" b="1" dirty="0" smtClean="0"/>
              <a:t>পরিপন্থি কোনো কাজ না করা</a:t>
            </a:r>
          </a:p>
          <a:p>
            <a:r>
              <a:rPr lang="bn-IN" sz="5400" b="1" dirty="0" smtClean="0"/>
              <a:t>৪। হক্কুল ইবাদ আদায় করা</a:t>
            </a:r>
          </a:p>
          <a:p>
            <a:r>
              <a:rPr lang="bn-IN" sz="5400" b="1" dirty="0" smtClean="0"/>
              <a:t>৫। হজ্জের পূর্বের অবস্থা থেকে পরবর্তি অবস্থা ভালো হওয়া।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9133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1"/>
            <a:ext cx="90678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/>
              <a:t>হজ্জের মিকাত ৭ টি</a:t>
            </a:r>
          </a:p>
          <a:p>
            <a:pPr algn="ctr"/>
            <a:endParaRPr lang="en-US" sz="40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824"/>
            <a:ext cx="9067800" cy="547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52400"/>
            <a:ext cx="4267200" cy="1447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981200"/>
            <a:ext cx="8534400" cy="472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40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হজ্জের ফরজ কয়টি?</a:t>
            </a:r>
            <a:endParaRPr lang="bn-IN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৩। হজ্জ আদায়ের শর্ত কয়টি</a:t>
            </a:r>
          </a:p>
          <a:p>
            <a:r>
              <a:rPr lang="bn-I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৪। হজ্জের মিকাত কয়টি</a:t>
            </a:r>
            <a:endParaRPr lang="bn-BD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8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90252"/>
            <a:ext cx="8686800" cy="535531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7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IN" sz="72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u="sng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হজ্জে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BD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পর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জনে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72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81200" y="4343400"/>
            <a:ext cx="3657600" cy="990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dirty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638800"/>
            <a:ext cx="8001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দৃষ্টিতে হজ্জের গুরুত্ব ও ফজিলত  খাতায় লিখবে।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28"/>
            <a:ext cx="9144000" cy="428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8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067800" cy="65864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8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r>
              <a:rPr lang="en-US" sz="8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আমিনুল ইসলাম</a:t>
            </a:r>
          </a:p>
          <a:p>
            <a:pPr>
              <a:lnSpc>
                <a:spcPct val="150000"/>
              </a:lnSpc>
            </a:pP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কাঠালতলী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পাথরঘাটা,বরগুনা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231" y="152400"/>
            <a:ext cx="3368842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306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n 2"/>
          <p:cNvSpPr/>
          <p:nvPr/>
        </p:nvSpPr>
        <p:spPr>
          <a:xfrm>
            <a:off x="1752600" y="2057400"/>
            <a:ext cx="7086600" cy="3124200"/>
          </a:xfrm>
          <a:prstGeom prst="ca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9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" y="0"/>
            <a:ext cx="9100014" cy="6587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143000" y="762000"/>
            <a:ext cx="7239000" cy="472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0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b="1" u="sng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:-৮ম</a:t>
            </a:r>
          </a:p>
          <a:p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:-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মাজিদ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ওয়াত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তাজবিদ</a:t>
            </a:r>
            <a:endParaRPr lang="en-US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হজ্জ</a:t>
            </a:r>
            <a:endParaRPr lang="en-US" sz="5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:- ৫০ 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BD" sz="1400" b="1" u="sng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1400" b="1" u="sng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3600" b="1" u="sng" dirty="0" smtClean="0">
                <a:latin typeface="NikoshBAN" pitchFamily="2" charset="0"/>
                <a:cs typeface="NikoshBAN" pitchFamily="2" charset="0"/>
              </a:rPr>
            </a:br>
            <a:r>
              <a:rPr lang="bn-BD" sz="9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হজ্জ ও উহার আহকাম</a:t>
            </a:r>
            <a:r>
              <a:rPr lang="en-US" sz="900" b="1" dirty="0"/>
              <a:t/>
            </a:r>
            <a:br>
              <a:rPr lang="en-US" sz="900" b="1" dirty="0"/>
            </a:br>
            <a:r>
              <a:rPr lang="bn-BD" sz="1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1400" dirty="0" smtClean="0">
                <a:latin typeface="NikoshBAN" pitchFamily="2" charset="0"/>
                <a:cs typeface="NikoshBAN" pitchFamily="2" charset="0"/>
              </a:rPr>
            </a:b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হজ্জের আভিধানিক অর্থ বলতে পারবে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;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হজ্জের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ওয়াজিবগুলো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4.বিভিন্ন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হজ্জের মিকাতের তাৎপর্য বিশ্লেষণ করতে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5800"/>
            <a:ext cx="8382000" cy="7078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শিখন ফলঃএ অধ্যায় শেষে শিক্ষার্থীরা শিখতে পারবে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2057400" y="1371600"/>
            <a:ext cx="4800600" cy="190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চলো </a:t>
            </a:r>
            <a:r>
              <a:rPr lang="en-US" sz="4000" dirty="0" err="1" smtClean="0"/>
              <a:t>ভিডিও</a:t>
            </a:r>
            <a:r>
              <a:rPr lang="bn-IN" sz="4000" dirty="0" smtClean="0"/>
              <a:t> দেখি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0" y="3581400"/>
            <a:ext cx="25908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790366"/>
              </p:ext>
            </p:extLst>
          </p:nvPr>
        </p:nvGraphicFramePr>
        <p:xfrm>
          <a:off x="3835400" y="3209925"/>
          <a:ext cx="14732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3" imgW="1473840" imgH="437760" progId="Package">
                  <p:embed/>
                </p:oleObj>
              </mc:Choice>
              <mc:Fallback>
                <p:oleObj name="Packager Shell Object" showAsIcon="1" r:id="rId3" imgW="14738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5400" y="3209925"/>
                        <a:ext cx="14732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8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04800"/>
            <a:ext cx="9067800" cy="6553200"/>
          </a:xfr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algn="l"/>
            <a:r>
              <a:rPr lang="bn-BD" sz="176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হজ্জের শব্দের আভিধানিক অর্থ হল </a:t>
            </a:r>
          </a:p>
          <a:p>
            <a:pPr algn="l">
              <a:lnSpc>
                <a:spcPct val="170000"/>
              </a:lnSpc>
            </a:pPr>
            <a:r>
              <a:rPr lang="bn-BD" sz="26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ইচ্ছা করা।</a:t>
            </a:r>
          </a:p>
          <a:p>
            <a:pPr algn="l">
              <a:lnSpc>
                <a:spcPct val="170000"/>
              </a:lnSpc>
            </a:pPr>
            <a:r>
              <a:rPr lang="bn-BD" sz="2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জিয়ারত করা।</a:t>
            </a:r>
          </a:p>
          <a:p>
            <a:pPr algn="l">
              <a:lnSpc>
                <a:spcPct val="170000"/>
              </a:lnSpc>
            </a:pPr>
            <a:r>
              <a:rPr lang="bn-BD" sz="26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সাক্ষাৎ করা।</a:t>
            </a:r>
            <a:endParaRPr lang="en-US" sz="26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362" y="4358549"/>
            <a:ext cx="2976249" cy="2110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86" y="4549912"/>
            <a:ext cx="2424113" cy="2019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86" y="2510699"/>
            <a:ext cx="2466975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0882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1"/>
          <a:stretch/>
        </p:blipFill>
        <p:spPr>
          <a:xfrm>
            <a:off x="3733800" y="2043957"/>
            <a:ext cx="2097891" cy="2249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906959"/>
            <a:ext cx="3098162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মুসলমান হওয়া ।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71000" y="2667000"/>
            <a:ext cx="3084362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আকেল হওয়া ।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000" y="4953000"/>
            <a:ext cx="27294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বালেগ হওয়া।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60" y="300882"/>
            <a:ext cx="2181225" cy="1715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54485" y="1249524"/>
                <a:ext cx="788205" cy="819968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485" y="1249524"/>
                <a:ext cx="788205" cy="8199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17174" y="3487511"/>
                <a:ext cx="990600" cy="819968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74" y="3487511"/>
                <a:ext cx="990600" cy="819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86015" y="5649230"/>
                <a:ext cx="990600" cy="819968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015" y="5649230"/>
                <a:ext cx="990600" cy="8199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01000" y="893493"/>
                <a:ext cx="776285" cy="112275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6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893493"/>
                <a:ext cx="776285" cy="11227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27425" y="5497836"/>
                <a:ext cx="776285" cy="112275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6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425" y="5497836"/>
                <a:ext cx="776285" cy="11227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43876" y="3261484"/>
                <a:ext cx="776285" cy="112275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6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876" y="3261484"/>
                <a:ext cx="776285" cy="11227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71000" y="91563"/>
            <a:ext cx="318611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হজ্জ</a:t>
            </a:r>
            <a:r>
              <a:rPr lang="en-US" sz="3200" dirty="0" smtClean="0"/>
              <a:t> </a:t>
            </a:r>
            <a:r>
              <a:rPr lang="en-US" sz="3200" dirty="0" err="1" smtClean="0"/>
              <a:t>ফরজ</a:t>
            </a:r>
            <a:r>
              <a:rPr lang="en-US" sz="3200" dirty="0" smtClean="0"/>
              <a:t> </a:t>
            </a:r>
            <a:r>
              <a:rPr lang="en-US" sz="3200" dirty="0" err="1" smtClean="0"/>
              <a:t>হওয়ার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শর্ত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829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3657600"/>
            <a:ext cx="2971800" cy="2895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28600"/>
            <a:ext cx="29718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133463"/>
            <a:ext cx="22098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স্বাধীন</a:t>
            </a:r>
            <a:r>
              <a:rPr lang="bn-IN" sz="4800" dirty="0" smtClean="0"/>
              <a:t> </a:t>
            </a:r>
            <a:r>
              <a:rPr lang="bn-IN" sz="4000" dirty="0" smtClean="0"/>
              <a:t>হওয়া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953000"/>
            <a:ext cx="21336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সামর্থবান হওয়া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50958" y="5640532"/>
                <a:ext cx="990600" cy="819968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58" y="5640532"/>
                <a:ext cx="990600" cy="8199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67715" y="5409664"/>
                <a:ext cx="776285" cy="112275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6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715" y="5409664"/>
                <a:ext cx="776285" cy="11227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94131" y="2608472"/>
                <a:ext cx="990600" cy="819968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131" y="2608472"/>
                <a:ext cx="990600" cy="8199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81" y="143947"/>
            <a:ext cx="2847975" cy="3215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77200" y="2521803"/>
                <a:ext cx="1066800" cy="83099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2521803"/>
                <a:ext cx="106680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2"/>
          <a:stretch/>
        </p:blipFill>
        <p:spPr>
          <a:xfrm>
            <a:off x="2857500" y="4120734"/>
            <a:ext cx="2978727" cy="151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298</Words>
  <Application>Microsoft Office PowerPoint</Application>
  <PresentationFormat>On-screen Show (4:3)</PresentationFormat>
  <Paragraphs>88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Cambria Math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 পাঠ শিরোনামঃ হজ্জ ও উহার আহকাম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</cp:lastModifiedBy>
  <cp:revision>124</cp:revision>
  <dcterms:created xsi:type="dcterms:W3CDTF">2016-10-15T10:21:43Z</dcterms:created>
  <dcterms:modified xsi:type="dcterms:W3CDTF">2020-03-18T05:39:20Z</dcterms:modified>
</cp:coreProperties>
</file>