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78" r:id="rId2"/>
    <p:sldId id="277" r:id="rId3"/>
    <p:sldId id="258" r:id="rId4"/>
    <p:sldId id="257" r:id="rId5"/>
    <p:sldId id="259" r:id="rId6"/>
    <p:sldId id="262" r:id="rId7"/>
    <p:sldId id="261" r:id="rId8"/>
    <p:sldId id="279" r:id="rId9"/>
    <p:sldId id="263" r:id="rId10"/>
    <p:sldId id="264" r:id="rId11"/>
    <p:sldId id="265" r:id="rId12"/>
    <p:sldId id="267" r:id="rId13"/>
    <p:sldId id="266" r:id="rId14"/>
    <p:sldId id="260" r:id="rId15"/>
    <p:sldId id="268" r:id="rId16"/>
    <p:sldId id="269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B900C-7FFD-45DA-8705-07E8E29FE7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9C5ED2-5E92-4787-839C-908C7AB3B78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perspectiveLeft"/>
          <a:lightRig rig="threePt" dir="t"/>
        </a:scene3d>
        <a:sp3d>
          <a:bevelT/>
        </a:sp3d>
      </dgm:spPr>
      <dgm:t>
        <a:bodyPr/>
        <a:lstStyle/>
        <a:p>
          <a:r>
            <a:rPr lang="bn-BD" sz="54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কম্পিউটার</a:t>
          </a:r>
        </a:p>
        <a:p>
          <a:r>
            <a:rPr lang="bn-BD" sz="54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নেটওয়ার্ক</a:t>
          </a:r>
          <a:endParaRPr lang="en-US" sz="5400" b="1" dirty="0">
            <a:solidFill>
              <a:schemeClr val="bg2">
                <a:lumMod val="2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497F980B-81DC-4106-A01C-F3C1DE0CF5F4}" type="parTrans" cxnId="{A3B4DBB4-2F19-4D37-86A4-688B876F2DD7}">
      <dgm:prSet/>
      <dgm:spPr/>
      <dgm:t>
        <a:bodyPr/>
        <a:lstStyle/>
        <a:p>
          <a:endParaRPr lang="en-US"/>
        </a:p>
      </dgm:t>
    </dgm:pt>
    <dgm:pt modelId="{728C690D-C006-41EE-976E-D7F42031128C}" type="sibTrans" cxnId="{A3B4DBB4-2F19-4D37-86A4-688B876F2DD7}">
      <dgm:prSet/>
      <dgm:spPr/>
      <dgm:t>
        <a:bodyPr/>
        <a:lstStyle/>
        <a:p>
          <a:endParaRPr lang="en-US"/>
        </a:p>
      </dgm:t>
    </dgm:pt>
    <dgm:pt modelId="{1A481D2D-0635-4510-A338-B12C767FF03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perspectiveBelow"/>
          <a:lightRig rig="threePt" dir="t"/>
        </a:scene3d>
      </dgm:spPr>
      <dgm:t>
        <a:bodyPr/>
        <a:lstStyle/>
        <a:p>
          <a:endParaRPr lang="bn-BD" sz="4000" dirty="0" smtClean="0">
            <a:solidFill>
              <a:schemeClr val="bg2">
                <a:lumMod val="25000"/>
              </a:schemeClr>
            </a:solidFill>
          </a:endParaRPr>
        </a:p>
        <a:p>
          <a:r>
            <a:rPr lang="bn-BD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লোকাল এরিয়া</a:t>
          </a:r>
        </a:p>
        <a:p>
          <a:r>
            <a:rPr lang="bn-BD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নেটওয়ার্ক</a:t>
          </a:r>
        </a:p>
        <a:p>
          <a:r>
            <a:rPr lang="bn-BD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LAN</a:t>
          </a:r>
          <a:r>
            <a:rPr lang="bn-BD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)</a:t>
          </a:r>
        </a:p>
        <a:p>
          <a:endParaRPr lang="bn-BD" sz="2000" dirty="0" smtClean="0"/>
        </a:p>
        <a:p>
          <a:endParaRPr lang="en-US" sz="2000" dirty="0"/>
        </a:p>
      </dgm:t>
    </dgm:pt>
    <dgm:pt modelId="{2C2E1F36-68AF-4DC0-B1A4-D9DF85B6B81F}" type="parTrans" cxnId="{1C5AB642-2E7C-45FA-8668-5C140FEB741A}">
      <dgm:prSet/>
      <dgm:spPr/>
      <dgm:t>
        <a:bodyPr/>
        <a:lstStyle/>
        <a:p>
          <a:endParaRPr lang="en-US"/>
        </a:p>
      </dgm:t>
    </dgm:pt>
    <dgm:pt modelId="{89FB3F8C-6F24-4A98-AE55-C5F4AB642F26}" type="sibTrans" cxnId="{1C5AB642-2E7C-45FA-8668-5C140FEB741A}">
      <dgm:prSet/>
      <dgm:spPr/>
      <dgm:t>
        <a:bodyPr/>
        <a:lstStyle/>
        <a:p>
          <a:endParaRPr lang="en-US"/>
        </a:p>
      </dgm:t>
    </dgm:pt>
    <dgm:pt modelId="{189D26DA-96FB-4232-B46A-ABE1910788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perspectiveRight"/>
          <a:lightRig rig="threePt" dir="t"/>
        </a:scene3d>
      </dgm:spPr>
      <dgm:t>
        <a:bodyPr/>
        <a:lstStyle/>
        <a:p>
          <a:r>
            <a:rPr lang="bn-BD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মেট্রোপলিটন</a:t>
          </a:r>
        </a:p>
        <a:p>
          <a:r>
            <a:rPr lang="bn-BD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এরিয়া নেটওয়ার্ক</a:t>
          </a:r>
          <a:r>
            <a:rPr lang="en-US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MAN</a:t>
          </a:r>
          <a:r>
            <a:rPr lang="bn-BD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4000" b="1" dirty="0">
            <a:solidFill>
              <a:schemeClr val="bg2">
                <a:lumMod val="2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39297F1-9619-4764-934B-A21AD40735B2}" type="parTrans" cxnId="{FCBA9665-020D-4C67-AA06-57325A5973ED}">
      <dgm:prSet/>
      <dgm:spPr/>
      <dgm:t>
        <a:bodyPr/>
        <a:lstStyle/>
        <a:p>
          <a:endParaRPr lang="en-US"/>
        </a:p>
      </dgm:t>
    </dgm:pt>
    <dgm:pt modelId="{7D3264A5-BF88-43D9-A8C1-AC65134CE907}" type="sibTrans" cxnId="{FCBA9665-020D-4C67-AA06-57325A5973ED}">
      <dgm:prSet/>
      <dgm:spPr/>
      <dgm:t>
        <a:bodyPr/>
        <a:lstStyle/>
        <a:p>
          <a:endParaRPr lang="en-US"/>
        </a:p>
      </dgm:t>
    </dgm:pt>
    <dgm:pt modelId="{C4276A21-406D-41E5-B1CA-B76BA1D4AB7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perspectiveLeft"/>
          <a:lightRig rig="threePt" dir="t"/>
        </a:scene3d>
      </dgm:spPr>
      <dgm:t>
        <a:bodyPr/>
        <a:lstStyle/>
        <a:p>
          <a:r>
            <a:rPr lang="bn-BD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ওয়াইড এরিয়া নেটওয়ার্ক</a:t>
          </a:r>
          <a:r>
            <a:rPr lang="en-US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WAN</a:t>
          </a:r>
          <a:r>
            <a:rPr lang="bn-BD" sz="40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4000" b="1" dirty="0">
            <a:solidFill>
              <a:schemeClr val="bg2">
                <a:lumMod val="2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4F080A9A-812C-4965-B126-DFDE4AA644E7}" type="parTrans" cxnId="{262525F6-684A-48C8-B89C-EA90111FA51E}">
      <dgm:prSet/>
      <dgm:spPr/>
      <dgm:t>
        <a:bodyPr/>
        <a:lstStyle/>
        <a:p>
          <a:endParaRPr lang="en-US"/>
        </a:p>
      </dgm:t>
    </dgm:pt>
    <dgm:pt modelId="{45AC259F-E0A8-4AF6-93D5-F9F2A58FE687}" type="sibTrans" cxnId="{262525F6-684A-48C8-B89C-EA90111FA51E}">
      <dgm:prSet/>
      <dgm:spPr/>
      <dgm:t>
        <a:bodyPr/>
        <a:lstStyle/>
        <a:p>
          <a:endParaRPr lang="en-US"/>
        </a:p>
      </dgm:t>
    </dgm:pt>
    <dgm:pt modelId="{322B1C78-675C-4579-9FD2-4550B86C47E7}" type="pres">
      <dgm:prSet presAssocID="{57AB900C-7FFD-45DA-8705-07E8E29FE7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9C6AC43-9793-4102-9A03-7E1362632FD3}" type="pres">
      <dgm:prSet presAssocID="{D19C5ED2-5E92-4787-839C-908C7AB3B786}" presName="hierRoot1" presStyleCnt="0">
        <dgm:presLayoutVars>
          <dgm:hierBranch val="init"/>
        </dgm:presLayoutVars>
      </dgm:prSet>
      <dgm:spPr/>
    </dgm:pt>
    <dgm:pt modelId="{F496DA6E-EF00-42C3-94AA-B5D4B06DD813}" type="pres">
      <dgm:prSet presAssocID="{D19C5ED2-5E92-4787-839C-908C7AB3B786}" presName="rootComposite1" presStyleCnt="0"/>
      <dgm:spPr/>
    </dgm:pt>
    <dgm:pt modelId="{6198F70F-6228-48BD-AB80-9D3EC2828266}" type="pres">
      <dgm:prSet presAssocID="{D19C5ED2-5E92-4787-839C-908C7AB3B786}" presName="rootText1" presStyleLbl="node0" presStyleIdx="0" presStyleCnt="1" custScaleX="131118" custScaleY="148739" custLinFactNeighborX="0" custLinFactNeighborY="-4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183952-7A60-471D-BB6C-34FB97CAFCFF}" type="pres">
      <dgm:prSet presAssocID="{D19C5ED2-5E92-4787-839C-908C7AB3B78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6E27175-52C0-41E7-A3A4-9090E99E9380}" type="pres">
      <dgm:prSet presAssocID="{D19C5ED2-5E92-4787-839C-908C7AB3B786}" presName="hierChild2" presStyleCnt="0"/>
      <dgm:spPr/>
    </dgm:pt>
    <dgm:pt modelId="{492431FB-5931-4E89-AF37-7A4D3A552B45}" type="pres">
      <dgm:prSet presAssocID="{2C2E1F36-68AF-4DC0-B1A4-D9DF85B6B81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7953C01-E0B5-4086-9D2D-7F83AC7CE986}" type="pres">
      <dgm:prSet presAssocID="{1A481D2D-0635-4510-A338-B12C767FF03E}" presName="hierRoot2" presStyleCnt="0">
        <dgm:presLayoutVars>
          <dgm:hierBranch val="init"/>
        </dgm:presLayoutVars>
      </dgm:prSet>
      <dgm:spPr/>
    </dgm:pt>
    <dgm:pt modelId="{F7C6D1DA-D1BD-4E19-AEE8-A7D325264DA2}" type="pres">
      <dgm:prSet presAssocID="{1A481D2D-0635-4510-A338-B12C767FF03E}" presName="rootComposite" presStyleCnt="0"/>
      <dgm:spPr/>
    </dgm:pt>
    <dgm:pt modelId="{8E6A5832-EEB4-4568-B584-21B2E6EEE699}" type="pres">
      <dgm:prSet presAssocID="{1A481D2D-0635-4510-A338-B12C767FF03E}" presName="rootText" presStyleLbl="node2" presStyleIdx="0" presStyleCnt="3" custScaleY="1824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49A210-90B2-4E62-BCBF-BC48BB875339}" type="pres">
      <dgm:prSet presAssocID="{1A481D2D-0635-4510-A338-B12C767FF03E}" presName="rootConnector" presStyleLbl="node2" presStyleIdx="0" presStyleCnt="3"/>
      <dgm:spPr/>
      <dgm:t>
        <a:bodyPr/>
        <a:lstStyle/>
        <a:p>
          <a:endParaRPr lang="en-US"/>
        </a:p>
      </dgm:t>
    </dgm:pt>
    <dgm:pt modelId="{B815B9BF-EF40-44AC-887B-A038205E55FC}" type="pres">
      <dgm:prSet presAssocID="{1A481D2D-0635-4510-A338-B12C767FF03E}" presName="hierChild4" presStyleCnt="0"/>
      <dgm:spPr/>
    </dgm:pt>
    <dgm:pt modelId="{609F7385-FB9A-49FB-A3B4-59AD1E39A9CB}" type="pres">
      <dgm:prSet presAssocID="{1A481D2D-0635-4510-A338-B12C767FF03E}" presName="hierChild5" presStyleCnt="0"/>
      <dgm:spPr/>
    </dgm:pt>
    <dgm:pt modelId="{56E78C34-C658-4663-89DD-532A2DEDEDE1}" type="pres">
      <dgm:prSet presAssocID="{239297F1-9619-4764-934B-A21AD40735B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312D788-FD5B-4BE0-9C3B-42BBD5AC19B8}" type="pres">
      <dgm:prSet presAssocID="{189D26DA-96FB-4232-B46A-ABE19107883A}" presName="hierRoot2" presStyleCnt="0">
        <dgm:presLayoutVars>
          <dgm:hierBranch val="init"/>
        </dgm:presLayoutVars>
      </dgm:prSet>
      <dgm:spPr/>
    </dgm:pt>
    <dgm:pt modelId="{EB0D2D54-B321-43FA-A78B-5DD91CD96E23}" type="pres">
      <dgm:prSet presAssocID="{189D26DA-96FB-4232-B46A-ABE19107883A}" presName="rootComposite" presStyleCnt="0"/>
      <dgm:spPr/>
    </dgm:pt>
    <dgm:pt modelId="{EA1ABFA0-737F-4A96-9D71-8DDF3693BB8D}" type="pres">
      <dgm:prSet presAssocID="{189D26DA-96FB-4232-B46A-ABE19107883A}" presName="rootText" presStyleLbl="node2" presStyleIdx="1" presStyleCnt="3" custScaleX="96913" custScaleY="179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854572-3F87-4141-86E7-C70B3E0D5054}" type="pres">
      <dgm:prSet presAssocID="{189D26DA-96FB-4232-B46A-ABE19107883A}" presName="rootConnector" presStyleLbl="node2" presStyleIdx="1" presStyleCnt="3"/>
      <dgm:spPr/>
      <dgm:t>
        <a:bodyPr/>
        <a:lstStyle/>
        <a:p>
          <a:endParaRPr lang="en-US"/>
        </a:p>
      </dgm:t>
    </dgm:pt>
    <dgm:pt modelId="{72B12629-8B6A-407C-BE1F-4D2C8C70AB3E}" type="pres">
      <dgm:prSet presAssocID="{189D26DA-96FB-4232-B46A-ABE19107883A}" presName="hierChild4" presStyleCnt="0"/>
      <dgm:spPr/>
    </dgm:pt>
    <dgm:pt modelId="{9FEA5F2B-3026-45BD-98EE-12D8E3E5C26F}" type="pres">
      <dgm:prSet presAssocID="{189D26DA-96FB-4232-B46A-ABE19107883A}" presName="hierChild5" presStyleCnt="0"/>
      <dgm:spPr/>
    </dgm:pt>
    <dgm:pt modelId="{EFA6B3CC-1376-41C6-B595-7D3CDCD555B6}" type="pres">
      <dgm:prSet presAssocID="{4F080A9A-812C-4965-B126-DFDE4AA644E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8C73735E-8351-4552-90BC-ECFF6BE4F27F}" type="pres">
      <dgm:prSet presAssocID="{C4276A21-406D-41E5-B1CA-B76BA1D4AB7A}" presName="hierRoot2" presStyleCnt="0">
        <dgm:presLayoutVars>
          <dgm:hierBranch val="init"/>
        </dgm:presLayoutVars>
      </dgm:prSet>
      <dgm:spPr/>
    </dgm:pt>
    <dgm:pt modelId="{A480EC82-B970-4808-9C15-AF1647DEDCFE}" type="pres">
      <dgm:prSet presAssocID="{C4276A21-406D-41E5-B1CA-B76BA1D4AB7A}" presName="rootComposite" presStyleCnt="0"/>
      <dgm:spPr/>
    </dgm:pt>
    <dgm:pt modelId="{B07B07A2-CEB2-4294-9AB6-8431DC6DB030}" type="pres">
      <dgm:prSet presAssocID="{C4276A21-406D-41E5-B1CA-B76BA1D4AB7A}" presName="rootText" presStyleLbl="node2" presStyleIdx="2" presStyleCnt="3" custScaleY="1819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1BE91A-0ECE-4D78-80FB-77BD1C85CD63}" type="pres">
      <dgm:prSet presAssocID="{C4276A21-406D-41E5-B1CA-B76BA1D4AB7A}" presName="rootConnector" presStyleLbl="node2" presStyleIdx="2" presStyleCnt="3"/>
      <dgm:spPr/>
      <dgm:t>
        <a:bodyPr/>
        <a:lstStyle/>
        <a:p>
          <a:endParaRPr lang="en-US"/>
        </a:p>
      </dgm:t>
    </dgm:pt>
    <dgm:pt modelId="{2CF75F35-CEDB-4C01-A4D6-8A6042016629}" type="pres">
      <dgm:prSet presAssocID="{C4276A21-406D-41E5-B1CA-B76BA1D4AB7A}" presName="hierChild4" presStyleCnt="0"/>
      <dgm:spPr/>
    </dgm:pt>
    <dgm:pt modelId="{5EC6AFCC-EB2D-4C39-900A-CD027368C216}" type="pres">
      <dgm:prSet presAssocID="{C4276A21-406D-41E5-B1CA-B76BA1D4AB7A}" presName="hierChild5" presStyleCnt="0"/>
      <dgm:spPr/>
    </dgm:pt>
    <dgm:pt modelId="{95C31D8A-22FE-4FE4-BAE0-BFF68B6E243F}" type="pres">
      <dgm:prSet presAssocID="{D19C5ED2-5E92-4787-839C-908C7AB3B786}" presName="hierChild3" presStyleCnt="0"/>
      <dgm:spPr/>
    </dgm:pt>
  </dgm:ptLst>
  <dgm:cxnLst>
    <dgm:cxn modelId="{970042B5-8029-4D3D-A3CB-AC47C3E5FA6C}" type="presOf" srcId="{189D26DA-96FB-4232-B46A-ABE19107883A}" destId="{3D854572-3F87-4141-86E7-C70B3E0D5054}" srcOrd="1" destOrd="0" presId="urn:microsoft.com/office/officeart/2005/8/layout/orgChart1"/>
    <dgm:cxn modelId="{88507F4F-E0E9-4164-A49A-49CCBB6B9164}" type="presOf" srcId="{D19C5ED2-5E92-4787-839C-908C7AB3B786}" destId="{16183952-7A60-471D-BB6C-34FB97CAFCFF}" srcOrd="1" destOrd="0" presId="urn:microsoft.com/office/officeart/2005/8/layout/orgChart1"/>
    <dgm:cxn modelId="{0B43D82B-F499-4AFC-84FA-681811FAE675}" type="presOf" srcId="{1A481D2D-0635-4510-A338-B12C767FF03E}" destId="{8E6A5832-EEB4-4568-B584-21B2E6EEE699}" srcOrd="0" destOrd="0" presId="urn:microsoft.com/office/officeart/2005/8/layout/orgChart1"/>
    <dgm:cxn modelId="{B227F1D4-BC1A-4438-9548-A236601BD623}" type="presOf" srcId="{C4276A21-406D-41E5-B1CA-B76BA1D4AB7A}" destId="{B07B07A2-CEB2-4294-9AB6-8431DC6DB030}" srcOrd="0" destOrd="0" presId="urn:microsoft.com/office/officeart/2005/8/layout/orgChart1"/>
    <dgm:cxn modelId="{1C5AB642-2E7C-45FA-8668-5C140FEB741A}" srcId="{D19C5ED2-5E92-4787-839C-908C7AB3B786}" destId="{1A481D2D-0635-4510-A338-B12C767FF03E}" srcOrd="0" destOrd="0" parTransId="{2C2E1F36-68AF-4DC0-B1A4-D9DF85B6B81F}" sibTransId="{89FB3F8C-6F24-4A98-AE55-C5F4AB642F26}"/>
    <dgm:cxn modelId="{262525F6-684A-48C8-B89C-EA90111FA51E}" srcId="{D19C5ED2-5E92-4787-839C-908C7AB3B786}" destId="{C4276A21-406D-41E5-B1CA-B76BA1D4AB7A}" srcOrd="2" destOrd="0" parTransId="{4F080A9A-812C-4965-B126-DFDE4AA644E7}" sibTransId="{45AC259F-E0A8-4AF6-93D5-F9F2A58FE687}"/>
    <dgm:cxn modelId="{E15794AD-5532-4086-A062-0410D6C5199C}" type="presOf" srcId="{239297F1-9619-4764-934B-A21AD40735B2}" destId="{56E78C34-C658-4663-89DD-532A2DEDEDE1}" srcOrd="0" destOrd="0" presId="urn:microsoft.com/office/officeart/2005/8/layout/orgChart1"/>
    <dgm:cxn modelId="{A3B4DBB4-2F19-4D37-86A4-688B876F2DD7}" srcId="{57AB900C-7FFD-45DA-8705-07E8E29FE7EC}" destId="{D19C5ED2-5E92-4787-839C-908C7AB3B786}" srcOrd="0" destOrd="0" parTransId="{497F980B-81DC-4106-A01C-F3C1DE0CF5F4}" sibTransId="{728C690D-C006-41EE-976E-D7F42031128C}"/>
    <dgm:cxn modelId="{B8FBC94B-01CC-4972-8B2C-7598CE28F419}" type="presOf" srcId="{2C2E1F36-68AF-4DC0-B1A4-D9DF85B6B81F}" destId="{492431FB-5931-4E89-AF37-7A4D3A552B45}" srcOrd="0" destOrd="0" presId="urn:microsoft.com/office/officeart/2005/8/layout/orgChart1"/>
    <dgm:cxn modelId="{4B81B62D-0FAD-4BEA-B89D-70B4DFB0115F}" type="presOf" srcId="{C4276A21-406D-41E5-B1CA-B76BA1D4AB7A}" destId="{A31BE91A-0ECE-4D78-80FB-77BD1C85CD63}" srcOrd="1" destOrd="0" presId="urn:microsoft.com/office/officeart/2005/8/layout/orgChart1"/>
    <dgm:cxn modelId="{C0BC49E4-15C9-4CA9-894F-AEAC4B130FF2}" type="presOf" srcId="{4F080A9A-812C-4965-B126-DFDE4AA644E7}" destId="{EFA6B3CC-1376-41C6-B595-7D3CDCD555B6}" srcOrd="0" destOrd="0" presId="urn:microsoft.com/office/officeart/2005/8/layout/orgChart1"/>
    <dgm:cxn modelId="{FCBA9665-020D-4C67-AA06-57325A5973ED}" srcId="{D19C5ED2-5E92-4787-839C-908C7AB3B786}" destId="{189D26DA-96FB-4232-B46A-ABE19107883A}" srcOrd="1" destOrd="0" parTransId="{239297F1-9619-4764-934B-A21AD40735B2}" sibTransId="{7D3264A5-BF88-43D9-A8C1-AC65134CE907}"/>
    <dgm:cxn modelId="{5412116F-6FA1-472C-BF14-0CFF43DF88E5}" type="presOf" srcId="{189D26DA-96FB-4232-B46A-ABE19107883A}" destId="{EA1ABFA0-737F-4A96-9D71-8DDF3693BB8D}" srcOrd="0" destOrd="0" presId="urn:microsoft.com/office/officeart/2005/8/layout/orgChart1"/>
    <dgm:cxn modelId="{72F27888-AAC3-47C2-A289-CC144BAF3C75}" type="presOf" srcId="{1A481D2D-0635-4510-A338-B12C767FF03E}" destId="{5349A210-90B2-4E62-BCBF-BC48BB875339}" srcOrd="1" destOrd="0" presId="urn:microsoft.com/office/officeart/2005/8/layout/orgChart1"/>
    <dgm:cxn modelId="{D099F727-08F2-407F-90DB-8B258F52D16A}" type="presOf" srcId="{57AB900C-7FFD-45DA-8705-07E8E29FE7EC}" destId="{322B1C78-675C-4579-9FD2-4550B86C47E7}" srcOrd="0" destOrd="0" presId="urn:microsoft.com/office/officeart/2005/8/layout/orgChart1"/>
    <dgm:cxn modelId="{93394E72-6737-42C1-A359-58D39D0075A9}" type="presOf" srcId="{D19C5ED2-5E92-4787-839C-908C7AB3B786}" destId="{6198F70F-6228-48BD-AB80-9D3EC2828266}" srcOrd="0" destOrd="0" presId="urn:microsoft.com/office/officeart/2005/8/layout/orgChart1"/>
    <dgm:cxn modelId="{98B683FD-ED3D-4DB3-ADD0-3B69261CB860}" type="presParOf" srcId="{322B1C78-675C-4579-9FD2-4550B86C47E7}" destId="{79C6AC43-9793-4102-9A03-7E1362632FD3}" srcOrd="0" destOrd="0" presId="urn:microsoft.com/office/officeart/2005/8/layout/orgChart1"/>
    <dgm:cxn modelId="{29BF67C9-7BD0-4791-8741-4188F4C44DAE}" type="presParOf" srcId="{79C6AC43-9793-4102-9A03-7E1362632FD3}" destId="{F496DA6E-EF00-42C3-94AA-B5D4B06DD813}" srcOrd="0" destOrd="0" presId="urn:microsoft.com/office/officeart/2005/8/layout/orgChart1"/>
    <dgm:cxn modelId="{9185BB47-8654-4EF0-94C3-EF0E60B84E95}" type="presParOf" srcId="{F496DA6E-EF00-42C3-94AA-B5D4B06DD813}" destId="{6198F70F-6228-48BD-AB80-9D3EC2828266}" srcOrd="0" destOrd="0" presId="urn:microsoft.com/office/officeart/2005/8/layout/orgChart1"/>
    <dgm:cxn modelId="{4974D4B7-0329-4BE2-868A-7DA69758AD35}" type="presParOf" srcId="{F496DA6E-EF00-42C3-94AA-B5D4B06DD813}" destId="{16183952-7A60-471D-BB6C-34FB97CAFCFF}" srcOrd="1" destOrd="0" presId="urn:microsoft.com/office/officeart/2005/8/layout/orgChart1"/>
    <dgm:cxn modelId="{1D1D5972-C4CE-4302-A0EB-56414BCE9061}" type="presParOf" srcId="{79C6AC43-9793-4102-9A03-7E1362632FD3}" destId="{26E27175-52C0-41E7-A3A4-9090E99E9380}" srcOrd="1" destOrd="0" presId="urn:microsoft.com/office/officeart/2005/8/layout/orgChart1"/>
    <dgm:cxn modelId="{5D80B64D-27F9-4C74-950A-D5A29780EEA9}" type="presParOf" srcId="{26E27175-52C0-41E7-A3A4-9090E99E9380}" destId="{492431FB-5931-4E89-AF37-7A4D3A552B45}" srcOrd="0" destOrd="0" presId="urn:microsoft.com/office/officeart/2005/8/layout/orgChart1"/>
    <dgm:cxn modelId="{2A2F5E7A-72CE-4D5C-8EA5-4BBD10E7F937}" type="presParOf" srcId="{26E27175-52C0-41E7-A3A4-9090E99E9380}" destId="{E7953C01-E0B5-4086-9D2D-7F83AC7CE986}" srcOrd="1" destOrd="0" presId="urn:microsoft.com/office/officeart/2005/8/layout/orgChart1"/>
    <dgm:cxn modelId="{4A34F088-694D-4F69-924A-A902853C7A79}" type="presParOf" srcId="{E7953C01-E0B5-4086-9D2D-7F83AC7CE986}" destId="{F7C6D1DA-D1BD-4E19-AEE8-A7D325264DA2}" srcOrd="0" destOrd="0" presId="urn:microsoft.com/office/officeart/2005/8/layout/orgChart1"/>
    <dgm:cxn modelId="{34FCF9CD-78C6-4B1C-AC57-D505BD7616F2}" type="presParOf" srcId="{F7C6D1DA-D1BD-4E19-AEE8-A7D325264DA2}" destId="{8E6A5832-EEB4-4568-B584-21B2E6EEE699}" srcOrd="0" destOrd="0" presId="urn:microsoft.com/office/officeart/2005/8/layout/orgChart1"/>
    <dgm:cxn modelId="{0776617F-CF2C-4F1B-B657-D7CE04448FDD}" type="presParOf" srcId="{F7C6D1DA-D1BD-4E19-AEE8-A7D325264DA2}" destId="{5349A210-90B2-4E62-BCBF-BC48BB875339}" srcOrd="1" destOrd="0" presId="urn:microsoft.com/office/officeart/2005/8/layout/orgChart1"/>
    <dgm:cxn modelId="{0E897216-542B-4DA9-8B29-FF94EB1D3A61}" type="presParOf" srcId="{E7953C01-E0B5-4086-9D2D-7F83AC7CE986}" destId="{B815B9BF-EF40-44AC-887B-A038205E55FC}" srcOrd="1" destOrd="0" presId="urn:microsoft.com/office/officeart/2005/8/layout/orgChart1"/>
    <dgm:cxn modelId="{B1FB789B-EDBA-4604-ABD4-13301EABFB80}" type="presParOf" srcId="{E7953C01-E0B5-4086-9D2D-7F83AC7CE986}" destId="{609F7385-FB9A-49FB-A3B4-59AD1E39A9CB}" srcOrd="2" destOrd="0" presId="urn:microsoft.com/office/officeart/2005/8/layout/orgChart1"/>
    <dgm:cxn modelId="{7C3E1098-0197-4611-99CB-BAF632827642}" type="presParOf" srcId="{26E27175-52C0-41E7-A3A4-9090E99E9380}" destId="{56E78C34-C658-4663-89DD-532A2DEDEDE1}" srcOrd="2" destOrd="0" presId="urn:microsoft.com/office/officeart/2005/8/layout/orgChart1"/>
    <dgm:cxn modelId="{CD6184F3-EE19-4DE7-8740-58F39603CDFF}" type="presParOf" srcId="{26E27175-52C0-41E7-A3A4-9090E99E9380}" destId="{0312D788-FD5B-4BE0-9C3B-42BBD5AC19B8}" srcOrd="3" destOrd="0" presId="urn:microsoft.com/office/officeart/2005/8/layout/orgChart1"/>
    <dgm:cxn modelId="{0028AFBD-54A3-4C5C-AEE3-12206EEB9E98}" type="presParOf" srcId="{0312D788-FD5B-4BE0-9C3B-42BBD5AC19B8}" destId="{EB0D2D54-B321-43FA-A78B-5DD91CD96E23}" srcOrd="0" destOrd="0" presId="urn:microsoft.com/office/officeart/2005/8/layout/orgChart1"/>
    <dgm:cxn modelId="{7FF1E66B-82DC-492E-9463-0249F907EC06}" type="presParOf" srcId="{EB0D2D54-B321-43FA-A78B-5DD91CD96E23}" destId="{EA1ABFA0-737F-4A96-9D71-8DDF3693BB8D}" srcOrd="0" destOrd="0" presId="urn:microsoft.com/office/officeart/2005/8/layout/orgChart1"/>
    <dgm:cxn modelId="{5C59C58A-00A5-4888-9959-B4A337562ECB}" type="presParOf" srcId="{EB0D2D54-B321-43FA-A78B-5DD91CD96E23}" destId="{3D854572-3F87-4141-86E7-C70B3E0D5054}" srcOrd="1" destOrd="0" presId="urn:microsoft.com/office/officeart/2005/8/layout/orgChart1"/>
    <dgm:cxn modelId="{40C38F56-E1DA-472C-B3EF-B64407871C69}" type="presParOf" srcId="{0312D788-FD5B-4BE0-9C3B-42BBD5AC19B8}" destId="{72B12629-8B6A-407C-BE1F-4D2C8C70AB3E}" srcOrd="1" destOrd="0" presId="urn:microsoft.com/office/officeart/2005/8/layout/orgChart1"/>
    <dgm:cxn modelId="{556D30A5-D97D-4BED-B6A3-D718ACE6F44E}" type="presParOf" srcId="{0312D788-FD5B-4BE0-9C3B-42BBD5AC19B8}" destId="{9FEA5F2B-3026-45BD-98EE-12D8E3E5C26F}" srcOrd="2" destOrd="0" presId="urn:microsoft.com/office/officeart/2005/8/layout/orgChart1"/>
    <dgm:cxn modelId="{B3EC83DF-A5E5-47FE-A93F-E025CF85EC25}" type="presParOf" srcId="{26E27175-52C0-41E7-A3A4-9090E99E9380}" destId="{EFA6B3CC-1376-41C6-B595-7D3CDCD555B6}" srcOrd="4" destOrd="0" presId="urn:microsoft.com/office/officeart/2005/8/layout/orgChart1"/>
    <dgm:cxn modelId="{C38FB074-E2D8-4B93-9AF3-DBC0798017A8}" type="presParOf" srcId="{26E27175-52C0-41E7-A3A4-9090E99E9380}" destId="{8C73735E-8351-4552-90BC-ECFF6BE4F27F}" srcOrd="5" destOrd="0" presId="urn:microsoft.com/office/officeart/2005/8/layout/orgChart1"/>
    <dgm:cxn modelId="{FCDD95C1-EEE5-4B5D-9EA3-B3F07CC537BE}" type="presParOf" srcId="{8C73735E-8351-4552-90BC-ECFF6BE4F27F}" destId="{A480EC82-B970-4808-9C15-AF1647DEDCFE}" srcOrd="0" destOrd="0" presId="urn:microsoft.com/office/officeart/2005/8/layout/orgChart1"/>
    <dgm:cxn modelId="{C0AE0BBA-AD77-4EC6-A746-1200D1BDA7E1}" type="presParOf" srcId="{A480EC82-B970-4808-9C15-AF1647DEDCFE}" destId="{B07B07A2-CEB2-4294-9AB6-8431DC6DB030}" srcOrd="0" destOrd="0" presId="urn:microsoft.com/office/officeart/2005/8/layout/orgChart1"/>
    <dgm:cxn modelId="{D1333D11-5602-416C-B99D-C46E7BBE666B}" type="presParOf" srcId="{A480EC82-B970-4808-9C15-AF1647DEDCFE}" destId="{A31BE91A-0ECE-4D78-80FB-77BD1C85CD63}" srcOrd="1" destOrd="0" presId="urn:microsoft.com/office/officeart/2005/8/layout/orgChart1"/>
    <dgm:cxn modelId="{D2D7C0C8-2CDD-4110-AF79-D993BB48E0A8}" type="presParOf" srcId="{8C73735E-8351-4552-90BC-ECFF6BE4F27F}" destId="{2CF75F35-CEDB-4C01-A4D6-8A6042016629}" srcOrd="1" destOrd="0" presId="urn:microsoft.com/office/officeart/2005/8/layout/orgChart1"/>
    <dgm:cxn modelId="{82EC9459-6A6E-4039-B885-18E60998F771}" type="presParOf" srcId="{8C73735E-8351-4552-90BC-ECFF6BE4F27F}" destId="{5EC6AFCC-EB2D-4C39-900A-CD027368C216}" srcOrd="2" destOrd="0" presId="urn:microsoft.com/office/officeart/2005/8/layout/orgChart1"/>
    <dgm:cxn modelId="{24183990-5C94-463D-A9C8-288D69841564}" type="presParOf" srcId="{79C6AC43-9793-4102-9A03-7E1362632FD3}" destId="{95C31D8A-22FE-4FE4-BAE0-BFF68B6E24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6B3CC-1376-41C6-B595-7D3CDCD555B6}">
      <dsp:nvSpPr>
        <dsp:cNvPr id="0" name=""/>
        <dsp:cNvSpPr/>
      </dsp:nvSpPr>
      <dsp:spPr>
        <a:xfrm>
          <a:off x="4572000" y="2059626"/>
          <a:ext cx="3220128" cy="62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956"/>
              </a:lnTo>
              <a:lnTo>
                <a:pt x="3220128" y="341956"/>
              </a:lnTo>
              <a:lnTo>
                <a:pt x="3220128" y="624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78C34-C658-4663-89DD-532A2DEDEDE1}">
      <dsp:nvSpPr>
        <dsp:cNvPr id="0" name=""/>
        <dsp:cNvSpPr/>
      </dsp:nvSpPr>
      <dsp:spPr>
        <a:xfrm>
          <a:off x="4526280" y="2059626"/>
          <a:ext cx="91440" cy="62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4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431FB-5931-4E89-AF37-7A4D3A552B45}">
      <dsp:nvSpPr>
        <dsp:cNvPr id="0" name=""/>
        <dsp:cNvSpPr/>
      </dsp:nvSpPr>
      <dsp:spPr>
        <a:xfrm>
          <a:off x="1351871" y="2059626"/>
          <a:ext cx="3220128" cy="624999"/>
        </a:xfrm>
        <a:custGeom>
          <a:avLst/>
          <a:gdLst/>
          <a:ahLst/>
          <a:cxnLst/>
          <a:rect l="0" t="0" r="0" b="0"/>
          <a:pathLst>
            <a:path>
              <a:moveTo>
                <a:pt x="3220128" y="0"/>
              </a:moveTo>
              <a:lnTo>
                <a:pt x="3220128" y="341956"/>
              </a:lnTo>
              <a:lnTo>
                <a:pt x="0" y="341956"/>
              </a:lnTo>
              <a:lnTo>
                <a:pt x="0" y="624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8F70F-6228-48BD-AB80-9D3EC2828266}">
      <dsp:nvSpPr>
        <dsp:cNvPr id="0" name=""/>
        <dsp:cNvSpPr/>
      </dsp:nvSpPr>
      <dsp:spPr>
        <a:xfrm>
          <a:off x="2804759" y="54885"/>
          <a:ext cx="3534481" cy="2004740"/>
        </a:xfrm>
        <a:prstGeom prst="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Left"/>
          <a:lightRig rig="threePt" dir="t"/>
        </a:scene3d>
        <a:sp3d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কম্পিউটার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নেটওয়ার্ক</a:t>
          </a:r>
          <a:endParaRPr lang="en-US" sz="5400" b="1" kern="1200" dirty="0">
            <a:solidFill>
              <a:schemeClr val="bg2">
                <a:lumMod val="2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804759" y="54885"/>
        <a:ext cx="3534481" cy="2004740"/>
      </dsp:txXfrm>
    </dsp:sp>
    <dsp:sp modelId="{8E6A5832-EEB4-4568-B584-21B2E6EEE699}">
      <dsp:nvSpPr>
        <dsp:cNvPr id="0" name=""/>
        <dsp:cNvSpPr/>
      </dsp:nvSpPr>
      <dsp:spPr>
        <a:xfrm>
          <a:off x="4046" y="2684625"/>
          <a:ext cx="2695649" cy="2459375"/>
        </a:xfrm>
        <a:prstGeom prst="rect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Below"/>
          <a:lightRig rig="threePt" dir="t"/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4000" kern="1200" dirty="0" smtClean="0">
            <a:solidFill>
              <a:schemeClr val="bg2">
                <a:lumMod val="25000"/>
              </a:schemeClr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লোকাল এরিয়া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নেটওয়ার্ক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LAN</a:t>
          </a:r>
          <a:r>
            <a:rPr lang="bn-BD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)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046" y="2684625"/>
        <a:ext cx="2695649" cy="2459375"/>
      </dsp:txXfrm>
    </dsp:sp>
    <dsp:sp modelId="{EA1ABFA0-737F-4A96-9D71-8DDF3693BB8D}">
      <dsp:nvSpPr>
        <dsp:cNvPr id="0" name=""/>
        <dsp:cNvSpPr/>
      </dsp:nvSpPr>
      <dsp:spPr>
        <a:xfrm>
          <a:off x="3265782" y="2684625"/>
          <a:ext cx="2612434" cy="2420558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Right"/>
          <a:lightRig rig="threeP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মেট্রোপলিটন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এরিয়া নেটওয়ার্ক</a:t>
          </a:r>
          <a:r>
            <a:rPr lang="en-US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MAN</a:t>
          </a:r>
          <a:r>
            <a:rPr lang="bn-BD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4000" b="1" kern="1200" dirty="0">
            <a:solidFill>
              <a:schemeClr val="bg2">
                <a:lumMod val="2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265782" y="2684625"/>
        <a:ext cx="2612434" cy="2420558"/>
      </dsp:txXfrm>
    </dsp:sp>
    <dsp:sp modelId="{B07B07A2-CEB2-4294-9AB6-8431DC6DB030}">
      <dsp:nvSpPr>
        <dsp:cNvPr id="0" name=""/>
        <dsp:cNvSpPr/>
      </dsp:nvSpPr>
      <dsp:spPr>
        <a:xfrm>
          <a:off x="6444303" y="2684625"/>
          <a:ext cx="2695649" cy="2453000"/>
        </a:xfrm>
        <a:prstGeom prst="rect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perspectiveLeft"/>
          <a:lightRig rig="threeP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ওয়াইড এরিয়া নেটওয়ার্ক</a:t>
          </a:r>
          <a:r>
            <a:rPr lang="en-US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(</a:t>
          </a:r>
          <a:r>
            <a:rPr lang="en-US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WAN</a:t>
          </a:r>
          <a:r>
            <a:rPr lang="bn-BD" sz="4000" b="1" kern="1200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rPr>
            <a:t>)</a:t>
          </a:r>
          <a:endParaRPr lang="en-US" sz="4000" b="1" kern="1200" dirty="0">
            <a:solidFill>
              <a:schemeClr val="bg2">
                <a:lumMod val="2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6444303" y="2684625"/>
        <a:ext cx="2695649" cy="245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16133-B34D-47A0-B9C2-F1E27F9DD02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9DA3F-0487-444E-8B43-ED029800C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9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867DB-09BD-4DB2-AF08-7633C0F911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7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DA3F-0487-444E-8B43-ED029800C6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4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C3413-641E-4385-91A1-6316591E216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C3413-641E-4385-91A1-6316591E216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C3413-641E-4385-91A1-6316591E216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C3413-641E-4385-91A1-6316591E216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C3413-641E-4385-91A1-6316591E216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C3413-641E-4385-91A1-6316591E216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C3413-641E-4385-91A1-6316591E216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C3413-641E-4385-91A1-6316591E216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C3413-641E-4385-91A1-6316591E216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C3413-641E-4385-91A1-6316591E216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C3413-641E-4385-91A1-6316591E216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BC3413-641E-4385-91A1-6316591E216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90F783-DDE7-4CFE-917E-A33A029C7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14500" y="609600"/>
            <a:ext cx="1371600" cy="1371600"/>
          </a:xfrm>
          <a:prstGeom prst="flowChartProcess">
            <a:avLst/>
          </a:prstGeom>
          <a:blipFill>
            <a:blip r:embed="rId4">
              <a:lum bright="25000" contrast="-12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086100" y="2057400"/>
            <a:ext cx="1600200" cy="1371600"/>
          </a:xfrm>
          <a:prstGeom prst="flowChart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4514850" y="3505200"/>
            <a:ext cx="1600200" cy="1447800"/>
          </a:xfrm>
          <a:prstGeom prst="flowChartProcess">
            <a:avLst/>
          </a:prstGeom>
          <a:blipFill>
            <a:blip r:embed="rId6">
              <a:lum bright="22000" contrast="21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5943600" y="5029200"/>
            <a:ext cx="1485900" cy="1371600"/>
          </a:xfrm>
          <a:prstGeom prst="flowChartProcess">
            <a:avLst/>
          </a:prstGeom>
          <a:blipFill>
            <a:blip r:embed="rId7">
              <a:lum bright="37000" contrast="14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 rot="18918930">
            <a:off x="7302706" y="6011864"/>
            <a:ext cx="789928" cy="103565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57500" y="152402"/>
            <a:ext cx="5257800" cy="1015663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500" y="304802"/>
            <a:ext cx="1371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50" y="1828802"/>
            <a:ext cx="137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  </a:t>
            </a:r>
            <a:endParaRPr lang="en-US" sz="1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276602"/>
            <a:ext cx="137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ত 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50" y="4648202"/>
            <a:ext cx="137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Bevel 21"/>
          <p:cNvSpPr/>
          <p:nvPr/>
        </p:nvSpPr>
        <p:spPr>
          <a:xfrm>
            <a:off x="7772400" y="1066800"/>
            <a:ext cx="228600" cy="49530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4-Point Star 22"/>
          <p:cNvSpPr/>
          <p:nvPr/>
        </p:nvSpPr>
        <p:spPr>
          <a:xfrm>
            <a:off x="7486650" y="6248400"/>
            <a:ext cx="457200" cy="6096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:\ATAUR PICTUR\PICTURE\ROSE\NNN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00150" y="3505200"/>
            <a:ext cx="3200400" cy="3200400"/>
          </a:xfrm>
          <a:prstGeom prst="ellipse">
            <a:avLst/>
          </a:prstGeom>
          <a:noFill/>
        </p:spPr>
      </p:pic>
      <p:sp>
        <p:nvSpPr>
          <p:cNvPr id="25" name="Flowchart: Decision 24"/>
          <p:cNvSpPr/>
          <p:nvPr/>
        </p:nvSpPr>
        <p:spPr>
          <a:xfrm rot="18918930">
            <a:off x="1021714" y="-176215"/>
            <a:ext cx="756923" cy="1038457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4-Point Star 25"/>
          <p:cNvSpPr/>
          <p:nvPr/>
        </p:nvSpPr>
        <p:spPr>
          <a:xfrm>
            <a:off x="1143001" y="0"/>
            <a:ext cx="457199" cy="6096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ATAUR PICTUR\PICTURE\ANI  FLOWER\animated-flower-image-0050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7567" y="2057400"/>
            <a:ext cx="1627684" cy="3124200"/>
          </a:xfrm>
          <a:prstGeom prst="rect">
            <a:avLst/>
          </a:prstGeom>
          <a:noFill/>
        </p:spPr>
      </p:pic>
      <p:pic>
        <p:nvPicPr>
          <p:cNvPr id="18" name="Picture 17" descr="ncomputing-bangladesh-classroom-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0192" y="1168065"/>
            <a:ext cx="1428750" cy="1676401"/>
          </a:xfrm>
          <a:prstGeom prst="rect">
            <a:avLst/>
          </a:prstGeom>
        </p:spPr>
      </p:pic>
      <p:pic>
        <p:nvPicPr>
          <p:cNvPr id="19" name="Picture 18" descr="boat-library-bangladesh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9869" y="5005475"/>
            <a:ext cx="139065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43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6000">
        <p15:prstTrans prst="curtains"/>
        <p:sndAc>
          <p:stSnd>
            <p:snd r:embed="rId3" name="applause.wav"/>
          </p:stSnd>
        </p:sndAc>
      </p:transition>
    </mc:Choice>
    <mc:Fallback>
      <p:transition spd="slow" advClick="0" advTm="6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0"/>
            <a:ext cx="8001000" cy="1108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লোকাল এরিয়া নেটওয়ার্ক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4724400"/>
            <a:ext cx="762000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LAN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একই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ভবন, পাশাপাশি অবস্থিত ভবন অথবা একটি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শহরের ছোট একটি এলাকা নিয়ে গঠিত।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২। পরিধি সর্বোচ্চ ১০ কিমি।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৩। সংযোগ প্রক্রিয়ায় সাধারনত তার ব্যবহার করা হয়।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Documents and Settings\Administrator\Desktop\nt\la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5257800" cy="32861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0"/>
            <a:ext cx="8001000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মেট্রোপলিটন এরিয়া নেটওয়ার্ক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4419600"/>
            <a:ext cx="7848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বড় শহর বা পাশাপাশি অবস্থিত কয়েকটি ছোট </a:t>
            </a:r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শহরেরবিভিন্ন </a:t>
            </a:r>
            <a:r>
              <a:rPr lang="bn-BD" sz="32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প্রতিষ্ঠানের কম্পিউটারসমূহের মধ্যে </a:t>
            </a:r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2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 গড়ে তোলা হয়, তাকে মেট্রোপলিটন এরিয়া নেটওয়ার্ক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(MAN) </a:t>
            </a:r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2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Documents and Settings\Administrator\Desktop\nt\ma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143000"/>
            <a:ext cx="4800600" cy="32242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19200" y="1"/>
            <a:ext cx="7924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ওয়াইড এরিয়া নেটওয়ার্ক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995678"/>
            <a:ext cx="80010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বিশাল এলাকা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জুড়ে বিস্তৃত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 যেমন - অঞ্চল, দেশ, মহাদেশ </a:t>
            </a:r>
            <a:r>
              <a:rPr lang="bn-BD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বিশ্ব ) </a:t>
            </a:r>
            <a:r>
              <a:rPr lang="bn-BD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নেটওয়ার্ককে ওয়াইড এরিয়া নেটওয়ার্ক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 WAN ) 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 ।</a:t>
            </a:r>
            <a:endParaRPr lang="bn-BD" sz="3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অসংখ্য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LAN, MAN </a:t>
            </a:r>
            <a:r>
              <a:rPr lang="bn-BD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 সম্বন্বয়ে গঠিত।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ইন্টারনেট  </a:t>
            </a:r>
            <a:r>
              <a:rPr lang="bn-BD" sz="3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 ধরনের ওয়াইড এরিয়া নেটওয়ার্ক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Documents and Settings\Administrator\Desktop\nt\wa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19200"/>
            <a:ext cx="3352800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6000">
        <p14:glitter pattern="hexagon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1" y="0"/>
            <a:ext cx="5029200" cy="830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 টপোলজি 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143000"/>
            <a:ext cx="25146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3810000"/>
            <a:ext cx="815340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bn-BD" sz="4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নেটওয়ার্কভুক্ত কম্পিউটারগুলোর অবস্থানগত ও সংযোগ বিন্যাসের কাঠামোকে নেটওয়ার্ক </a:t>
            </a:r>
            <a:r>
              <a:rPr lang="bn-BD" sz="40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সংগঠন বা টপোলজি </a:t>
            </a:r>
            <a:r>
              <a:rPr lang="bn-BD" sz="4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বলে । নেটওয়ার্ক </a:t>
            </a:r>
            <a:r>
              <a:rPr lang="bn-BD" sz="40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টপোলজি মূলত নেটওয়ার্কের বাহ্যিক কাঠামো বর্ণনা করে থাকে।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Documents and Settings\Administrator\Desktop\nt\r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219200"/>
            <a:ext cx="2098623" cy="1828800"/>
          </a:xfrm>
          <a:prstGeom prst="rect">
            <a:avLst/>
          </a:prstGeom>
          <a:noFill/>
        </p:spPr>
      </p:pic>
      <p:pic>
        <p:nvPicPr>
          <p:cNvPr id="6148" name="Picture 4" descr="C:\Documents and Settings\Administrator\Desktop\nt\topologi-bu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6525" y="1219200"/>
            <a:ext cx="265747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প্রকার নেটওয়ার্ক </a:t>
            </a:r>
            <a:r>
              <a:rPr lang="bn-BD" sz="48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টপোলজি 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194" name="Picture 2" descr="C:\Documents and Settings\Administrator\Desktop\nt\network-topolog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6516" y="1227221"/>
            <a:ext cx="7796263" cy="501315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3124200"/>
            <a:ext cx="1371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3124200"/>
            <a:ext cx="1371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রিং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3200400"/>
            <a:ext cx="1371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5638800"/>
            <a:ext cx="1905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5638800"/>
            <a:ext cx="2133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শাখা-প্রশাখা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5638800"/>
            <a:ext cx="1905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পরস্পর সংযুক্ত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143000"/>
            <a:ext cx="329034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057400" y="0"/>
            <a:ext cx="434330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বাস টপোলজি</a:t>
            </a:r>
            <a:endParaRPr lang="en-US" sz="5400" b="1" dirty="0">
              <a:ln w="11430"/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3318570"/>
            <a:ext cx="8001000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 সুবিধাঃ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কেন্দ্রীয় </a:t>
            </a:r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বা  হোস্ট কম্পিউটার থাকে না।</a:t>
            </a:r>
          </a:p>
          <a:p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কোন কম্পিউটার বা ডিভাইস খুলে নিলে নেটওয়ার্কের কাজে ব্যঘাত ঘটে না।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অসুবিধাঃ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প্রত্যেকটি </a:t>
            </a:r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কম্পিউটারকে স্বয়ংসম্পূর্ণ হতে হয় ।</a:t>
            </a:r>
          </a:p>
          <a:p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ডাটা চলাচলের পথ অভিন্ন বিধায় ডাটা ট্রাফিক জ্যামের সৃষ্টি হয়।</a:t>
            </a:r>
            <a:endParaRPr lang="bn-BD" sz="2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77000" y="1752600"/>
          <a:ext cx="9334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" r:id="rId4" imgW="933480" imgH="485640" progId="Package">
                  <p:embed/>
                </p:oleObj>
              </mc:Choice>
              <mc:Fallback>
                <p:oleObj name="Package" r:id="rId4" imgW="93348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752600"/>
                        <a:ext cx="9334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6000">
        <p15:prstTrans prst="pageCurlDoubl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0"/>
            <a:ext cx="434330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রিং </a:t>
            </a:r>
            <a:r>
              <a:rPr lang="bn-BD" sz="5400" b="1" dirty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5400" b="1" dirty="0">
              <a:ln w="11430"/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3318570"/>
            <a:ext cx="8001000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 সুবিধাঃ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কেন্দ্রীয় </a:t>
            </a:r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বা  হোস্ট কম্পিউটার থাকে না।</a:t>
            </a:r>
          </a:p>
          <a:p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প্রত্যেকটি </a:t>
            </a:r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কম্পিউটারকে স্বয়ংসম্পূর্ণ  হয়ে থাকে 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অসুবিধাঃ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নেটওয়ার্ক যত বড় , গতি তত কম।</a:t>
            </a:r>
            <a:endParaRPr lang="bn-BD" sz="28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কোন কম্পিউটার বা ডিভাইস যুক্ত করলে বা খুলে নিলে নেটওয়ার্কের কাজে ব্যঘাত ঘটে ।</a:t>
            </a:r>
            <a:endParaRPr lang="bn-BD" sz="2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Documents and Settings\Administrator\Desktop\nt\r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066800"/>
            <a:ext cx="4114800" cy="2057400"/>
          </a:xfrm>
          <a:prstGeom prst="rect">
            <a:avLst/>
          </a:prstGeom>
          <a:noFill/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34200" y="1676400"/>
          <a:ext cx="952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ackage" r:id="rId4" imgW="952560" imgH="485640" progId="Package">
                  <p:embed/>
                </p:oleObj>
              </mc:Choice>
              <mc:Fallback>
                <p:oleObj name="Package" r:id="rId4" imgW="95256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676400"/>
                        <a:ext cx="9525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0"/>
            <a:ext cx="434330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 smtClean="0">
                <a:ln w="11430"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স্টার টপোলজি</a:t>
            </a:r>
            <a:endParaRPr lang="en-US" sz="5400" b="1" dirty="0">
              <a:ln w="11430"/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819400"/>
            <a:ext cx="9144000" cy="4462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u="sng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সুবিধাঃ</a:t>
            </a:r>
          </a:p>
          <a:p>
            <a:r>
              <a:rPr lang="bn-BD" sz="2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১। কেন্দ্রীয় কম্পিউটার বা  হোস্ট কম্পিউটার থাকে যার মাধ্যমে নেটওয়ার্কে সংযুক্ত কম্পিউটারগুলো সরাসরি সংযুক্ত থাকে। </a:t>
            </a:r>
          </a:p>
          <a:p>
            <a:r>
              <a:rPr lang="bn-BD" sz="2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২। কোন কম্পিউটার বা ডিভাইস যুক্ত করলে বা খুলে নিলে নেটওয়ার্কের কাজে ব্যঘাত ঘটে না ।</a:t>
            </a:r>
          </a:p>
          <a:p>
            <a:r>
              <a:rPr lang="bn-BD" sz="2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অসুবিধাঃ</a:t>
            </a:r>
          </a:p>
          <a:p>
            <a:r>
              <a:rPr lang="bn-BD" sz="2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১। কেন্দ্রীয় কম্পিউটার বা  হোস্ট কম্পিউটার নষ্ট হয়ে</a:t>
            </a:r>
            <a:r>
              <a:rPr lang="bn-BD" sz="28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গেলে পুরো নেটওয়ার্ক অচল হয়ে পড়ে ।</a:t>
            </a:r>
          </a:p>
          <a:p>
            <a:r>
              <a:rPr lang="bn-BD" sz="2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২। তার খরচ বেশি ।</a:t>
            </a:r>
            <a:endParaRPr lang="bn-BD" sz="28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C:\Documents and Settings\Administrator\Desktop\nt\st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990601"/>
            <a:ext cx="2713702" cy="1828799"/>
          </a:xfrm>
          <a:prstGeom prst="rect">
            <a:avLst/>
          </a:prstGeom>
          <a:noFill/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91200" y="1752600"/>
          <a:ext cx="962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Package" r:id="rId4" imgW="961920" imgH="485640" progId="Package">
                  <p:embed/>
                </p:oleObj>
              </mc:Choice>
              <mc:Fallback>
                <p:oleObj name="Package" r:id="rId4" imgW="96192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962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6000">
        <p14:glitter pattern="hexagon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1628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7315200" cy="3352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কম্পিউটার নেটওয়ার্ক কাকে বলে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কম্পিউটার নেটওয়ার্ক প্রধানত কত প্রকার ও কি কি ?</a:t>
            </a:r>
          </a:p>
          <a:p>
            <a:pPr eaLnBrk="1" hangingPunct="1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টপোলজি কাকে বলে?</a:t>
            </a:r>
          </a:p>
          <a:p>
            <a:pPr eaLnBrk="1" hangingPunct="1">
              <a:buNone/>
            </a:pPr>
            <a:endParaRPr lang="bn-BD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None/>
            </a:pPr>
            <a:endParaRPr lang="bn-BD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BD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BD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BD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sz="4000" dirty="0" smtClean="0">
              <a:solidFill>
                <a:srgbClr val="7030A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14:shred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1628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49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কম্পিউটার নেটওয়ার্ক এর প্রকারভেদ এবং প্রত্যেক প্রকারের ২ টি করে বৈশিষ্ট্য লিখ ।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বাস, রিং ও স্টার টপোলজির সুবিধা-অসুবিধাগুলো (২ টি করে ) লিখ ।</a:t>
            </a:r>
          </a:p>
          <a:p>
            <a:pPr eaLnBrk="1" hangingPunct="1">
              <a:buNone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 ৬ টি দলে ভাগ করে দেয়া হবে )</a:t>
            </a:r>
          </a:p>
          <a:p>
            <a:pPr eaLnBrk="1" hangingPunct="1">
              <a:buFont typeface="Arial" charset="0"/>
              <a:buNone/>
            </a:pPr>
            <a:endParaRPr lang="bn-BD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BD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BD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BD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sz="4000" dirty="0" smtClean="0">
              <a:solidFill>
                <a:srgbClr val="7030A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990600" y="2020389"/>
            <a:ext cx="7924800" cy="33528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943600"/>
            <a:ext cx="7467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৯ম-১০ম শ্রেণী ,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বিষয়ঃ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প্রযুক্তি</a:t>
            </a:r>
            <a:endParaRPr lang="en-US" sz="3600" b="1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447800" y="533400"/>
            <a:ext cx="6477000" cy="12192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উপস্থাপনায় -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390">
            <a:off x="1663669" y="1858253"/>
            <a:ext cx="6578661" cy="39460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600" y="22098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/>
              <a:t>মোঃকামরুল</a:t>
            </a:r>
            <a:r>
              <a:rPr lang="en-US" sz="2400" dirty="0"/>
              <a:t> </a:t>
            </a:r>
            <a:r>
              <a:rPr lang="en-US" sz="2400" dirty="0" err="1"/>
              <a:t>হাসান</a:t>
            </a:r>
            <a:endParaRPr lang="en-US" sz="2400" dirty="0"/>
          </a:p>
          <a:p>
            <a:r>
              <a:rPr lang="en-US" sz="2400" dirty="0" err="1"/>
              <a:t>সহকারি</a:t>
            </a:r>
            <a:r>
              <a:rPr lang="en-US" sz="2400" dirty="0"/>
              <a:t> </a:t>
            </a:r>
            <a:r>
              <a:rPr lang="en-US" sz="2400" dirty="0" err="1"/>
              <a:t>শিক্ষক</a:t>
            </a:r>
            <a:r>
              <a:rPr lang="en-US" sz="2400" dirty="0"/>
              <a:t> (ICT)</a:t>
            </a:r>
          </a:p>
          <a:p>
            <a:r>
              <a:rPr lang="en-US" sz="2400" dirty="0" err="1"/>
              <a:t>দক্ষিণ</a:t>
            </a:r>
            <a:r>
              <a:rPr lang="en-US" sz="2400" dirty="0"/>
              <a:t> </a:t>
            </a:r>
            <a:r>
              <a:rPr lang="en-US" sz="2400" dirty="0" err="1"/>
              <a:t>লালমোহন</a:t>
            </a:r>
            <a:r>
              <a:rPr lang="en-US" sz="2400" dirty="0"/>
              <a:t> </a:t>
            </a:r>
            <a:r>
              <a:rPr lang="en-US" sz="2400" dirty="0" err="1"/>
              <a:t>মাধ্যমিক</a:t>
            </a:r>
            <a:r>
              <a:rPr lang="en-US" sz="2400" dirty="0"/>
              <a:t> </a:t>
            </a:r>
            <a:r>
              <a:rPr lang="en-US" sz="2400" dirty="0" err="1"/>
              <a:t>বিদ্যালয়</a:t>
            </a:r>
            <a:endParaRPr lang="en-US" sz="2400" dirty="0"/>
          </a:p>
          <a:p>
            <a:r>
              <a:rPr lang="en-US" sz="2400" dirty="0" err="1"/>
              <a:t>লালমোহন</a:t>
            </a:r>
            <a:r>
              <a:rPr lang="en-US" sz="2400" dirty="0"/>
              <a:t> ,</a:t>
            </a:r>
            <a:r>
              <a:rPr lang="en-US" sz="2400" dirty="0" err="1"/>
              <a:t>ভোলা</a:t>
            </a:r>
            <a:endParaRPr lang="en-US" sz="2400" dirty="0"/>
          </a:p>
          <a:p>
            <a:r>
              <a:rPr lang="en-US" sz="2400" dirty="0"/>
              <a:t>ই মেইল-mdkamrulhasanbd18@gmail.com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7818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114800"/>
            <a:ext cx="6934200" cy="2438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 eaLnBrk="1" hangingPunct="1">
              <a:buFont typeface="Arial" charset="0"/>
              <a:buNone/>
            </a:pP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 বা শিক্ষা প্রতিষ্ঠানে কম্পিউটার নেটওয়ার্ক স্থাপনে কোন ধরনের সংগঠন বা টপোলজি উপযোগী ও কেন ? তোমার মতামতের আলোকে বিশ্লেষণ কর। </a:t>
            </a:r>
          </a:p>
          <a:p>
            <a:pPr algn="just" eaLnBrk="1" hangingPunct="1"/>
            <a:endParaRPr lang="bn-BD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just" eaLnBrk="1" hangingPunct="1"/>
            <a:endParaRPr lang="bn-BD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just" eaLnBrk="1" hangingPunct="1"/>
            <a:endParaRPr lang="bn-BD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just" eaLnBrk="1" hangingPunct="1">
              <a:buFont typeface="Wingdings 3" pitchFamily="18" charset="2"/>
              <a:buNone/>
            </a:pPr>
            <a:endParaRPr lang="en-US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just" eaLnBrk="1" hangingPunct="1">
              <a:buFont typeface="Wingdings 3" pitchFamily="18" charset="2"/>
              <a:buNone/>
            </a:pPr>
            <a:endParaRPr lang="en-US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just" eaLnBrk="1" hangingPunct="1"/>
            <a:endParaRPr lang="en-US" sz="4000" dirty="0" smtClean="0">
              <a:solidFill>
                <a:srgbClr val="7030A0"/>
              </a:solidFill>
            </a:endParaRPr>
          </a:p>
          <a:p>
            <a:pPr algn="just" eaLnBrk="1" hangingPunct="1">
              <a:buFont typeface="Wingdings 3" pitchFamily="18" charset="2"/>
              <a:buNone/>
            </a:pPr>
            <a:endParaRPr lang="en-US" dirty="0" smtClean="0"/>
          </a:p>
        </p:txBody>
      </p:sp>
      <p:pic>
        <p:nvPicPr>
          <p:cNvPr id="4" name="Picture 3" descr="hw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76400"/>
            <a:ext cx="1981200" cy="2032000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266" name="Picture 2" descr="C:\Documents and Settings\Administrator\Desktop\nt\st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0"/>
            <a:ext cx="967020" cy="833438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istrator\Desktop\nt\ri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286000"/>
            <a:ext cx="990600" cy="863237"/>
          </a:xfrm>
          <a:prstGeom prst="rect">
            <a:avLst/>
          </a:prstGeom>
          <a:noFill/>
        </p:spPr>
      </p:pic>
      <p:sp>
        <p:nvSpPr>
          <p:cNvPr id="9" name="Left-Right-Up Arrow 8"/>
          <p:cNvSpPr/>
          <p:nvPr/>
        </p:nvSpPr>
        <p:spPr>
          <a:xfrm rot="5400000">
            <a:off x="4229100" y="2324100"/>
            <a:ext cx="914400" cy="6858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C:\Documents and Settings\Administrator\Desktop\nt\topologi-bu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276600"/>
            <a:ext cx="2090737" cy="6429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8001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সবাইকে অনেক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honnobad-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19400"/>
            <a:ext cx="4142821" cy="2057400"/>
          </a:xfrm>
          <a:prstGeom prst="rect">
            <a:avLst/>
          </a:prstGeom>
        </p:spPr>
      </p:pic>
      <p:pic>
        <p:nvPicPr>
          <p:cNvPr id="31747" name="Picture 3" descr="C:\Documents and Settings\Administrator\Desktop\nasir\nt\content_13373_prev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5105400"/>
            <a:ext cx="5181600" cy="1447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716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bn-BD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-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1066800" y="3124200"/>
            <a:ext cx="8077200" cy="304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টপোলজি কী </a:t>
            </a:r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নেটওয়ার্কের প্রকারভেদ উল্লেখ করতে 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 ।</a:t>
            </a:r>
            <a:endParaRPr lang="bn-BD" sz="36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 টপোলজিগুলো 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 করতে পারবে </a:t>
            </a:r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0" y="0"/>
            <a:ext cx="62484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9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 build="allAtOnce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Administrator\Desktop\nt\stock-photo-green-human-conversation-with-empty-chat-bubble-68482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2819400" cy="22418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7" name="Picture 3" descr="C:\Documents and Settings\Administrator\Desktop\nt\boardmeetin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838200"/>
            <a:ext cx="2857500" cy="2447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8" name="Picture 4" descr="C:\Documents and Settings\Administrator\Desktop\nt\a-conversation-between-two-artificial-intelligence-chatbot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962400"/>
            <a:ext cx="3429000" cy="25717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Rounded Rectangle 8"/>
          <p:cNvSpPr/>
          <p:nvPr/>
        </p:nvSpPr>
        <p:spPr>
          <a:xfrm>
            <a:off x="838200" y="3276600"/>
            <a:ext cx="3886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দুইজন ব্যক্তি  সামনাসামনি  কথা  বলছে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57800" y="3276600"/>
            <a:ext cx="3886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কয়েকজন ব্যক্তি সামনাসামনি কথা বলছে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6800" y="6553200"/>
            <a:ext cx="3886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দুইজন ব্যক্তি  দূরে বসে কথা  বলছে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57800" y="6553200"/>
            <a:ext cx="38862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কয়েকজন ব্যক্তি  দূরে বসে কথা  বলছে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799" y="3886200"/>
            <a:ext cx="388620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7000">
        <p14:honeycomb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t\Computer-Networ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429000"/>
            <a:ext cx="3810000" cy="28575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Desktop\nt\human_networ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81000"/>
            <a:ext cx="3048000" cy="25146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Documents and Settings\Administrator\Desktop\nt\Facebook-Network-Marke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04800"/>
            <a:ext cx="3733800" cy="2543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C:\Documents and Settings\Administrator\Desktop\nt\computer_network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276600"/>
            <a:ext cx="3962400" cy="33147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2971800" y="2819400"/>
            <a:ext cx="38862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 নেটওয়ার্ক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0" y="6477000"/>
            <a:ext cx="38862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  নেটওয়ার্ক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6000">
        <p15:prstTrans prst="crush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56208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পাঠের বিষয়বস্তুঃ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7498080" cy="48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72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</a:t>
            </a:r>
          </a:p>
          <a:p>
            <a:pPr>
              <a:buNone/>
            </a:pPr>
            <a:r>
              <a:rPr lang="bn-BD" sz="72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>
              <a:buNone/>
            </a:pPr>
            <a:r>
              <a:rPr lang="bn-BD" sz="72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 টপোলজি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1" y="0"/>
            <a:ext cx="6934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নেটওয়ার্কের ধারণা</a:t>
            </a:r>
            <a:endParaRPr lang="en-US" sz="4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4191000"/>
            <a:ext cx="899160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bn-BD" sz="40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তথ্য আদান-প্রদান ও প্রক্রিয়াকরণ করার জন্য পাশাপাশি বা দূরবর্তী স্থানে অবস্থিত দুই বা ততোধিক কম্পিউটারের মধ্যে যে আন্তঃসংযোগ বিশিষ্ট যোগাযোগ ব্যবস্থা গড়ে ওঠে </a:t>
            </a:r>
            <a:r>
              <a:rPr lang="bn-BD" sz="4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তাকেই </a:t>
            </a:r>
            <a:r>
              <a:rPr lang="bn-BD" sz="40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বলে।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045534"/>
            <a:ext cx="3048000" cy="276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Documents and Settings\Administrator\Desktop\nt\network topology_clip_image001_00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066800"/>
            <a:ext cx="2590800" cy="27547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6000">
        <p15:prstTrans prst="airplan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950" y="1066800"/>
            <a:ext cx="6115050" cy="4343400"/>
          </a:xfrm>
          <a:solidFill>
            <a:schemeClr val="accent1">
              <a:alpha val="49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IN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অথবা</a:t>
            </a:r>
            <a:br>
              <a:rPr lang="bn-IN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4400" b="1" dirty="0">
                <a:latin typeface="NikoshBAN" pitchFamily="2" charset="0"/>
                <a:cs typeface="NikoshBAN" pitchFamily="2" charset="0"/>
              </a:rPr>
              <a:t>দুইটি বা দুইটির অধিক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কে যোগাযোগ এর কোন মাধ্যম দিয়ে এক সাথে জুড়ে দিলে যদি তারা নিজেদের ভিতর তথ্য উপাত্ত দেওয়া-নেওয়া করতে পারে- তাহলে সেটাই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নেটওয়ার্ক</a:t>
            </a:r>
            <a:r>
              <a:rPr lang="bn-IN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2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6000">
        <p:circle/>
      </p:transition>
    </mc:Choice>
    <mc:Fallback>
      <p:transition spd="slow" advClick="0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838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143000" y="0"/>
            <a:ext cx="8001000" cy="92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নেটওয়ার্কের প্রকারভেদ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crush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19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216</TotalTime>
  <Words>571</Words>
  <Application>Microsoft Office PowerPoint</Application>
  <PresentationFormat>On-screen Show (4:3)</PresentationFormat>
  <Paragraphs>115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Gill Sans MT</vt:lpstr>
      <vt:lpstr>NikoshBAN</vt:lpstr>
      <vt:lpstr>Verdana</vt:lpstr>
      <vt:lpstr>Wingdings 2</vt:lpstr>
      <vt:lpstr>Wingdings 3</vt:lpstr>
      <vt:lpstr>Solstice</vt:lpstr>
      <vt:lpstr>Package</vt:lpstr>
      <vt:lpstr>PowerPoint Presentation</vt:lpstr>
      <vt:lpstr>PowerPoint Presentation</vt:lpstr>
      <vt:lpstr>PowerPoint Presentation</vt:lpstr>
      <vt:lpstr>ছবিগুলো লক্ষ্য কর</vt:lpstr>
      <vt:lpstr>PowerPoint Presentation</vt:lpstr>
      <vt:lpstr>আজকের পাঠের বিষয়বস্তুঃ</vt:lpstr>
      <vt:lpstr>PowerPoint Presentation</vt:lpstr>
      <vt:lpstr>অথবা দুইটি বা দুইটির অধিক  কম্পিউটারকে যোগাযোগ এর কোন মাধ্যম দিয়ে এক সাথে জুড়ে দিলে যদি তারা নিজেদের ভিতর তথ্য উপাত্ত দেওয়া-নেওয়া করতে পারে- তাহলে সেটাই কম্পিউটার নেটওয়ার্ক।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বিভিন্ন প্রকার নেটওয়ার্ক টপোলজি </vt:lpstr>
      <vt:lpstr>PowerPoint Presentation</vt:lpstr>
      <vt:lpstr>PowerPoint Presentation</vt:lpstr>
      <vt:lpstr>PowerPoint Presentation</vt:lpstr>
      <vt:lpstr>মূল্যায়ন</vt:lpstr>
      <vt:lpstr>দলীয় কাজ</vt:lpstr>
      <vt:lpstr>বাড়ির কাজ</vt:lpstr>
      <vt:lpstr>তোমাদের সবাইকে অনেক</vt:lpstr>
    </vt:vector>
  </TitlesOfParts>
  <Company>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</dc:title>
  <dc:creator>f</dc:creator>
  <cp:lastModifiedBy>Lenovo</cp:lastModifiedBy>
  <cp:revision>85</cp:revision>
  <dcterms:created xsi:type="dcterms:W3CDTF">2011-11-16T04:40:36Z</dcterms:created>
  <dcterms:modified xsi:type="dcterms:W3CDTF">2020-03-24T15:29:28Z</dcterms:modified>
</cp:coreProperties>
</file>