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68" r:id="rId3"/>
    <p:sldMasterId id="2147483804" r:id="rId4"/>
    <p:sldMasterId id="2147483816" r:id="rId5"/>
    <p:sldMasterId id="2147483828" r:id="rId6"/>
  </p:sldMasterIdLst>
  <p:notesMasterIdLst>
    <p:notesMasterId r:id="rId20"/>
  </p:notesMasterIdLst>
  <p:sldIdLst>
    <p:sldId id="256" r:id="rId7"/>
    <p:sldId id="257" r:id="rId8"/>
    <p:sldId id="261" r:id="rId9"/>
    <p:sldId id="258" r:id="rId10"/>
    <p:sldId id="259" r:id="rId11"/>
    <p:sldId id="267" r:id="rId12"/>
    <p:sldId id="263" r:id="rId13"/>
    <p:sldId id="272" r:id="rId14"/>
    <p:sldId id="260" r:id="rId15"/>
    <p:sldId id="264" r:id="rId16"/>
    <p:sldId id="271" r:id="rId17"/>
    <p:sldId id="26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1758A-989F-4410-BE31-1DAE5F349CD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EA124-7F6C-42EC-92F6-7F7C0093ECC3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en-US" sz="2800" b="1" cap="none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হজের</a:t>
          </a:r>
          <a:r>
            <a:rPr lang="en-US" sz="28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800" b="1" cap="none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ফরজ</a:t>
          </a:r>
          <a:r>
            <a:rPr lang="en-US" sz="28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৩ </a:t>
          </a:r>
          <a:r>
            <a:rPr lang="en-US" sz="2800" b="1" cap="none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টি</a:t>
          </a:r>
          <a:endParaRPr lang="en-US" sz="2800" b="1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gm:t>
    </dgm:pt>
    <dgm:pt modelId="{B2939C87-74C1-4795-BF31-51F14F2A102D}" type="parTrans" cxnId="{698B0774-B095-449C-9E02-459D153D5A0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4F8F10B-F71A-4DE7-A3A4-7DC7EEECB804}" type="sibTrans" cxnId="{698B0774-B095-449C-9E02-459D153D5A0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3A67D0B-C147-44BC-9C17-B8CD31A4228C}">
      <dgm:prSet phldrT="[Text]" custT="1"/>
      <dgm:spPr>
        <a:solidFill>
          <a:srgbClr val="7030A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r>
            <a:rPr lang="en-US" sz="2000" b="1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ইহরাম</a:t>
          </a:r>
          <a:r>
            <a:rPr lang="en-US" sz="2000" b="1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000" b="1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বাধা</a:t>
          </a:r>
          <a:endParaRPr lang="en-US" sz="2000" b="1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gm:t>
    </dgm:pt>
    <dgm:pt modelId="{3C63A6A6-81BE-459D-B00E-6FB29F26AA93}" type="parTrans" cxnId="{B0D3C763-6416-4126-941C-E63D270B180C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8D6211F-D704-49DA-90C7-F56CB1AB67DC}" type="sibTrans" cxnId="{B0D3C763-6416-4126-941C-E63D270B180C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DD7E5B7-3EDE-4779-B4D4-343D6318F9A4}">
      <dgm:prSet phldrT="[Text]" custT="1"/>
      <dgm:spPr>
        <a:solidFill>
          <a:srgbClr val="7030A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r>
            <a:rPr lang="en-US" sz="2400" b="1" cap="none" spc="50" dirty="0" err="1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আরাফায়</a:t>
          </a:r>
          <a:r>
            <a:rPr lang="en-US" sz="2400" b="1" cap="none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400" b="1" cap="none" spc="50" dirty="0" err="1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অবস্থান</a:t>
          </a:r>
          <a:endParaRPr lang="en-US" sz="2400" b="1" cap="none" spc="50" dirty="0" smtClean="0">
            <a:ln w="11430"/>
            <a:solidFill>
              <a:srgbClr val="FFC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gm:t>
    </dgm:pt>
    <dgm:pt modelId="{44C90069-43C9-4FE9-AB59-044D01A33EA7}" type="parTrans" cxnId="{31FBF633-0758-4CFF-9C26-C69008962BE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6486DD2-795E-4A2A-B48D-4A399FCF29E6}" type="sibTrans" cxnId="{31FBF633-0758-4CFF-9C26-C69008962BE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0762F5C-AECC-4A2C-A1B0-CC629A41187A}">
      <dgm:prSet phldrT="[Text]" custT="1"/>
      <dgm:spPr>
        <a:solidFill>
          <a:srgbClr val="7030A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r"/>
          <a:r>
            <a:rPr lang="en-US" sz="2000" b="1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তাওয়াফে</a:t>
          </a:r>
          <a:r>
            <a:rPr lang="en-US" sz="2000" b="1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000" b="1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জিয়ারাত</a:t>
          </a:r>
          <a:endParaRPr lang="en-US" sz="2000" b="1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gm:t>
    </dgm:pt>
    <dgm:pt modelId="{839C6479-D17F-4A9E-B27C-A7E970FC0B1D}" type="parTrans" cxnId="{F002F1FC-1C56-4C34-B877-609CA7E2D40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5F40882-993E-46BE-8D7D-9419E6836A7B}" type="sibTrans" cxnId="{F002F1FC-1C56-4C34-B877-609CA7E2D40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0F0A917-E954-4731-A6DC-66F4744D31EA}" type="pres">
      <dgm:prSet presAssocID="{5E11758A-989F-4410-BE31-1DAE5F349C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DC5AC2-BBE4-419D-8B16-A517AD0BAF81}" type="pres">
      <dgm:prSet presAssocID="{1DCEA124-7F6C-42EC-92F6-7F7C0093ECC3}" presName="singleCycle" presStyleCnt="0"/>
      <dgm:spPr/>
    </dgm:pt>
    <dgm:pt modelId="{51D8D6D8-6283-4196-9FB0-F9C0AC58711B}" type="pres">
      <dgm:prSet presAssocID="{1DCEA124-7F6C-42EC-92F6-7F7C0093ECC3}" presName="singleCenter" presStyleLbl="node1" presStyleIdx="0" presStyleCnt="4" custScaleX="207551" custScaleY="39711" custLinFactNeighborX="-1598" custLinFactNeighborY="-5758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024822F-60FD-41C1-B266-5919A1800C66}" type="pres">
      <dgm:prSet presAssocID="{3C63A6A6-81BE-459D-B00E-6FB29F26AA93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123C92B-7017-469C-A192-6616BD9580BA}" type="pres">
      <dgm:prSet presAssocID="{43A67D0B-C147-44BC-9C17-B8CD31A4228C}" presName="text0" presStyleLbl="node1" presStyleIdx="1" presStyleCnt="4" custScaleX="159208" custScaleY="49687" custRadScaleRad="122112" custRadScaleInc="-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D306E-2889-40FA-93D0-4A3839494F7A}" type="pres">
      <dgm:prSet presAssocID="{44C90069-43C9-4FE9-AB59-044D01A33EA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F39E755-B9BD-453B-87DF-9BE7A464155F}" type="pres">
      <dgm:prSet presAssocID="{7DD7E5B7-3EDE-4779-B4D4-343D6318F9A4}" presName="text0" presStyleLbl="node1" presStyleIdx="2" presStyleCnt="4" custScaleX="234350" custScaleY="52785" custRadScaleRad="77488" custRadScaleInc="-204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46839-C1D6-4FEB-82C0-0FB0BAA436E7}" type="pres">
      <dgm:prSet presAssocID="{839C6479-D17F-4A9E-B27C-A7E970FC0B1D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70DA54B-F25B-47E4-B3E0-1EA59F367022}" type="pres">
      <dgm:prSet presAssocID="{30762F5C-AECC-4A2C-A1B0-CC629A41187A}" presName="text0" presStyleLbl="node1" presStyleIdx="3" presStyleCnt="4" custScaleX="204681" custScaleY="51706" custRadScaleRad="122607" custRadScaleInc="284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746FB-158C-4E40-BC77-C52710C865F5}" type="presOf" srcId="{44C90069-43C9-4FE9-AB59-044D01A33EA7}" destId="{9D0D306E-2889-40FA-93D0-4A3839494F7A}" srcOrd="0" destOrd="0" presId="urn:microsoft.com/office/officeart/2008/layout/RadialCluster"/>
    <dgm:cxn modelId="{0D551A5E-45CE-4464-B7C4-5C0D77696D41}" type="presOf" srcId="{839C6479-D17F-4A9E-B27C-A7E970FC0B1D}" destId="{A1646839-C1D6-4FEB-82C0-0FB0BAA436E7}" srcOrd="0" destOrd="0" presId="urn:microsoft.com/office/officeart/2008/layout/RadialCluster"/>
    <dgm:cxn modelId="{85D88C5E-D90E-4761-90EB-16A7F7DF0B98}" type="presOf" srcId="{7DD7E5B7-3EDE-4779-B4D4-343D6318F9A4}" destId="{2F39E755-B9BD-453B-87DF-9BE7A464155F}" srcOrd="0" destOrd="0" presId="urn:microsoft.com/office/officeart/2008/layout/RadialCluster"/>
    <dgm:cxn modelId="{698B0774-B095-449C-9E02-459D153D5A0D}" srcId="{5E11758A-989F-4410-BE31-1DAE5F349CD7}" destId="{1DCEA124-7F6C-42EC-92F6-7F7C0093ECC3}" srcOrd="0" destOrd="0" parTransId="{B2939C87-74C1-4795-BF31-51F14F2A102D}" sibTransId="{44F8F10B-F71A-4DE7-A3A4-7DC7EEECB804}"/>
    <dgm:cxn modelId="{FBA2BF5F-A09F-4566-B697-3D3E8BFD5B70}" type="presOf" srcId="{1DCEA124-7F6C-42EC-92F6-7F7C0093ECC3}" destId="{51D8D6D8-6283-4196-9FB0-F9C0AC58711B}" srcOrd="0" destOrd="0" presId="urn:microsoft.com/office/officeart/2008/layout/RadialCluster"/>
    <dgm:cxn modelId="{0571E6E8-5A6D-4B8D-A3BD-C0377FEC7801}" type="presOf" srcId="{5E11758A-989F-4410-BE31-1DAE5F349CD7}" destId="{A0F0A917-E954-4731-A6DC-66F4744D31EA}" srcOrd="0" destOrd="0" presId="urn:microsoft.com/office/officeart/2008/layout/RadialCluster"/>
    <dgm:cxn modelId="{B0D3C763-6416-4126-941C-E63D270B180C}" srcId="{1DCEA124-7F6C-42EC-92F6-7F7C0093ECC3}" destId="{43A67D0B-C147-44BC-9C17-B8CD31A4228C}" srcOrd="0" destOrd="0" parTransId="{3C63A6A6-81BE-459D-B00E-6FB29F26AA93}" sibTransId="{78D6211F-D704-49DA-90C7-F56CB1AB67DC}"/>
    <dgm:cxn modelId="{F002F1FC-1C56-4C34-B877-609CA7E2D40D}" srcId="{1DCEA124-7F6C-42EC-92F6-7F7C0093ECC3}" destId="{30762F5C-AECC-4A2C-A1B0-CC629A41187A}" srcOrd="2" destOrd="0" parTransId="{839C6479-D17F-4A9E-B27C-A7E970FC0B1D}" sibTransId="{25F40882-993E-46BE-8D7D-9419E6836A7B}"/>
    <dgm:cxn modelId="{31FBF633-0758-4CFF-9C26-C69008962BE0}" srcId="{1DCEA124-7F6C-42EC-92F6-7F7C0093ECC3}" destId="{7DD7E5B7-3EDE-4779-B4D4-343D6318F9A4}" srcOrd="1" destOrd="0" parTransId="{44C90069-43C9-4FE9-AB59-044D01A33EA7}" sibTransId="{76486DD2-795E-4A2A-B48D-4A399FCF29E6}"/>
    <dgm:cxn modelId="{C3980004-88E6-4795-840A-2B96B969DE09}" type="presOf" srcId="{43A67D0B-C147-44BC-9C17-B8CD31A4228C}" destId="{9123C92B-7017-469C-A192-6616BD9580BA}" srcOrd="0" destOrd="0" presId="urn:microsoft.com/office/officeart/2008/layout/RadialCluster"/>
    <dgm:cxn modelId="{828DD836-FA9F-4938-96D7-F273CF956E0B}" type="presOf" srcId="{30762F5C-AECC-4A2C-A1B0-CC629A41187A}" destId="{470DA54B-F25B-47E4-B3E0-1EA59F367022}" srcOrd="0" destOrd="0" presId="urn:microsoft.com/office/officeart/2008/layout/RadialCluster"/>
    <dgm:cxn modelId="{13BBFF4B-3A6F-40F4-A2CB-C5A085590B6D}" type="presOf" srcId="{3C63A6A6-81BE-459D-B00E-6FB29F26AA93}" destId="{B024822F-60FD-41C1-B266-5919A1800C66}" srcOrd="0" destOrd="0" presId="urn:microsoft.com/office/officeart/2008/layout/RadialCluster"/>
    <dgm:cxn modelId="{37F3E53F-8311-42B8-A164-F08D14BC9D6C}" type="presParOf" srcId="{A0F0A917-E954-4731-A6DC-66F4744D31EA}" destId="{72DC5AC2-BBE4-419D-8B16-A517AD0BAF81}" srcOrd="0" destOrd="0" presId="urn:microsoft.com/office/officeart/2008/layout/RadialCluster"/>
    <dgm:cxn modelId="{941FD274-6E92-4677-9BA9-E71934327E30}" type="presParOf" srcId="{72DC5AC2-BBE4-419D-8B16-A517AD0BAF81}" destId="{51D8D6D8-6283-4196-9FB0-F9C0AC58711B}" srcOrd="0" destOrd="0" presId="urn:microsoft.com/office/officeart/2008/layout/RadialCluster"/>
    <dgm:cxn modelId="{7202AB75-4A19-4C13-ADE9-A7F3A61E32A7}" type="presParOf" srcId="{72DC5AC2-BBE4-419D-8B16-A517AD0BAF81}" destId="{B024822F-60FD-41C1-B266-5919A1800C66}" srcOrd="1" destOrd="0" presId="urn:microsoft.com/office/officeart/2008/layout/RadialCluster"/>
    <dgm:cxn modelId="{90605C04-72A3-4FEE-8A7D-1E6C6DA09342}" type="presParOf" srcId="{72DC5AC2-BBE4-419D-8B16-A517AD0BAF81}" destId="{9123C92B-7017-469C-A192-6616BD9580BA}" srcOrd="2" destOrd="0" presId="urn:microsoft.com/office/officeart/2008/layout/RadialCluster"/>
    <dgm:cxn modelId="{6C7C33DC-AF49-45F4-85D3-1B236023FE67}" type="presParOf" srcId="{72DC5AC2-BBE4-419D-8B16-A517AD0BAF81}" destId="{9D0D306E-2889-40FA-93D0-4A3839494F7A}" srcOrd="3" destOrd="0" presId="urn:microsoft.com/office/officeart/2008/layout/RadialCluster"/>
    <dgm:cxn modelId="{27C2C245-3550-40D3-A1A4-0A1CEC26A58A}" type="presParOf" srcId="{72DC5AC2-BBE4-419D-8B16-A517AD0BAF81}" destId="{2F39E755-B9BD-453B-87DF-9BE7A464155F}" srcOrd="4" destOrd="0" presId="urn:microsoft.com/office/officeart/2008/layout/RadialCluster"/>
    <dgm:cxn modelId="{53D3FEBF-8827-4569-9D1D-8C3075E0CB58}" type="presParOf" srcId="{72DC5AC2-BBE4-419D-8B16-A517AD0BAF81}" destId="{A1646839-C1D6-4FEB-82C0-0FB0BAA436E7}" srcOrd="5" destOrd="0" presId="urn:microsoft.com/office/officeart/2008/layout/RadialCluster"/>
    <dgm:cxn modelId="{96C7F35D-F451-4DA7-B861-8C729C934DA6}" type="presParOf" srcId="{72DC5AC2-BBE4-419D-8B16-A517AD0BAF81}" destId="{470DA54B-F25B-47E4-B3E0-1EA59F367022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D6D8-6283-4196-9FB0-F9C0AC58711B}">
      <dsp:nvSpPr>
        <dsp:cNvPr id="0" name=""/>
        <dsp:cNvSpPr/>
      </dsp:nvSpPr>
      <dsp:spPr>
        <a:xfrm>
          <a:off x="1880376" y="152418"/>
          <a:ext cx="4080369" cy="780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হজের</a:t>
          </a:r>
          <a:r>
            <a:rPr lang="en-US" sz="2800" b="1" kern="1200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800" b="1" kern="1200" cap="none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ফরজ</a:t>
          </a:r>
          <a:r>
            <a:rPr lang="en-US" sz="2800" b="1" kern="1200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৩ </a:t>
          </a:r>
          <a:r>
            <a:rPr lang="en-US" sz="2800" b="1" kern="1200" cap="none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টি</a:t>
          </a:r>
          <a:endParaRPr lang="en-US" sz="2800" b="1" kern="1200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sp:txBody>
      <dsp:txXfrm>
        <a:off x="1918487" y="190529"/>
        <a:ext cx="4004147" cy="704480"/>
      </dsp:txXfrm>
    </dsp:sp>
    <dsp:sp modelId="{B024822F-60FD-41C1-B266-5919A1800C66}">
      <dsp:nvSpPr>
        <dsp:cNvPr id="0" name=""/>
        <dsp:cNvSpPr/>
      </dsp:nvSpPr>
      <dsp:spPr>
        <a:xfrm rot="9470567">
          <a:off x="1951948" y="1130891"/>
          <a:ext cx="1048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876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3C92B-7017-469C-A192-6616BD9580BA}">
      <dsp:nvSpPr>
        <dsp:cNvPr id="0" name=""/>
        <dsp:cNvSpPr/>
      </dsp:nvSpPr>
      <dsp:spPr>
        <a:xfrm>
          <a:off x="138549" y="1328662"/>
          <a:ext cx="2097076" cy="654473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ইহরাম</a:t>
          </a:r>
          <a:r>
            <a:rPr lang="en-US" sz="2000" b="1" kern="1200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000" b="1" kern="1200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বাধা</a:t>
          </a:r>
          <a:endParaRPr lang="en-US" sz="2000" b="1" kern="1200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sp:txBody>
      <dsp:txXfrm>
        <a:off x="170498" y="1360611"/>
        <a:ext cx="2033178" cy="590575"/>
      </dsp:txXfrm>
    </dsp:sp>
    <dsp:sp modelId="{9D0D306E-2889-40FA-93D0-4A3839494F7A}">
      <dsp:nvSpPr>
        <dsp:cNvPr id="0" name=""/>
        <dsp:cNvSpPr/>
      </dsp:nvSpPr>
      <dsp:spPr>
        <a:xfrm rot="5450629">
          <a:off x="3710361" y="1134582"/>
          <a:ext cx="402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96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E755-B9BD-453B-87DF-9BE7A464155F}">
      <dsp:nvSpPr>
        <dsp:cNvPr id="0" name=""/>
        <dsp:cNvSpPr/>
      </dsp:nvSpPr>
      <dsp:spPr>
        <a:xfrm>
          <a:off x="2360336" y="1336043"/>
          <a:ext cx="3086842" cy="69528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 err="1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আরাফায়</a:t>
          </a:r>
          <a:r>
            <a:rPr lang="en-US" sz="2400" b="1" kern="1200" cap="none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400" b="1" kern="1200" cap="none" spc="50" dirty="0" err="1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অবস্থান</a:t>
          </a:r>
          <a:endParaRPr lang="en-US" sz="2400" b="1" kern="1200" cap="none" spc="50" dirty="0" smtClean="0">
            <a:ln w="11430"/>
            <a:solidFill>
              <a:srgbClr val="FFC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sp:txBody>
      <dsp:txXfrm>
        <a:off x="2394277" y="1369984"/>
        <a:ext cx="3018960" cy="627398"/>
      </dsp:txXfrm>
    </dsp:sp>
    <dsp:sp modelId="{A1646839-C1D6-4FEB-82C0-0FB0BAA436E7}">
      <dsp:nvSpPr>
        <dsp:cNvPr id="0" name=""/>
        <dsp:cNvSpPr/>
      </dsp:nvSpPr>
      <dsp:spPr>
        <a:xfrm rot="1254609">
          <a:off x="4905304" y="1133325"/>
          <a:ext cx="11218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189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DA54B-F25B-47E4-B3E0-1EA59F367022}">
      <dsp:nvSpPr>
        <dsp:cNvPr id="0" name=""/>
        <dsp:cNvSpPr/>
      </dsp:nvSpPr>
      <dsp:spPr>
        <a:xfrm>
          <a:off x="5533535" y="1333530"/>
          <a:ext cx="2696044" cy="681067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তাওয়াফে</a:t>
          </a:r>
          <a:r>
            <a:rPr lang="en-US" sz="2000" b="1" kern="1200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 </a:t>
          </a:r>
          <a:r>
            <a:rPr lang="en-US" sz="2000" b="1" kern="1200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rPr>
            <a:t>জিয়ারাত</a:t>
          </a:r>
          <a:endParaRPr lang="en-US" sz="2000" b="1" kern="1200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/>
          </a:endParaRPr>
        </a:p>
      </dsp:txBody>
      <dsp:txXfrm>
        <a:off x="5566782" y="1366777"/>
        <a:ext cx="2629550" cy="61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C6D7C-3BBC-42F0-9FF7-8BB3B6B853E6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8E67-8564-4815-AA89-94A24CE2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9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8E67-8564-4815-AA89-94A24CE2F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8E67-8564-4815-AA89-94A24CE2F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8E67-8564-4815-AA89-94A24CE2F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8E67-8564-4815-AA89-94A24CE2F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55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27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0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22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48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9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446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5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4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38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63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83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05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02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61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7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9467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50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8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8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3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6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37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112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17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47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6127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0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60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95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05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93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36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9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105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9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6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07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4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642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1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5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89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5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648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119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0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74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9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3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3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0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1657350"/>
            <a:ext cx="763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শ্রেণী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কক্ষে</a:t>
            </a:r>
            <a:r>
              <a:rPr lang="en-US" sz="48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সকলকে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</a:rPr>
              <a:t>স্বাগতম</a:t>
            </a:r>
            <a:endParaRPr lang="en-US" sz="4800" dirty="0">
              <a:solidFill>
                <a:srgbClr val="7030A0"/>
              </a:solidFill>
              <a:latin typeface="SutonnyMJ" pitchFamily="2" charset="0"/>
            </a:endParaRPr>
          </a:p>
        </p:txBody>
      </p:sp>
      <p:pic>
        <p:nvPicPr>
          <p:cNvPr id="2050" name="Picture 2" descr="E:\New Folder (6)\ARIF (3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32" y="2539663"/>
            <a:ext cx="4702464" cy="35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762000"/>
            <a:ext cx="6705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السلام عليكم ورحمة الله وبركاته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60306"/>
            <a:ext cx="34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/>
              </a:rPr>
              <a:t>দলীয়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কাজ</a:t>
            </a:r>
            <a:endParaRPr lang="en-US" sz="4800" b="1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66" y="1344930"/>
            <a:ext cx="3494120" cy="1931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0" y="3429000"/>
            <a:ext cx="35052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44930"/>
            <a:ext cx="3505200" cy="193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6" y="3460569"/>
            <a:ext cx="3528954" cy="1873431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699659" y="294604"/>
            <a:ext cx="4143416" cy="112753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56526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</a:rPr>
              <a:t>হজের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/>
              </a:rPr>
              <a:t>ফরজ</a:t>
            </a:r>
            <a:r>
              <a:rPr lang="en-US" sz="40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</a:rPr>
              <a:t>গুলি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</a:rPr>
              <a:t>সুন্দর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</a:rPr>
              <a:t>করে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</a:rPr>
              <a:t>লেখ</a:t>
            </a:r>
            <a:r>
              <a:rPr lang="en-US" sz="4000" dirty="0">
                <a:solidFill>
                  <a:srgbClr val="C00000"/>
                </a:solidFill>
                <a:latin typeface="NikoshBAN"/>
              </a:rPr>
              <a:t>।</a:t>
            </a:r>
          </a:p>
        </p:txBody>
      </p:sp>
      <p:sp>
        <p:nvSpPr>
          <p:cNvPr id="13" name="Pentagon 12"/>
          <p:cNvSpPr/>
          <p:nvPr/>
        </p:nvSpPr>
        <p:spPr>
          <a:xfrm>
            <a:off x="457200" y="5638801"/>
            <a:ext cx="8118686" cy="737174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07106" y="2401333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ক</a:t>
            </a:r>
            <a:endParaRPr lang="en-US" dirty="0">
              <a:latin typeface="NikoshB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6643" y="2455902"/>
            <a:ext cx="577581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খ </a:t>
            </a:r>
            <a:endParaRPr lang="en-US" dirty="0">
              <a:latin typeface="NikoshB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67365" y="2550569"/>
            <a:ext cx="564608" cy="4777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87655" y="2501772"/>
            <a:ext cx="1456812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আরবি </a:t>
            </a:r>
            <a:endParaRPr lang="en-US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8027" y="2545589"/>
            <a:ext cx="1497625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ফার্সি </a:t>
            </a:r>
            <a:endParaRPr lang="en-US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7210" y="2470538"/>
            <a:ext cx="1419251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উর্দু </a:t>
            </a:r>
            <a:endParaRPr lang="en-US" dirty="0">
              <a:latin typeface="NikoshBAN"/>
            </a:endParaRPr>
          </a:p>
        </p:txBody>
      </p:sp>
      <p:sp>
        <p:nvSpPr>
          <p:cNvPr id="16" name="L-Shape 15"/>
          <p:cNvSpPr/>
          <p:nvPr/>
        </p:nvSpPr>
        <p:spPr>
          <a:xfrm rot="19343143">
            <a:off x="801963" y="1852922"/>
            <a:ext cx="828311" cy="3589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65573" y="1388260"/>
            <a:ext cx="3511980" cy="818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জ্ব</a:t>
            </a:r>
            <a:r>
              <a:rPr lang="en-US" alt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zh-CN" alt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715042" y="3295096"/>
            <a:ext cx="4579325" cy="657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alt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9495" y="4057543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ক</a:t>
            </a:r>
            <a:endParaRPr lang="en-US" dirty="0">
              <a:latin typeface="NikoshB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0863" y="4095643"/>
            <a:ext cx="1528349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৫টি </a:t>
            </a:r>
            <a:endParaRPr lang="en-US" dirty="0">
              <a:latin typeface="NikoshB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46643" y="4077196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খ </a:t>
            </a:r>
            <a:endParaRPr lang="en-US" dirty="0">
              <a:latin typeface="NikoshB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7761" y="4140016"/>
            <a:ext cx="1384415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৪টি </a:t>
            </a:r>
            <a:endParaRPr lang="en-US" dirty="0">
              <a:latin typeface="NikoshB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43456" y="4095001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939677" y="4140016"/>
            <a:ext cx="1497625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৩টি  </a:t>
            </a:r>
            <a:endParaRPr lang="en-US" dirty="0">
              <a:latin typeface="NikoshBAN"/>
            </a:endParaRPr>
          </a:p>
        </p:txBody>
      </p:sp>
      <p:sp>
        <p:nvSpPr>
          <p:cNvPr id="25" name="L-Shape 24"/>
          <p:cNvSpPr/>
          <p:nvPr/>
        </p:nvSpPr>
        <p:spPr>
          <a:xfrm rot="19343143">
            <a:off x="6385185" y="3572797"/>
            <a:ext cx="828311" cy="3589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45770" y="4772018"/>
            <a:ext cx="457932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alt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জ্বে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…..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1412" y="5958553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ক</a:t>
            </a:r>
            <a:endParaRPr lang="en-US" dirty="0">
              <a:latin typeface="NikoshB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91629" y="6030652"/>
            <a:ext cx="139309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৪</a:t>
            </a:r>
            <a:r>
              <a:rPr lang="en-US" dirty="0" smtClean="0">
                <a:latin typeface="NikoshBAN"/>
              </a:rPr>
              <a:t>টি </a:t>
            </a:r>
            <a:endParaRPr lang="en-US" dirty="0">
              <a:latin typeface="NikoshBAN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32477" y="5972407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NikoshBAN"/>
              </a:rPr>
              <a:t>খ </a:t>
            </a:r>
            <a:endParaRPr lang="en-US" dirty="0">
              <a:latin typeface="NikoshB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33885" y="6030652"/>
            <a:ext cx="158337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৫</a:t>
            </a:r>
            <a:r>
              <a:rPr lang="en-US" dirty="0" smtClean="0">
                <a:latin typeface="NikoshBAN"/>
              </a:rPr>
              <a:t>টি</a:t>
            </a:r>
            <a:endParaRPr lang="en-US" dirty="0">
              <a:latin typeface="NikoshB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61734" y="5972407"/>
            <a:ext cx="6096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32" name="L-Shape 31"/>
          <p:cNvSpPr/>
          <p:nvPr/>
        </p:nvSpPr>
        <p:spPr>
          <a:xfrm rot="19343143">
            <a:off x="3418087" y="5506014"/>
            <a:ext cx="828311" cy="35894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042195" y="6030652"/>
            <a:ext cx="14214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NikoshBAN"/>
              </a:rPr>
              <a:t>৬</a:t>
            </a:r>
            <a:r>
              <a:rPr lang="en-US" dirty="0" smtClean="0">
                <a:latin typeface="NikoshBAN"/>
              </a:rPr>
              <a:t>টি</a:t>
            </a:r>
            <a:endParaRPr lang="en-US" dirty="0">
              <a:latin typeface="NikoshBAN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561751" y="408700"/>
            <a:ext cx="3783624" cy="685800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821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762000"/>
            <a:ext cx="5486400" cy="3265343"/>
            <a:chOff x="2743200" y="914400"/>
            <a:chExt cx="2590800" cy="2133600"/>
          </a:xfrm>
        </p:grpSpPr>
        <p:sp>
          <p:nvSpPr>
            <p:cNvPr id="2" name="Rectangle 1"/>
            <p:cNvSpPr/>
            <p:nvPr/>
          </p:nvSpPr>
          <p:spPr>
            <a:xfrm>
              <a:off x="3124200" y="1676400"/>
              <a:ext cx="18288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2743200" y="914400"/>
              <a:ext cx="25908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29000" y="1950720"/>
              <a:ext cx="304800" cy="6858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3400" y="2093867"/>
              <a:ext cx="381000" cy="2667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58724" y="1257641"/>
            <a:ext cx="31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002060"/>
                </a:solidFill>
                <a:latin typeface="SutonnyMJ" pitchFamily="2" charset="0"/>
              </a:rPr>
              <a:t>বাড়ির</a:t>
            </a:r>
            <a:r>
              <a:rPr lang="en-US" sz="4400" u="sng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400" u="sng" dirty="0" err="1" smtClean="0">
                <a:solidFill>
                  <a:srgbClr val="002060"/>
                </a:solidFill>
                <a:latin typeface="SutonnyMJ" pitchFamily="2" charset="0"/>
              </a:rPr>
              <a:t>কাজ</a:t>
            </a:r>
            <a:endParaRPr lang="en-US" sz="4400" u="sng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28600" y="4716946"/>
            <a:ext cx="8382000" cy="2141054"/>
          </a:xfrm>
          <a:prstGeom prst="up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/>
              </a:rPr>
              <a:t>কুরআন</a:t>
            </a:r>
            <a:r>
              <a:rPr lang="en-US" sz="4000" dirty="0">
                <a:latin typeface="NikoshBAN"/>
              </a:rPr>
              <a:t> ও </a:t>
            </a:r>
            <a:r>
              <a:rPr lang="en-US" sz="4000" dirty="0" err="1">
                <a:latin typeface="NikoshBAN"/>
              </a:rPr>
              <a:t>হাদিসের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আলোকে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হজের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গুরত্ব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ফযিলত</a:t>
            </a:r>
            <a:r>
              <a:rPr lang="en-US" sz="4000" dirty="0" smtClean="0">
                <a:latin typeface="NikoshBAN"/>
              </a:rPr>
              <a:t>  </a:t>
            </a:r>
            <a:r>
              <a:rPr lang="en-US" sz="4000" dirty="0" err="1" smtClean="0">
                <a:latin typeface="NikoshBAN"/>
              </a:rPr>
              <a:t>বর্ণনা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</a:t>
            </a:r>
            <a:r>
              <a:rPr lang="en-US" sz="4000" dirty="0" smtClean="0">
                <a:latin typeface="NikoshBAN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89" y="1308146"/>
            <a:ext cx="3403511" cy="36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562600"/>
            <a:ext cx="2514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555673"/>
            <a:ext cx="2514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5590309"/>
            <a:ext cx="2514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8797" y="5666509"/>
            <a:ext cx="2514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16024" y="5514109"/>
            <a:ext cx="2457450" cy="9074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/>
              <a:t>كا الله</a:t>
            </a:r>
            <a:endParaRPr lang="en-US" sz="5400" b="1" dirty="0"/>
          </a:p>
        </p:txBody>
      </p:sp>
      <p:sp>
        <p:nvSpPr>
          <p:cNvPr id="10" name="Rectangle 9"/>
          <p:cNvSpPr/>
          <p:nvPr/>
        </p:nvSpPr>
        <p:spPr>
          <a:xfrm>
            <a:off x="6555797" y="5441373"/>
            <a:ext cx="2162174" cy="876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/>
              <a:t>جزا </a:t>
            </a:r>
            <a:endParaRPr lang="en-US" sz="5400" b="1" dirty="0"/>
          </a:p>
        </p:txBody>
      </p:sp>
      <p:sp>
        <p:nvSpPr>
          <p:cNvPr id="12" name="Diamond 11"/>
          <p:cNvSpPr/>
          <p:nvPr/>
        </p:nvSpPr>
        <p:spPr>
          <a:xfrm>
            <a:off x="287049" y="1828800"/>
            <a:ext cx="8915400" cy="4842165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আল্লাহ</a:t>
            </a:r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হাফেজ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8424" y="5514109"/>
            <a:ext cx="230505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/>
              <a:t>شكرا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87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2674 -0.7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37" y="-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31371 -0.7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-3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3092 -0.747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049" y="2554864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Times New Roman" pitchFamily="18" charset="0"/>
              </a:rPr>
              <a:t>মুহাম্মাদ</a:t>
            </a: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Times New Roman" pitchFamily="18" charset="0"/>
              </a:rPr>
              <a:t>ছানাউল্লাহ</a:t>
            </a:r>
            <a:r>
              <a:rPr lang="en-US" sz="3200" dirty="0">
                <a:latin typeface="SonkhoMJ" pitchFamily="2" charset="0"/>
                <a:cs typeface="Times New Roman" pitchFamily="18" charset="0"/>
              </a:rPr>
              <a:t/>
            </a:r>
            <a:br>
              <a:rPr lang="en-US" sz="3200" dirty="0">
                <a:latin typeface="SonkhoMJ" pitchFamily="2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Times New Roman" pitchFamily="18" charset="0"/>
              </a:rPr>
              <a:t>প্রভাষক</a:t>
            </a:r>
            <a:endParaRPr lang="en-US" sz="3200" dirty="0">
              <a:latin typeface="SutonnyMJ" pitchFamily="2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চরগজালিয়া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ছালেহিয়া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আলিম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মাদ্রাসা</a:t>
            </a:r>
            <a:endParaRPr lang="en-US" sz="2400" dirty="0" smtClean="0">
              <a:solidFill>
                <a:srgbClr val="00B050"/>
              </a:solidFill>
              <a:latin typeface="SutonnyMJ" pitchFamily="2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বাকেরগঞ্জ,বরিশাল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।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মোবাইল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Times New Roman" pitchFamily="18" charset="0"/>
              </a:rPr>
              <a:t> নং-০১৭১৮১৩৮৭১৪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867024"/>
            <a:ext cx="5301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6600" u="sng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6600" u="sng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</a:rPr>
              <a:t>:</a:t>
            </a:r>
            <a:endParaRPr lang="en-US" sz="6600" u="sng" dirty="0">
              <a:solidFill>
                <a:schemeClr val="accent4">
                  <a:lumMod val="50000"/>
                </a:schemeClr>
              </a:solidFill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4864"/>
            <a:ext cx="2286000" cy="26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45" y="1147334"/>
            <a:ext cx="79792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শ্রেণিঃ</a:t>
            </a:r>
            <a:r>
              <a:rPr lang="en-US" sz="3200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দশম</a:t>
            </a:r>
            <a:endParaRPr lang="en-US" sz="3200" dirty="0">
              <a:solidFill>
                <a:srgbClr val="FF00FF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বিষয়ঃ</a:t>
            </a:r>
            <a:r>
              <a:rPr lang="en-US" sz="3200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আল-আকাইদ</a:t>
            </a:r>
            <a:r>
              <a:rPr lang="en-US" sz="3200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ওয়াল</a:t>
            </a:r>
            <a:r>
              <a:rPr lang="en-US" sz="3200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ফিকহ্</a:t>
            </a:r>
            <a:r>
              <a:rPr lang="en-US" sz="3200" dirty="0" smtClean="0">
                <a:solidFill>
                  <a:srgbClr val="FF00FF"/>
                </a:solidFill>
                <a:latin typeface="NikoshBAN"/>
              </a:rPr>
              <a:t>‌</a:t>
            </a:r>
          </a:p>
          <a:p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পাঠঃ</a:t>
            </a:r>
            <a:r>
              <a:rPr lang="en-US" sz="3200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তৃতীয়</a:t>
            </a:r>
            <a:endParaRPr lang="en-US" sz="3200" dirty="0" smtClean="0">
              <a:solidFill>
                <a:srgbClr val="FF00FF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rgbClr val="FF00FF"/>
                </a:solidFill>
                <a:latin typeface="NikoshBAN"/>
              </a:rPr>
              <a:t>তারিখঃ</a:t>
            </a:r>
            <a:r>
              <a:rPr lang="en-US" sz="3200" dirty="0" smtClean="0">
                <a:solidFill>
                  <a:srgbClr val="FF00FF"/>
                </a:solidFill>
                <a:latin typeface="NikoshBAN"/>
              </a:rPr>
              <a:t> ১৫/০৩/২০২০খ্রী</a:t>
            </a:r>
            <a:r>
              <a:rPr lang="en-US" sz="3200" dirty="0" smtClean="0">
                <a:solidFill>
                  <a:srgbClr val="FF00FF"/>
                </a:solidFill>
                <a:latin typeface="RinkiyMJ" pitchFamily="2" charset="0"/>
              </a:rPr>
              <a:t>.</a:t>
            </a:r>
          </a:p>
          <a:p>
            <a:endParaRPr lang="en-US" sz="3200" dirty="0" smtClean="0">
              <a:latin typeface="Rinki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203334"/>
            <a:ext cx="4134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5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পরিচিতি</a:t>
            </a:r>
            <a:r>
              <a:rPr lang="en-US" sz="5400" u="sng" dirty="0" smtClean="0">
                <a:solidFill>
                  <a:srgbClr val="0070C0"/>
                </a:solidFill>
                <a:latin typeface="SutonnyMJ" pitchFamily="2" charset="0"/>
              </a:rPr>
              <a:t>:</a:t>
            </a:r>
            <a:endParaRPr lang="en-US" sz="5400" u="sng" dirty="0">
              <a:solidFill>
                <a:srgbClr val="0070C0"/>
              </a:solidFill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8" y="3288377"/>
            <a:ext cx="3657600" cy="2770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6019266"/>
            <a:ext cx="708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/>
              </a:rPr>
              <a:t>এ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</a:rPr>
              <a:t>গুলো</a:t>
            </a:r>
            <a:r>
              <a:rPr lang="en-US" sz="40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</a:rPr>
              <a:t>কোন</a:t>
            </a:r>
            <a:r>
              <a:rPr lang="en-US" sz="40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</a:rPr>
              <a:t>ইবাদাতের</a:t>
            </a:r>
            <a:r>
              <a:rPr lang="en-US" sz="40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/>
              </a:rPr>
              <a:t>ছবি</a:t>
            </a:r>
            <a:r>
              <a:rPr lang="en-US" sz="4000" dirty="0" smtClean="0">
                <a:solidFill>
                  <a:srgbClr val="FFFF00"/>
                </a:solidFill>
                <a:latin typeface="NikoshBAN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32957"/>
            <a:ext cx="3962743" cy="2770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29350" y="1222643"/>
            <a:ext cx="28956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SutonnyMJ" pitchFamily="2" charset="0"/>
              </a:rPr>
              <a:t>সময়ঃ</a:t>
            </a:r>
            <a:r>
              <a:rPr lang="en-US" sz="3600" dirty="0" smtClean="0">
                <a:latin typeface="SutonnyMJ" pitchFamily="2" charset="0"/>
              </a:rPr>
              <a:t> ৫০ </a:t>
            </a:r>
            <a:r>
              <a:rPr lang="en-US" sz="3600" dirty="0" err="1" smtClean="0">
                <a:latin typeface="SutonnyMJ" pitchFamily="2" charset="0"/>
              </a:rPr>
              <a:t>মিঃ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97359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তাহলে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আজ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আমাদের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পাঠের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বিষয়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হলঃ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পবিত্র</a:t>
            </a:r>
            <a:r>
              <a:rPr lang="en-US" sz="4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হজ্ব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162800" cy="4029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550" y="5595294"/>
            <a:ext cx="8096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/>
              </a:rPr>
              <a:t>পবিত্র</a:t>
            </a:r>
            <a:r>
              <a:rPr lang="en-US" sz="32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/>
              </a:rPr>
              <a:t>কাবা</a:t>
            </a:r>
            <a:r>
              <a:rPr lang="en-US" sz="32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/>
              </a:rPr>
              <a:t>ঘরে</a:t>
            </a:r>
            <a:r>
              <a:rPr lang="en-US" sz="32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/>
              </a:rPr>
              <a:t>হাজীরা</a:t>
            </a:r>
            <a:r>
              <a:rPr lang="en-US" sz="32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/>
              </a:rPr>
              <a:t>নামাজ</a:t>
            </a:r>
            <a:r>
              <a:rPr lang="en-US" sz="32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/>
              </a:rPr>
              <a:t>আদায়</a:t>
            </a:r>
            <a:r>
              <a:rPr lang="en-US" sz="32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/>
              </a:rPr>
              <a:t>করছে</a:t>
            </a:r>
            <a:r>
              <a:rPr lang="en-US" sz="3200" dirty="0" smtClean="0">
                <a:solidFill>
                  <a:srgbClr val="C00000"/>
                </a:solidFill>
                <a:latin typeface="NikoshBAN"/>
              </a:rPr>
              <a:t>।</a:t>
            </a:r>
            <a:endParaRPr lang="en-US" sz="3200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905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357794"/>
            <a:ext cx="792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হজের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ফরজ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ওয়াজিব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গুলি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বলতে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/>
              </a:rPr>
              <a:t>।</a:t>
            </a:r>
            <a:endParaRPr lang="en-US" sz="2800" dirty="0" smtClean="0">
              <a:solidFill>
                <a:srgbClr val="00B050"/>
              </a:solidFill>
              <a:latin typeface="NikoshBAN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হজের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গুরুত্ব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পূর্ন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স্থান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গুলি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চিহ্নিত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/>
              </a:rPr>
              <a:t>।</a:t>
            </a:r>
          </a:p>
          <a:p>
            <a:endParaRPr lang="en-US" sz="2800" dirty="0" smtClean="0">
              <a:solidFill>
                <a:srgbClr val="00B050"/>
              </a:solidFill>
              <a:latin typeface="NikoshBAN"/>
            </a:endParaRPr>
          </a:p>
          <a:p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এবং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হজের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গুরত্ব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 ও </a:t>
            </a:r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ফযিলত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সম্পর্কে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বর্ননা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করতে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/>
              </a:rPr>
              <a:t>পারবে</a:t>
            </a:r>
            <a:r>
              <a:rPr lang="en-US" sz="2600" dirty="0" smtClean="0">
                <a:solidFill>
                  <a:srgbClr val="00B050"/>
                </a:solidFill>
                <a:latin typeface="NikoshBAN"/>
              </a:rPr>
              <a:t>। </a:t>
            </a:r>
            <a:endParaRPr lang="en-US" sz="26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618" y="1502436"/>
            <a:ext cx="8516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0070C0"/>
                </a:solidFill>
                <a:latin typeface="NikoshBAN"/>
              </a:rPr>
              <a:t>এই</a:t>
            </a:r>
            <a:r>
              <a:rPr lang="en-US" sz="4400" u="sng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u="sng" dirty="0" err="1" smtClean="0">
                <a:solidFill>
                  <a:srgbClr val="0070C0"/>
                </a:solidFill>
                <a:latin typeface="NikoshBAN"/>
              </a:rPr>
              <a:t>পাঠ</a:t>
            </a:r>
            <a:r>
              <a:rPr lang="en-US" sz="4400" u="sng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u="sng" dirty="0" err="1" smtClean="0">
                <a:solidFill>
                  <a:srgbClr val="0070C0"/>
                </a:solidFill>
                <a:latin typeface="NikoshBAN"/>
              </a:rPr>
              <a:t>শেষে</a:t>
            </a:r>
            <a:r>
              <a:rPr lang="en-US" sz="4400" u="sng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u="sng" dirty="0" err="1" smtClean="0">
                <a:solidFill>
                  <a:srgbClr val="0070C0"/>
                </a:solidFill>
                <a:latin typeface="NikoshBAN"/>
              </a:rPr>
              <a:t>শিক্ষার্থীরা</a:t>
            </a:r>
            <a:r>
              <a:rPr lang="en-US" sz="4400" u="sng" dirty="0" smtClean="0">
                <a:solidFill>
                  <a:srgbClr val="0070C0"/>
                </a:solidFill>
                <a:latin typeface="NikoshBAN"/>
              </a:rPr>
              <a:t>................</a:t>
            </a:r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3778" y="3436024"/>
            <a:ext cx="661222" cy="2054433"/>
            <a:chOff x="959712" y="2844274"/>
            <a:chExt cx="661222" cy="2054433"/>
          </a:xfrm>
        </p:grpSpPr>
        <p:sp>
          <p:nvSpPr>
            <p:cNvPr id="4" name="Right Arrow 3"/>
            <p:cNvSpPr/>
            <p:nvPr/>
          </p:nvSpPr>
          <p:spPr>
            <a:xfrm>
              <a:off x="962945" y="3686912"/>
              <a:ext cx="592182" cy="381000"/>
            </a:xfrm>
            <a:prstGeom prst="rightArrow">
              <a:avLst>
                <a:gd name="adj1" fmla="val 50000"/>
                <a:gd name="adj2" fmla="val 945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028752" y="2844274"/>
              <a:ext cx="592182" cy="381000"/>
            </a:xfrm>
            <a:prstGeom prst="rightArrow">
              <a:avLst>
                <a:gd name="adj1" fmla="val 50000"/>
                <a:gd name="adj2" fmla="val 945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959712" y="4517707"/>
              <a:ext cx="592182" cy="381000"/>
            </a:xfrm>
            <a:prstGeom prst="rightArrow">
              <a:avLst>
                <a:gd name="adj1" fmla="val 50000"/>
                <a:gd name="adj2" fmla="val 945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13226" y="533400"/>
            <a:ext cx="4473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err="1" smtClean="0">
                <a:solidFill>
                  <a:srgbClr val="FF0000"/>
                </a:solidFill>
                <a:latin typeface="NikoshBAN"/>
              </a:rPr>
              <a:t>শিখন</a:t>
            </a:r>
            <a:r>
              <a:rPr lang="en-US" sz="5400" u="sng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  <a:latin typeface="NikoshBAN"/>
              </a:rPr>
              <a:t>ফল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922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958" y="733306"/>
            <a:ext cx="609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err="1" smtClean="0">
                <a:solidFill>
                  <a:srgbClr val="002060"/>
                </a:solidFill>
                <a:latin typeface="NikoshBAN"/>
              </a:rPr>
              <a:t>ভিডিওটি</a:t>
            </a:r>
            <a:r>
              <a:rPr lang="en-US" sz="5400" u="sng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u="sng" dirty="0" err="1" smtClean="0">
                <a:solidFill>
                  <a:srgbClr val="002060"/>
                </a:solidFill>
                <a:latin typeface="NikoshBAN"/>
              </a:rPr>
              <a:t>লক্ষ</a:t>
            </a:r>
            <a:r>
              <a:rPr lang="en-US" sz="5400" u="sng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u="sng" dirty="0" err="1" smtClean="0">
                <a:solidFill>
                  <a:srgbClr val="002060"/>
                </a:solidFill>
                <a:latin typeface="NikoshBAN"/>
              </a:rPr>
              <a:t>কর</a:t>
            </a:r>
            <a:endParaRPr lang="en-US" sz="5400" u="sng" dirty="0">
              <a:solidFill>
                <a:srgbClr val="002060"/>
              </a:solidFill>
              <a:latin typeface="NikoshBAN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06546"/>
              </p:ext>
            </p:extLst>
          </p:nvPr>
        </p:nvGraphicFramePr>
        <p:xfrm>
          <a:off x="1641389" y="1905000"/>
          <a:ext cx="43068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Packager Shell Object" showAsIcon="1" r:id="rId4" imgW="4306320" imgH="491040" progId="Package">
                  <p:embed/>
                </p:oleObj>
              </mc:Choice>
              <mc:Fallback>
                <p:oleObj name="Packager Shell Object" showAsIcon="1" r:id="rId4" imgW="4306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1389" y="1905000"/>
                        <a:ext cx="43068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Callout 5"/>
          <p:cNvSpPr/>
          <p:nvPr/>
        </p:nvSpPr>
        <p:spPr>
          <a:xfrm>
            <a:off x="1231555" y="2718910"/>
            <a:ext cx="6921844" cy="10148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তোমাদের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আরো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জেনে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রাখা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দরকার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.....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9435" y="4448860"/>
            <a:ext cx="6215265" cy="669531"/>
            <a:chOff x="1176135" y="4791760"/>
            <a:chExt cx="6215265" cy="669531"/>
          </a:xfrm>
        </p:grpSpPr>
        <p:sp>
          <p:nvSpPr>
            <p:cNvPr id="8" name="Notched Right Arrow 7"/>
            <p:cNvSpPr/>
            <p:nvPr/>
          </p:nvSpPr>
          <p:spPr>
            <a:xfrm>
              <a:off x="1176135" y="4851691"/>
              <a:ext cx="797011" cy="6096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791760"/>
              <a:ext cx="525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600" b="1" dirty="0" smtClean="0">
                  <a:latin typeface="SutonnyMJ" pitchFamily="2" charset="0"/>
                </a:rPr>
                <a:t>حج</a:t>
              </a:r>
              <a:r>
                <a:rPr lang="en-US" sz="3600" b="1" dirty="0" smtClean="0">
                  <a:latin typeface="SutonnyMJ" pitchFamily="2" charset="0"/>
                </a:rPr>
                <a:t> </a:t>
              </a:r>
              <a:r>
                <a:rPr lang="en-US" sz="2800" b="1" dirty="0">
                  <a:latin typeface="NikoshBAN"/>
                </a:rPr>
                <a:t>(</a:t>
              </a:r>
              <a:r>
                <a:rPr lang="en-US" sz="2800" b="1" dirty="0" err="1">
                  <a:latin typeface="NikoshBAN"/>
                </a:rPr>
                <a:t>হাজ</a:t>
              </a:r>
              <a:r>
                <a:rPr lang="en-US" sz="2800" b="1" dirty="0">
                  <a:latin typeface="NikoshBAN"/>
                </a:rPr>
                <a:t>) </a:t>
              </a:r>
              <a:r>
                <a:rPr lang="en-US" sz="2800" b="1" dirty="0" err="1" smtClean="0">
                  <a:latin typeface="NikoshBAN"/>
                </a:rPr>
                <a:t>ইলামের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পঞ্চম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স্তম্ভ</a:t>
              </a:r>
              <a:r>
                <a:rPr lang="en-US" sz="2800" b="1" dirty="0">
                  <a:latin typeface="NikoshBAN"/>
                </a:rPr>
                <a:t>।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0354" y="3726122"/>
            <a:ext cx="6605346" cy="707886"/>
            <a:chOff x="1167054" y="4069022"/>
            <a:chExt cx="6605346" cy="707886"/>
          </a:xfrm>
        </p:grpSpPr>
        <p:sp>
          <p:nvSpPr>
            <p:cNvPr id="7" name="Notched Right Arrow 6"/>
            <p:cNvSpPr/>
            <p:nvPr/>
          </p:nvSpPr>
          <p:spPr>
            <a:xfrm>
              <a:off x="1167054" y="4148282"/>
              <a:ext cx="797011" cy="6096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85498" y="4069022"/>
              <a:ext cx="558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4000" b="1" dirty="0" smtClean="0">
                  <a:latin typeface="SutonnyMJ" pitchFamily="2" charset="0"/>
                </a:rPr>
                <a:t>حج</a:t>
              </a:r>
              <a:r>
                <a:rPr lang="en-US" sz="3200" b="1" dirty="0" smtClean="0">
                  <a:latin typeface="NikoshBAN"/>
                </a:rPr>
                <a:t> (</a:t>
              </a:r>
              <a:r>
                <a:rPr lang="en-US" sz="3200" b="1" dirty="0" err="1" smtClean="0">
                  <a:latin typeface="NikoshBAN"/>
                </a:rPr>
                <a:t>হাজ</a:t>
              </a:r>
              <a:r>
                <a:rPr lang="en-US" sz="3200" b="1" dirty="0" smtClean="0">
                  <a:latin typeface="NikoshBAN"/>
                </a:rPr>
                <a:t>) </a:t>
              </a:r>
              <a:r>
                <a:rPr lang="en-US" sz="3200" b="1" dirty="0" err="1" smtClean="0">
                  <a:latin typeface="NikoshBAN"/>
                </a:rPr>
                <a:t>শব্দটি</a:t>
              </a:r>
              <a:r>
                <a:rPr lang="en-US" sz="3200" b="1" dirty="0" smtClean="0">
                  <a:latin typeface="NikoshBAN"/>
                </a:rPr>
                <a:t> </a:t>
              </a:r>
              <a:r>
                <a:rPr lang="en-US" sz="3200" b="1" dirty="0" err="1" smtClean="0">
                  <a:latin typeface="NikoshBAN"/>
                </a:rPr>
                <a:t>আরবি</a:t>
              </a:r>
              <a:r>
                <a:rPr lang="en-US" sz="3200" b="1" dirty="0">
                  <a:latin typeface="NikoshBAN"/>
                </a:rPr>
                <a:t>।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48173" y="5191126"/>
            <a:ext cx="7089485" cy="641605"/>
            <a:chOff x="1252973" y="5419726"/>
            <a:chExt cx="7089485" cy="641605"/>
          </a:xfrm>
        </p:grpSpPr>
        <p:sp>
          <p:nvSpPr>
            <p:cNvPr id="9" name="Notched Right Arrow 8"/>
            <p:cNvSpPr/>
            <p:nvPr/>
          </p:nvSpPr>
          <p:spPr>
            <a:xfrm>
              <a:off x="1252973" y="5451731"/>
              <a:ext cx="797011" cy="6096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70258" y="5419726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/>
                </a:rPr>
                <a:t>হজের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ওয়াজিব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মোট</a:t>
              </a:r>
              <a:r>
                <a:rPr lang="en-US" sz="2800" b="1" dirty="0" smtClean="0">
                  <a:latin typeface="NikoshBAN"/>
                </a:rPr>
                <a:t> ৫টি</a:t>
              </a:r>
              <a:endParaRPr lang="en-US" sz="2800" b="1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4142871"/>
              </p:ext>
            </p:extLst>
          </p:nvPr>
        </p:nvGraphicFramePr>
        <p:xfrm>
          <a:off x="381000" y="152400"/>
          <a:ext cx="822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99" y="2367176"/>
            <a:ext cx="2651701" cy="2428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67" y="2386226"/>
            <a:ext cx="2649461" cy="24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5" y="2293651"/>
            <a:ext cx="2505891" cy="24307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260" y="4827282"/>
            <a:ext cx="867149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NikoshBAN"/>
              </a:rPr>
              <a:t>আল্লাহ</a:t>
            </a:r>
            <a:r>
              <a:rPr lang="en-US" sz="2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/>
              </a:rPr>
              <a:t>তায়ালা</a:t>
            </a:r>
            <a:r>
              <a:rPr lang="en-US" sz="2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NikoshBAN"/>
              </a:rPr>
              <a:t>বলেন</a:t>
            </a:r>
            <a:r>
              <a:rPr lang="en-US" sz="2000" dirty="0" smtClean="0">
                <a:solidFill>
                  <a:srgbClr val="FF0000"/>
                </a:solidFill>
              </a:rPr>
              <a:t>……</a:t>
            </a:r>
            <a:r>
              <a:rPr lang="en-US" sz="2000" dirty="0" smtClean="0">
                <a:solidFill>
                  <a:srgbClr val="7030A0"/>
                </a:solidFill>
              </a:rPr>
              <a:t>-</a:t>
            </a:r>
            <a:r>
              <a:rPr lang="ar-SA" sz="2500" dirty="0" smtClean="0">
                <a:solidFill>
                  <a:srgbClr val="7030A0"/>
                </a:solidFill>
              </a:rPr>
              <a:t>  </a:t>
            </a:r>
            <a:r>
              <a:rPr lang="ar-SA" sz="2500" b="1" dirty="0" smtClean="0">
                <a:solidFill>
                  <a:srgbClr val="7030A0"/>
                </a:solidFill>
              </a:rPr>
              <a:t>ولله علي الناس حج البيت  من استطاع اليه سبيلا </a:t>
            </a:r>
            <a:endParaRPr lang="ar-SA" sz="2500" dirty="0" smtClean="0">
              <a:solidFill>
                <a:srgbClr val="7030A0"/>
              </a:solidFill>
            </a:endParaRPr>
          </a:p>
          <a:p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অর্থঃ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মানুষের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মধ্যে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যারা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বায়তুল্লাহ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পৌছার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সমার্থ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রাখে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তাদের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উপর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আল্লাহর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উদ্দেশ্য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এ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গৃহের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হজ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করা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/>
              </a:rPr>
              <a:t>ফরয</a:t>
            </a:r>
            <a:r>
              <a:rPr lang="en-US" sz="2000" dirty="0" smtClean="0">
                <a:solidFill>
                  <a:srgbClr val="00B050"/>
                </a:solidFill>
                <a:latin typeface="NikoshBAN"/>
              </a:rPr>
              <a:t>।</a:t>
            </a:r>
            <a:endParaRPr lang="en-US" sz="20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714" y="5742408"/>
            <a:ext cx="84956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রাসুল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সঃ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বলেন</a:t>
            </a:r>
            <a:r>
              <a:rPr lang="en-US" sz="2400" dirty="0" smtClean="0">
                <a:solidFill>
                  <a:srgbClr val="FF0000"/>
                </a:solidFill>
              </a:rPr>
              <a:t>……. </a:t>
            </a:r>
            <a:r>
              <a:rPr lang="ar-SA" sz="2800" dirty="0" smtClean="0">
                <a:solidFill>
                  <a:srgbClr val="7030A0"/>
                </a:solidFill>
              </a:rPr>
              <a:t>من أراد الحج فليتعجل-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ar-SA" sz="2100" dirty="0" smtClean="0">
                <a:latin typeface="NikoshBAN"/>
              </a:rPr>
              <a:t>    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যে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ব্যক্তি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হজ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করার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ইছা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করে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,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সে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যেন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তাড়াতারি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তা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আদায়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করে</a:t>
            </a:r>
            <a:r>
              <a:rPr lang="en-US" sz="21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100" dirty="0" err="1" smtClean="0">
                <a:solidFill>
                  <a:srgbClr val="00B050"/>
                </a:solidFill>
                <a:latin typeface="NikoshBAN"/>
              </a:rPr>
              <a:t>নেয়</a:t>
            </a:r>
            <a:r>
              <a:rPr lang="en-US" sz="2100" dirty="0" smtClean="0">
                <a:latin typeface="NikoshBAN"/>
              </a:rPr>
              <a:t>।</a:t>
            </a:r>
            <a:r>
              <a:rPr lang="ar-SA" sz="2100" dirty="0" smtClean="0">
                <a:latin typeface="NikoshBAN"/>
              </a:rPr>
              <a:t> </a:t>
            </a:r>
            <a:endParaRPr lang="en-US" sz="21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636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6">
        <p:bldAsOne/>
      </p:bldGraphic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2568" y="710042"/>
            <a:ext cx="836295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/>
              </a:rPr>
              <a:t>হজ্জের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ওয়াজিব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সূমহঃ</a:t>
            </a:r>
            <a:endParaRPr lang="en-US" sz="4400" dirty="0">
              <a:latin typeface="NikoshB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0950" y="1487628"/>
            <a:ext cx="1716745" cy="3948552"/>
            <a:chOff x="3790950" y="1487628"/>
            <a:chExt cx="1716745" cy="3948552"/>
          </a:xfrm>
        </p:grpSpPr>
        <p:sp>
          <p:nvSpPr>
            <p:cNvPr id="10" name="Up Arrow Callout 9"/>
            <p:cNvSpPr/>
            <p:nvPr/>
          </p:nvSpPr>
          <p:spPr>
            <a:xfrm>
              <a:off x="3837276" y="1487628"/>
              <a:ext cx="1524000" cy="2057400"/>
            </a:xfrm>
            <a:prstGeom prst="upArrowCallou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NikoshBAN"/>
                </a:rPr>
                <a:t>জামরায়</a:t>
              </a:r>
              <a:r>
                <a:rPr lang="en-US" sz="1600" b="1" dirty="0" smtClean="0">
                  <a:latin typeface="NikoshBAN"/>
                </a:rPr>
                <a:t> </a:t>
              </a:r>
              <a:r>
                <a:rPr lang="en-US" sz="1600" b="1" dirty="0" err="1" smtClean="0">
                  <a:latin typeface="NikoshBAN"/>
                </a:rPr>
                <a:t>পাথর</a:t>
              </a:r>
              <a:endParaRPr lang="en-US" sz="1600" b="1" dirty="0" smtClean="0">
                <a:latin typeface="NikoshBAN"/>
              </a:endParaRPr>
            </a:p>
            <a:p>
              <a:pPr algn="ctr"/>
              <a:r>
                <a:rPr lang="en-US" sz="1600" b="1" dirty="0" err="1" smtClean="0">
                  <a:latin typeface="NikoshBAN"/>
                </a:rPr>
                <a:t>নিক্ষেপ</a:t>
              </a:r>
              <a:endParaRPr lang="en-US" sz="1600" b="1" dirty="0">
                <a:latin typeface="NikoshBAN"/>
              </a:endParaRPr>
            </a:p>
          </p:txBody>
        </p:sp>
        <p:pic>
          <p:nvPicPr>
            <p:cNvPr id="15" name="Picture 14" descr="8.jpg"/>
            <p:cNvPicPr>
              <a:picLocks noChangeAspect="1"/>
            </p:cNvPicPr>
            <p:nvPr/>
          </p:nvPicPr>
          <p:blipFill>
            <a:blip r:embed="rId2" cstate="print">
              <a:lum bright="-10000"/>
            </a:blip>
            <a:stretch>
              <a:fillRect/>
            </a:stretch>
          </p:blipFill>
          <p:spPr>
            <a:xfrm>
              <a:off x="3790950" y="3629890"/>
              <a:ext cx="1716745" cy="180629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615962" y="1501483"/>
            <a:ext cx="1614855" cy="3934697"/>
            <a:chOff x="5615962" y="1501483"/>
            <a:chExt cx="1550625" cy="3882739"/>
          </a:xfrm>
        </p:grpSpPr>
        <p:sp>
          <p:nvSpPr>
            <p:cNvPr id="11" name="Up Arrow Callout 10"/>
            <p:cNvSpPr/>
            <p:nvPr/>
          </p:nvSpPr>
          <p:spPr>
            <a:xfrm>
              <a:off x="5656698" y="1501483"/>
              <a:ext cx="1390650" cy="2050473"/>
            </a:xfrm>
            <a:prstGeom prst="upArrowCallo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NikoshBAN"/>
                </a:rPr>
                <a:t>মাথা</a:t>
              </a:r>
              <a:r>
                <a:rPr lang="en-US" sz="1600" b="1" dirty="0" smtClean="0">
                  <a:latin typeface="NikoshBAN"/>
                </a:rPr>
                <a:t> </a:t>
              </a:r>
              <a:r>
                <a:rPr lang="en-US" sz="1600" b="1" dirty="0" err="1" smtClean="0">
                  <a:latin typeface="NikoshBAN"/>
                </a:rPr>
                <a:t>মুন্ডানো</a:t>
              </a:r>
              <a:endParaRPr lang="en-US" sz="1600" b="1" dirty="0">
                <a:latin typeface="NikoshBAN"/>
              </a:endParaRPr>
            </a:p>
          </p:txBody>
        </p:sp>
        <p:pic>
          <p:nvPicPr>
            <p:cNvPr id="16" name="Picture 15" descr="5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5962" y="3629889"/>
              <a:ext cx="1550625" cy="175433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274854" y="1475506"/>
            <a:ext cx="1479447" cy="3936426"/>
            <a:chOff x="7274854" y="1475506"/>
            <a:chExt cx="1479447" cy="3936426"/>
          </a:xfrm>
        </p:grpSpPr>
        <p:sp>
          <p:nvSpPr>
            <p:cNvPr id="12" name="Up Arrow Callout 11"/>
            <p:cNvSpPr/>
            <p:nvPr/>
          </p:nvSpPr>
          <p:spPr>
            <a:xfrm>
              <a:off x="7281781" y="1475506"/>
              <a:ext cx="1409700" cy="2069522"/>
            </a:xfrm>
            <a:prstGeom prst="upArrow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rgbClr val="FFFF00"/>
                  </a:solidFill>
                  <a:latin typeface="NikoshBAN"/>
                </a:rPr>
                <a:t>বিদায়ী</a:t>
              </a:r>
              <a:r>
                <a:rPr lang="en-US" sz="1600" b="1" dirty="0" smtClean="0">
                  <a:solidFill>
                    <a:srgbClr val="FFFF00"/>
                  </a:solidFill>
                  <a:latin typeface="NikoshBAN"/>
                </a:rPr>
                <a:t>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NikoshBAN"/>
                </a:rPr>
                <a:t>তাওয়াফ</a:t>
              </a:r>
              <a:r>
                <a:rPr lang="en-US" sz="1600" b="1" dirty="0" smtClean="0">
                  <a:solidFill>
                    <a:srgbClr val="FFFF00"/>
                  </a:solidFill>
                  <a:latin typeface="NikoshBAN"/>
                </a:rPr>
                <a:t> </a:t>
              </a:r>
              <a:r>
                <a:rPr lang="en-US" sz="1600" b="1" dirty="0" err="1" smtClean="0">
                  <a:solidFill>
                    <a:srgbClr val="FFFF00"/>
                  </a:solidFill>
                  <a:latin typeface="NikoshBAN"/>
                </a:rPr>
                <a:t>করা</a:t>
              </a:r>
              <a:endParaRPr lang="en-US" sz="1600" b="1" dirty="0">
                <a:solidFill>
                  <a:srgbClr val="FFFF00"/>
                </a:solidFill>
                <a:latin typeface="NikoshBAN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854" y="3612571"/>
              <a:ext cx="1479447" cy="179936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91430" y="1491091"/>
            <a:ext cx="1462453" cy="3893130"/>
            <a:chOff x="391430" y="1491091"/>
            <a:chExt cx="1462453" cy="3893130"/>
          </a:xfrm>
        </p:grpSpPr>
        <p:sp>
          <p:nvSpPr>
            <p:cNvPr id="8" name="Up Arrow Callout 7"/>
            <p:cNvSpPr/>
            <p:nvPr/>
          </p:nvSpPr>
          <p:spPr>
            <a:xfrm>
              <a:off x="391430" y="1491091"/>
              <a:ext cx="1362616" cy="2038350"/>
            </a:xfrm>
            <a:prstGeom prst="upArrowCallout">
              <a:avLst/>
            </a:prstGeom>
            <a:solidFill>
              <a:schemeClr val="accent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rgbClr val="002060"/>
                  </a:solidFill>
                  <a:latin typeface="NikoshBAN"/>
                </a:rPr>
                <a:t>মুযদালিফায়</a:t>
              </a:r>
              <a:endParaRPr lang="en-US" sz="1600" b="1" dirty="0" smtClean="0">
                <a:solidFill>
                  <a:srgbClr val="002060"/>
                </a:solidFill>
                <a:latin typeface="NikoshBAN"/>
              </a:endParaRPr>
            </a:p>
            <a:p>
              <a:pPr algn="ctr"/>
              <a:r>
                <a:rPr lang="en-US" sz="1600" b="1" dirty="0" err="1" smtClean="0">
                  <a:solidFill>
                    <a:srgbClr val="002060"/>
                  </a:solidFill>
                  <a:latin typeface="NikoshBAN"/>
                </a:rPr>
                <a:t>অবস্থান</a:t>
              </a:r>
              <a:endParaRPr lang="en-US" sz="1600" b="1" dirty="0">
                <a:solidFill>
                  <a:srgbClr val="002060"/>
                </a:solidFill>
                <a:latin typeface="NikoshBAN"/>
              </a:endParaRPr>
            </a:p>
          </p:txBody>
        </p:sp>
        <p:pic>
          <p:nvPicPr>
            <p:cNvPr id="13" name="Picture 12" descr="minai.jpg"/>
            <p:cNvPicPr>
              <a:picLocks noChangeAspect="1"/>
            </p:cNvPicPr>
            <p:nvPr/>
          </p:nvPicPr>
          <p:blipFill>
            <a:blip r:embed="rId5" cstate="print">
              <a:lum bright="-10000"/>
            </a:blip>
            <a:stretch>
              <a:fillRect/>
            </a:stretch>
          </p:blipFill>
          <p:spPr>
            <a:xfrm>
              <a:off x="391430" y="3602180"/>
              <a:ext cx="1462453" cy="178204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962150" y="1515338"/>
            <a:ext cx="1633106" cy="3896595"/>
            <a:chOff x="1962150" y="1515338"/>
            <a:chExt cx="1633106" cy="3896595"/>
          </a:xfrm>
        </p:grpSpPr>
        <p:sp>
          <p:nvSpPr>
            <p:cNvPr id="9" name="Up Arrow Callout 8"/>
            <p:cNvSpPr/>
            <p:nvPr/>
          </p:nvSpPr>
          <p:spPr>
            <a:xfrm>
              <a:off x="2054803" y="1515338"/>
              <a:ext cx="1447800" cy="2069523"/>
            </a:xfrm>
            <a:prstGeom prst="upArrow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rgbClr val="C00000"/>
                  </a:solidFill>
                  <a:latin typeface="NikoshBAN"/>
                </a:rPr>
                <a:t>সাফা</a:t>
              </a:r>
              <a:r>
                <a:rPr lang="en-US" sz="1600" b="1" dirty="0" smtClean="0">
                  <a:solidFill>
                    <a:srgbClr val="C00000"/>
                  </a:solidFill>
                  <a:latin typeface="NikoshBAN"/>
                </a:rPr>
                <a:t> ও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NikoshBAN"/>
                </a:rPr>
                <a:t>মারোয়ায়</a:t>
              </a:r>
              <a:endParaRPr lang="en-US" sz="1600" b="1" dirty="0" smtClean="0">
                <a:solidFill>
                  <a:srgbClr val="C00000"/>
                </a:solidFill>
                <a:latin typeface="NikoshBAN"/>
              </a:endParaRPr>
            </a:p>
            <a:p>
              <a:pPr algn="ctr"/>
              <a:r>
                <a:rPr lang="en-US" sz="1600" b="1" dirty="0" err="1" smtClean="0">
                  <a:solidFill>
                    <a:srgbClr val="C00000"/>
                  </a:solidFill>
                  <a:latin typeface="NikoshBAN"/>
                </a:rPr>
                <a:t>দৌড়ানো</a:t>
              </a:r>
              <a:endParaRPr lang="en-US" sz="1600" b="1" dirty="0">
                <a:solidFill>
                  <a:srgbClr val="C00000"/>
                </a:solidFill>
                <a:latin typeface="NikoshBAN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50" y="3657600"/>
              <a:ext cx="1633106" cy="175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2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1" r="-114" b="34281"/>
          <a:stretch/>
        </p:blipFill>
        <p:spPr>
          <a:xfrm>
            <a:off x="1295400" y="1495173"/>
            <a:ext cx="7581992" cy="4388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8440" y="214554"/>
            <a:ext cx="34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NikoshBAN"/>
              </a:rPr>
              <a:t>একক</a:t>
            </a:r>
            <a:r>
              <a:rPr lang="en-US" sz="4800" b="1" u="sng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/>
              </a:rPr>
              <a:t>কাজ</a:t>
            </a:r>
            <a:endParaRPr lang="en-US" sz="4800" b="1" u="sng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88338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/>
              </a:rPr>
              <a:t>হজের</a:t>
            </a:r>
            <a:r>
              <a:rPr lang="en-US" sz="4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</a:rPr>
              <a:t>ওয়াজিব</a:t>
            </a:r>
            <a:r>
              <a:rPr lang="en-US" sz="4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</a:rPr>
              <a:t>গুলি</a:t>
            </a:r>
            <a:r>
              <a:rPr lang="en-US" sz="4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</a:rPr>
              <a:t>সুন্দর</a:t>
            </a:r>
            <a:r>
              <a:rPr lang="en-US" sz="4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</a:rPr>
              <a:t>লেখ</a:t>
            </a:r>
            <a:r>
              <a:rPr lang="en-US" sz="4000" dirty="0">
                <a:solidFill>
                  <a:srgbClr val="002060"/>
                </a:solidFill>
                <a:latin typeface="NikoshBAN"/>
              </a:rPr>
              <a:t>।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4800" y="6025231"/>
            <a:ext cx="609600" cy="4241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6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1489</TotalTime>
  <Words>274</Words>
  <Application>Microsoft Office PowerPoint</Application>
  <PresentationFormat>On-screen Show (4:3)</PresentationFormat>
  <Paragraphs>80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微软雅黑</vt:lpstr>
      <vt:lpstr>Arial</vt:lpstr>
      <vt:lpstr>Brush Script MT</vt:lpstr>
      <vt:lpstr>Calibri</vt:lpstr>
      <vt:lpstr>Constantia</vt:lpstr>
      <vt:lpstr>Franklin Gothic Book</vt:lpstr>
      <vt:lpstr>Garamond</vt:lpstr>
      <vt:lpstr>Nikosh</vt:lpstr>
      <vt:lpstr>NikoshBAN</vt:lpstr>
      <vt:lpstr>Rage Italic</vt:lpstr>
      <vt:lpstr>RinkiyMJ</vt:lpstr>
      <vt:lpstr>SonkhoMJ</vt:lpstr>
      <vt:lpstr>SutonnyMJ</vt:lpstr>
      <vt:lpstr>Times New Roman</vt:lpstr>
      <vt:lpstr>Trebuchet MS</vt:lpstr>
      <vt:lpstr>Tw Cen MT</vt:lpstr>
      <vt:lpstr>Tw Cen MT Condensed</vt:lpstr>
      <vt:lpstr>Verdana</vt:lpstr>
      <vt:lpstr>Wingdings 2</vt:lpstr>
      <vt:lpstr>Wingdings 3</vt:lpstr>
      <vt:lpstr>Aspect</vt:lpstr>
      <vt:lpstr>Pushpin</vt:lpstr>
      <vt:lpstr>Organic</vt:lpstr>
      <vt:lpstr>1_Integral</vt:lpstr>
      <vt:lpstr>Integral</vt:lpstr>
      <vt:lpstr>Circuit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yes</dc:creator>
  <cp:lastModifiedBy>Windows User</cp:lastModifiedBy>
  <cp:revision>377</cp:revision>
  <dcterms:created xsi:type="dcterms:W3CDTF">2006-08-16T00:00:00Z</dcterms:created>
  <dcterms:modified xsi:type="dcterms:W3CDTF">2020-03-24T14:26:39Z</dcterms:modified>
</cp:coreProperties>
</file>