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80" r:id="rId2"/>
    <p:sldId id="292" r:id="rId3"/>
    <p:sldId id="293" r:id="rId4"/>
    <p:sldId id="284" r:id="rId5"/>
    <p:sldId id="286" r:id="rId6"/>
    <p:sldId id="263" r:id="rId7"/>
    <p:sldId id="261" r:id="rId8"/>
    <p:sldId id="283" r:id="rId9"/>
    <p:sldId id="298" r:id="rId10"/>
    <p:sldId id="299" r:id="rId11"/>
    <p:sldId id="297" r:id="rId12"/>
    <p:sldId id="300" r:id="rId13"/>
    <p:sldId id="302" r:id="rId14"/>
    <p:sldId id="267" r:id="rId15"/>
    <p:sldId id="268" r:id="rId16"/>
    <p:sldId id="287" r:id="rId17"/>
    <p:sldId id="278" r:id="rId18"/>
    <p:sldId id="279" r:id="rId19"/>
    <p:sldId id="296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442" autoAdjust="0"/>
    <p:restoredTop sz="86894" autoAdjust="0"/>
  </p:normalViewPr>
  <p:slideViewPr>
    <p:cSldViewPr>
      <p:cViewPr varScale="1">
        <p:scale>
          <a:sx n="61" d="100"/>
          <a:sy n="61" d="100"/>
        </p:scale>
        <p:origin x="1002" y="24"/>
      </p:cViewPr>
      <p:guideLst>
        <p:guide orient="horz" pos="2160"/>
        <p:guide pos="2880"/>
      </p:guideLst>
    </p:cSldViewPr>
  </p:slideViewPr>
  <p:notesTextViewPr>
    <p:cViewPr>
      <p:scale>
        <a:sx n="150" d="100"/>
        <a:sy n="15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C20B02-83F2-4FEB-9431-AECAF63B136A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331647-CEC3-4B4E-9E1F-0923458209D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30463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n-BD" sz="1200" dirty="0" smtClean="0">
                <a:latin typeface="NikoshBAN" pitchFamily="2" charset="0"/>
                <a:cs typeface="NikoshBAN" pitchFamily="2" charset="0"/>
              </a:rPr>
              <a:t>সম্মানিত শিক্ষকগণ 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f5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চেপে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open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স্লাইডটি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না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97860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বৃক্কের গঠ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হলো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নিবে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আঁকার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চেষ্টাও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12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961128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নেফ্রনের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ব্যাখ্যা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কনটেন্টে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নেই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পরবর্তি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কনটেন্টে</a:t>
            </a:r>
            <a:r>
              <a:rPr lang="en-US" baseline="0" dirty="0" smtClean="0"/>
              <a:t> । </a:t>
            </a:r>
            <a:r>
              <a:rPr lang="en-US" baseline="0" dirty="0" err="1" smtClean="0"/>
              <a:t>তাই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অংশে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শুধু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পরিচিতি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করানো</a:t>
            </a:r>
            <a:r>
              <a:rPr lang="en-US" baseline="0" dirty="0" smtClean="0"/>
              <a:t> </a:t>
            </a:r>
            <a:r>
              <a:rPr lang="en-US" baseline="0" smtClean="0"/>
              <a:t>হলো।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8022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সুবিধামত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চিত্র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সংযোজন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মত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দলে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ভাগ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947518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উত্ত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রে</a:t>
            </a:r>
            <a:r>
              <a:rPr lang="bn-IN" sz="1200" baseline="0" dirty="0" smtClean="0">
                <a:latin typeface="NikoshBAN" pitchFamily="2" charset="0"/>
                <a:cs typeface="NikoshBAN" pitchFamily="2" charset="0"/>
              </a:rPr>
              <a:t> ক্লিক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করলে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সঠিক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পাওয়া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যাবে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4114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 err="1" smtClean="0"/>
              <a:t>শিক্ষার্থীরা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শব্দগুলো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লিখে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নিবে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এসম্পর্কে</a:t>
            </a:r>
            <a:r>
              <a:rPr lang="en-US" baseline="0" dirty="0" smtClean="0"/>
              <a:t> </a:t>
            </a:r>
            <a:r>
              <a:rPr lang="en-US" dirty="0" err="1" smtClean="0"/>
              <a:t>শিক্ষার্থীকে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উৎসাহিত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তাদের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কাছে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চাওয়া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।</a:t>
            </a: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83050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1450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err="1" smtClean="0"/>
              <a:t>পাঠশিরোনাম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জন্য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চেষ্টা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 </a:t>
            </a:r>
            <a:r>
              <a:rPr lang="en-US" baseline="0" dirty="0" err="1" smtClean="0"/>
              <a:t>হয়েছে</a:t>
            </a:r>
            <a:r>
              <a:rPr lang="en-US" baseline="0" dirty="0" smtClean="0"/>
              <a:t>। </a:t>
            </a:r>
            <a:r>
              <a:rPr lang="en-US" baseline="0" dirty="0" err="1" smtClean="0"/>
              <a:t>সুবিধাজনক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প্রশ্ন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করে</a:t>
            </a:r>
            <a:r>
              <a:rPr lang="en-US" baseline="0" dirty="0" smtClean="0"/>
              <a:t> </a:t>
            </a:r>
            <a:r>
              <a:rPr lang="en-US" dirty="0" err="1" smtClean="0"/>
              <a:t>পাঠশিরোনাম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বের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করা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যেতে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340461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ডায়াফ্রামের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সাহায্যে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ফুসফুস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কীভাবে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কাজ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এটি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দেখানোর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পাশের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চিত্রটি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উপকরণ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হিসাবে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শ্রেণিতে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ব্যাখ্যা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দেয়া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যেতে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পারে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bn-IN" sz="2000" baseline="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23314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073541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3914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bn-IN" sz="1200" dirty="0" smtClean="0">
                <a:latin typeface="NikoshBAN" pitchFamily="2" charset="0"/>
                <a:cs typeface="NikoshBAN" pitchFamily="2" charset="0"/>
              </a:rPr>
              <a:t> ও তুলনা</a:t>
            </a:r>
            <a:r>
              <a:rPr lang="en-US" sz="1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dirty="0" err="1" smtClean="0">
                <a:latin typeface="NikoshBAN" pitchFamily="2" charset="0"/>
                <a:cs typeface="NikoshBAN" pitchFamily="2" charset="0"/>
              </a:rPr>
              <a:t>দেখানো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হয়েছে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খাতায়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লিখে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1200" baseline="0" dirty="0" err="1" smtClean="0">
                <a:latin typeface="NikoshBAN" pitchFamily="2" charset="0"/>
                <a:cs typeface="NikoshBAN" pitchFamily="2" charset="0"/>
              </a:rPr>
              <a:t>নিবে</a:t>
            </a:r>
            <a:r>
              <a:rPr lang="en-US" sz="1200" baseline="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325848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n-IN" dirty="0" smtClean="0"/>
              <a:t>বিপাক প্রক্রিয়ায়</a:t>
            </a:r>
            <a:r>
              <a:rPr lang="bn-IN" baseline="0" dirty="0" smtClean="0"/>
              <a:t> উৎপন্ন </a:t>
            </a:r>
            <a:r>
              <a:rPr lang="bn-IN" baseline="0" dirty="0" smtClean="0"/>
              <a:t>বর্জ্য</a:t>
            </a:r>
            <a:r>
              <a:rPr lang="en-US" baseline="0" dirty="0" smtClean="0"/>
              <a:t>ই </a:t>
            </a:r>
            <a:r>
              <a:rPr lang="en-US" baseline="0" dirty="0" err="1" smtClean="0"/>
              <a:t>রেচন</a:t>
            </a:r>
            <a:r>
              <a:rPr lang="en-US" baseline="0" dirty="0" smtClean="0"/>
              <a:t>,</a:t>
            </a:r>
            <a:r>
              <a:rPr lang="bn-IN" baseline="0" dirty="0" smtClean="0"/>
              <a:t> </a:t>
            </a:r>
            <a:r>
              <a:rPr lang="bn-IN" baseline="0" dirty="0" smtClean="0"/>
              <a:t>এই ধারনাটি শিক্ষার্থীদের স্বচ্ছ হওয়া</a:t>
            </a:r>
            <a:r>
              <a:rPr lang="en-US" baseline="0" dirty="0" smtClean="0"/>
              <a:t> </a:t>
            </a:r>
            <a:r>
              <a:rPr lang="bn-IN" baseline="0" dirty="0" smtClean="0"/>
              <a:t>প্রয়োজন।</a:t>
            </a:r>
            <a:r>
              <a:rPr lang="en-US" baseline="0" dirty="0" smtClean="0"/>
              <a:t> </a:t>
            </a:r>
          </a:p>
          <a:p>
            <a:r>
              <a:rPr lang="en-US" dirty="0" smtClean="0"/>
              <a:t>http://www.whitman.edu/academics/departments-and-programs/biology/virtual-pig/excretory-system</a:t>
            </a:r>
            <a:endParaRPr lang="bn-IN" dirty="0" smtClean="0"/>
          </a:p>
          <a:p>
            <a:r>
              <a:rPr lang="en-US" b="1" dirty="0" smtClean="0"/>
              <a:t>Excretory system </a:t>
            </a:r>
          </a:p>
          <a:p>
            <a:r>
              <a:rPr lang="en-US" dirty="0" smtClean="0"/>
              <a:t>Excretion is the process of removing cellular metabolic wastes from the body. These wastes include chemicals from cellular metabolic activity and foreign substances like drugs.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1207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শিক্ষক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তার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নিজের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সুবিধাজনক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উপায়েও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কাজটি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করতে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পারেন</a:t>
            </a:r>
            <a:r>
              <a:rPr lang="en-US" baseline="0" dirty="0" smtClean="0"/>
              <a:t> ।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2337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err="1" smtClean="0"/>
              <a:t>নমুনা</a:t>
            </a:r>
            <a:r>
              <a:rPr lang="en-US" dirty="0" smtClean="0"/>
              <a:t> </a:t>
            </a:r>
            <a:r>
              <a:rPr lang="en-US" dirty="0" err="1" smtClean="0"/>
              <a:t>স্বরুপ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উত্তল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অবতল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এর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আকৃতি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দেখানো</a:t>
            </a:r>
            <a:r>
              <a:rPr lang="en-US" baseline="0" dirty="0" smtClean="0"/>
              <a:t> </a:t>
            </a:r>
            <a:r>
              <a:rPr lang="en-US" baseline="0" dirty="0" err="1" smtClean="0"/>
              <a:t>হলো</a:t>
            </a:r>
            <a:r>
              <a:rPr lang="en-US" baseline="0" dirty="0" smtClean="0"/>
              <a:t>।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331647-CEC3-4B4E-9E1F-0923458209DF}" type="slidenum">
              <a:rPr lang="en-US" smtClean="0"/>
              <a:pPr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969640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24.gi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g"/><Relationship Id="rId5" Type="http://schemas.openxmlformats.org/officeDocument/2006/relationships/image" Target="../media/image20.png"/><Relationship Id="rId4" Type="http://schemas.openxmlformats.org/officeDocument/2006/relationships/image" Target="../media/image23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27.jpg"/><Relationship Id="rId4" Type="http://schemas.openxmlformats.org/officeDocument/2006/relationships/image" Target="../media/image26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g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10" Type="http://schemas.openxmlformats.org/officeDocument/2006/relationships/image" Target="../media/image17.jpg"/><Relationship Id="rId4" Type="http://schemas.openxmlformats.org/officeDocument/2006/relationships/image" Target="../media/image11.png"/><Relationship Id="rId9" Type="http://schemas.openxmlformats.org/officeDocument/2006/relationships/image" Target="../media/image1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png"/><Relationship Id="rId5" Type="http://schemas.openxmlformats.org/officeDocument/2006/relationships/image" Target="../media/image19.jpg"/><Relationship Id="rId4" Type="http://schemas.openxmlformats.org/officeDocument/2006/relationships/image" Target="../media/image1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28800" y="914400"/>
            <a:ext cx="5341527" cy="1077218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স্লাইডটি সম্মানিত শিক্ষকবৃন্দের জন্য।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তাই স্লাইডটি হাইড করে রাখা হয়েছে।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2286000"/>
            <a:ext cx="6782626" cy="2062103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এই পাঠটি শ্রেণিকক্ষে উপস্থাপনের সময় স্লাইডের নিচে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Slide 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সংযোজন করা হয়েছে। 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সম্মানিত শিক্ষকগণ পাঠটি উপস্থাপনের পূর্বে  উল্লেখিত</a:t>
            </a:r>
          </a:p>
          <a:p>
            <a:r>
              <a:rPr lang="bn-BD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Note </a:t>
            </a:r>
            <a:r>
              <a:rPr lang="bn-BD" sz="3200" dirty="0" smtClean="0">
                <a:latin typeface="NikoshBAN" pitchFamily="2" charset="0"/>
                <a:cs typeface="NikoshBAN" pitchFamily="2" charset="0"/>
              </a:rPr>
              <a:t>দেখে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নিতে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2525912" y="261428"/>
            <a:ext cx="3276600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 গুলো কি কি?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525912" y="257385"/>
            <a:ext cx="3276600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জোড়ায় কাজ         ৫ মিঃ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06557943"/>
              </p:ext>
            </p:extLst>
          </p:nvPr>
        </p:nvGraphicFramePr>
        <p:xfrm>
          <a:off x="1447800" y="1676400"/>
          <a:ext cx="5867400" cy="3161711"/>
        </p:xfrm>
        <a:graphic>
          <a:graphicData uri="http://schemas.openxmlformats.org/drawingml/2006/table">
            <a:tbl>
              <a:tblPr firstRow="1" bandRow="1">
                <a:tableStyleId>{8799B23B-EC83-4686-B30A-512413B5E67A}</a:tableStyleId>
              </a:tblPr>
              <a:tblGrid>
                <a:gridCol w="2590801"/>
                <a:gridCol w="1676400"/>
                <a:gridCol w="1600199"/>
              </a:tblGrid>
              <a:tr h="509951"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বর্জ্য</a:t>
                      </a:r>
                      <a:r>
                        <a:rPr lang="en-US" sz="24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bn-IN" sz="24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পদার্থ 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অঙ্গ</a:t>
                      </a:r>
                      <a:endParaRPr lang="en-US" sz="24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2400" b="0" dirty="0" smtClean="0">
                          <a:solidFill>
                            <a:srgbClr val="002060"/>
                          </a:solidFill>
                          <a:latin typeface="NikoshBAN" pitchFamily="2" charset="0"/>
                          <a:cs typeface="NikoshBAN" pitchFamily="2" charset="0"/>
                        </a:rPr>
                        <a:t>মন্তব্য</a:t>
                      </a:r>
                      <a:endParaRPr lang="en-US" sz="2400" b="0" dirty="0"/>
                    </a:p>
                  </a:txBody>
                  <a:tcPr/>
                </a:tc>
              </a:tr>
              <a:tr h="1614206">
                <a:tc>
                  <a:txBody>
                    <a:bodyPr/>
                    <a:lstStyle/>
                    <a:p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CO</a:t>
                      </a:r>
                      <a:r>
                        <a:rPr lang="en-US" sz="2400" baseline="-25000" dirty="0" smtClean="0">
                          <a:latin typeface="NikoshBAN" pitchFamily="2" charset="0"/>
                          <a:cs typeface="NikoshBAN" pitchFamily="2" charset="0"/>
                        </a:rPr>
                        <a:t>2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endParaRPr lang="bn-IN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endParaRPr lang="en-US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ইউরিয়া, ইউরিক এসিড</a:t>
                      </a:r>
                    </a:p>
                    <a:p>
                      <a:endParaRPr lang="bn-IN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নাইট্রোজেন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ঘটিত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2400" dirty="0" err="1" smtClean="0">
                          <a:latin typeface="NikoshBAN" pitchFamily="2" charset="0"/>
                          <a:cs typeface="NikoshBAN" pitchFamily="2" charset="0"/>
                        </a:rPr>
                        <a:t>বর্জ্য</a:t>
                      </a:r>
                      <a:r>
                        <a:rPr lang="en-US" sz="2400" dirty="0" smtClean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</a:p>
                    <a:p>
                      <a:endParaRPr lang="bn-IN" sz="2400" dirty="0" smtClean="0">
                        <a:latin typeface="NikoshBAN" pitchFamily="2" charset="0"/>
                        <a:cs typeface="NikoshBAN" pitchFamily="2" charset="0"/>
                      </a:endParaRPr>
                    </a:p>
                    <a:p>
                      <a:r>
                        <a:rPr lang="bn-IN" sz="2400" dirty="0" smtClean="0">
                          <a:latin typeface="NikoshBAN" pitchFamily="2" charset="0"/>
                          <a:cs typeface="NikoshBAN" pitchFamily="2" charset="0"/>
                        </a:rPr>
                        <a:t>অতিরিক্ত পানি</a:t>
                      </a:r>
                      <a:endParaRPr lang="en-US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Frame 13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" y="1066800"/>
            <a:ext cx="6607927" cy="5070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26501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94"/>
          <a:stretch/>
        </p:blipFill>
        <p:spPr>
          <a:xfrm>
            <a:off x="152400" y="1219200"/>
            <a:ext cx="4431660" cy="4109312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000" t="3000" r="25706" b="16000"/>
          <a:stretch/>
        </p:blipFill>
        <p:spPr>
          <a:xfrm>
            <a:off x="4778248" y="1219200"/>
            <a:ext cx="4137151" cy="41148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362092" y="5636056"/>
            <a:ext cx="4190999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অবতল অংশের ভাঁজকে হাইলাস বলে</a:t>
            </a:r>
            <a:endParaRPr lang="en-US" sz="2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r="7151"/>
          <a:stretch/>
        </p:blipFill>
        <p:spPr>
          <a:xfrm>
            <a:off x="157888" y="1219200"/>
            <a:ext cx="4405035" cy="35814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683" y="1895450"/>
            <a:ext cx="3211208" cy="3433062"/>
          </a:xfrm>
          <a:prstGeom prst="rect">
            <a:avLst/>
          </a:prstGeom>
        </p:spPr>
      </p:pic>
      <p:sp>
        <p:nvSpPr>
          <p:cNvPr id="13" name="Pentagon 12"/>
          <p:cNvSpPr/>
          <p:nvPr/>
        </p:nvSpPr>
        <p:spPr>
          <a:xfrm rot="21051247">
            <a:off x="616023" y="2923152"/>
            <a:ext cx="2743200" cy="701409"/>
          </a:xfrm>
          <a:prstGeom prst="homePlate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হাইলাসে অবস্থিত গহ্বর-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পেলভিস </a:t>
            </a:r>
            <a:endParaRPr lang="en-US" sz="2400" dirty="0"/>
          </a:p>
        </p:txBody>
      </p:sp>
      <p:sp>
        <p:nvSpPr>
          <p:cNvPr id="14" name="Rectangle 13"/>
          <p:cNvSpPr/>
          <p:nvPr/>
        </p:nvSpPr>
        <p:spPr>
          <a:xfrm>
            <a:off x="2985596" y="278136"/>
            <a:ext cx="3585304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বৃক্কের অবস্থান কোথায় দেখছ?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985596" y="274000"/>
            <a:ext cx="3585304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আকৃতি ও রঙ কেমন দেখছ?</a:t>
            </a:r>
            <a:endParaRPr lang="en-US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00800" y="950792"/>
            <a:ext cx="2209800" cy="2209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7354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repeatCount="3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3" grpId="0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53687" y="1409700"/>
            <a:ext cx="3187931" cy="4038600"/>
          </a:xfrm>
          <a:prstGeom prst="rect">
            <a:avLst/>
          </a:prstGeom>
        </p:spPr>
      </p:pic>
      <p:sp>
        <p:nvSpPr>
          <p:cNvPr id="4" name="TextBox 3"/>
          <p:cNvSpPr txBox="1">
            <a:spLocks noChangeArrowheads="1"/>
          </p:cNvSpPr>
          <p:nvPr/>
        </p:nvSpPr>
        <p:spPr bwMode="auto">
          <a:xfrm>
            <a:off x="1434022" y="5641739"/>
            <a:ext cx="259367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বৃক্কের লম্বচ্ছেদ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>
            <a:spLocks noChangeArrowheads="1"/>
          </p:cNvSpPr>
          <p:nvPr/>
        </p:nvSpPr>
        <p:spPr bwMode="auto">
          <a:xfrm>
            <a:off x="333524" y="4137660"/>
            <a:ext cx="106783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মেডুলা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>
            <a:spLocks noChangeArrowheads="1"/>
          </p:cNvSpPr>
          <p:nvPr/>
        </p:nvSpPr>
        <p:spPr bwMode="auto">
          <a:xfrm>
            <a:off x="4390693" y="3351977"/>
            <a:ext cx="128060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রেনাল শিরা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TextBox 6"/>
          <p:cNvSpPr txBox="1">
            <a:spLocks noChangeArrowheads="1"/>
          </p:cNvSpPr>
          <p:nvPr/>
        </p:nvSpPr>
        <p:spPr bwMode="auto">
          <a:xfrm>
            <a:off x="4174907" y="4517193"/>
            <a:ext cx="11210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ইউরেটার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-74348" y="3092459"/>
            <a:ext cx="17359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পেলভিস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33524" y="2038944"/>
            <a:ext cx="112103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কর্টেক্স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4227624" y="2969500"/>
            <a:ext cx="16067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রেনাল ধমনি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Arrow Connector 11"/>
          <p:cNvCxnSpPr/>
          <p:nvPr/>
        </p:nvCxnSpPr>
        <p:spPr>
          <a:xfrm flipV="1">
            <a:off x="1252127" y="1672722"/>
            <a:ext cx="844243" cy="406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-93233" y="1257223"/>
            <a:ext cx="174031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তন্তুময় আবরন ক্যাপসুল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39" t="5009" r="16090" b="7719"/>
          <a:stretch/>
        </p:blipFill>
        <p:spPr>
          <a:xfrm>
            <a:off x="1128268" y="1066093"/>
            <a:ext cx="4267200" cy="487680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31" r="83051" b="31736"/>
          <a:stretch/>
        </p:blipFill>
        <p:spPr>
          <a:xfrm rot="20579991">
            <a:off x="2681309" y="1532553"/>
            <a:ext cx="392257" cy="1300054"/>
          </a:xfrm>
          <a:prstGeom prst="rect">
            <a:avLst/>
          </a:prstGeom>
        </p:spPr>
      </p:pic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5062195" y="4702128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ইউরেটার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8" name="TextBox 27"/>
          <p:cNvSpPr txBox="1">
            <a:spLocks noChangeArrowheads="1"/>
          </p:cNvSpPr>
          <p:nvPr/>
        </p:nvSpPr>
        <p:spPr bwMode="auto">
          <a:xfrm>
            <a:off x="353497" y="5060628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ক্যাপসুল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4981488" y="4183203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পেলভিস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9654" y="4317290"/>
            <a:ext cx="1514536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000" dirty="0" smtClean="0">
                <a:latin typeface="NikoshBAN" pitchFamily="2" charset="0"/>
                <a:cs typeface="NikoshBAN" pitchFamily="2" charset="0"/>
              </a:rPr>
              <a:t>মেডুলায় ৮-১২টি রেনাল পিরামিড</a:t>
            </a:r>
            <a:endParaRPr lang="en-US" sz="20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 flipV="1">
            <a:off x="2934143" y="1932673"/>
            <a:ext cx="1803218" cy="79836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4418299" y="1701841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নেফ্রন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96071" y="6280902"/>
            <a:ext cx="8444455" cy="36933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0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অবতল অংশের দিক হতে ইউরেটর ও রেনাল শিরা বের হয় এবং রেনাল ধমনী প্রবেশ করে।</a:t>
            </a:r>
            <a:endParaRPr lang="en-US" sz="20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4" name="Curved Down Arrow 33"/>
          <p:cNvSpPr/>
          <p:nvPr/>
        </p:nvSpPr>
        <p:spPr>
          <a:xfrm rot="21121809">
            <a:off x="6120072" y="345956"/>
            <a:ext cx="1734795" cy="602781"/>
          </a:xfrm>
          <a:prstGeom prst="curvedDownArrow">
            <a:avLst>
              <a:gd name="adj1" fmla="val 18477"/>
              <a:gd name="adj2" fmla="val 99979"/>
              <a:gd name="adj3" fmla="val 25000"/>
            </a:avLst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1578447" y="5851290"/>
            <a:ext cx="282080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বৃক্কের লম্বচ্ছেদ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6176755" y="5010147"/>
            <a:ext cx="296724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প্রতি বৃক্কে ১০-১২ লক্ষ নেফ্রন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227" r="34337"/>
          <a:stretch/>
        </p:blipFill>
        <p:spPr>
          <a:xfrm>
            <a:off x="6989987" y="668407"/>
            <a:ext cx="1707426" cy="3755869"/>
          </a:xfrm>
          <a:prstGeom prst="rect">
            <a:avLst/>
          </a:prstGeom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-72346" y="2525458"/>
            <a:ext cx="177426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পিরামিডের</a:t>
            </a:r>
          </a:p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অগ্রভাগ পিড়কা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2464465" y="155535"/>
            <a:ext cx="3276600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latin typeface="NikoshBAN" pitchFamily="2" charset="0"/>
                <a:cs typeface="NikoshBAN" pitchFamily="2" charset="0"/>
              </a:rPr>
              <a:t>বৃক্কের গঠন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1" name="TextBox 40"/>
          <p:cNvSpPr txBox="1">
            <a:spLocks noChangeArrowheads="1"/>
          </p:cNvSpPr>
          <p:nvPr/>
        </p:nvSpPr>
        <p:spPr bwMode="auto">
          <a:xfrm flipH="1">
            <a:off x="4774807" y="3525689"/>
            <a:ext cx="21272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>
                <a:latin typeface="NikoshBAN" pitchFamily="2" charset="0"/>
                <a:cs typeface="NikoshBAN" pitchFamily="2" charset="0"/>
              </a:rPr>
              <a:t>রেনাল ধমনি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2" name="TextBox 41"/>
          <p:cNvSpPr txBox="1">
            <a:spLocks noChangeArrowheads="1"/>
          </p:cNvSpPr>
          <p:nvPr/>
        </p:nvSpPr>
        <p:spPr bwMode="auto">
          <a:xfrm>
            <a:off x="5136578" y="3847762"/>
            <a:ext cx="17485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রেনাল অ্যারটারি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0" name="Oval 39"/>
          <p:cNvSpPr/>
          <p:nvPr/>
        </p:nvSpPr>
        <p:spPr>
          <a:xfrm>
            <a:off x="7489353" y="1142293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7327077" y="1294693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2096370" y="3813642"/>
            <a:ext cx="152400" cy="152400"/>
          </a:xfrm>
          <a:prstGeom prst="ellipse">
            <a:avLst/>
          </a:prstGeom>
          <a:solidFill>
            <a:srgbClr val="00206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5881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6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 C 0.00469 -0.00069 0.00955 -0.00162 0.01441 -0.00208 C 0.02361 -0.00301 0.03281 -0.00278 0.04184 -0.0044 C 0.04514 -0.00486 0.04826 -0.00718 0.05156 -0.00856 L 0.05642 -0.01088 C 0.05798 -0.01227 0.05955 -0.01389 0.06128 -0.01505 C 0.06562 -0.01805 0.07118 -0.01805 0.07569 -0.01944 C 0.07743 -0.01991 0.07882 -0.0213 0.08055 -0.02153 C 0.08906 -0.02268 0.09774 -0.02292 0.10642 -0.02361 C 0.1217 -0.02778 0.11562 -0.02708 0.14028 -0.02361 C 0.14201 -0.02338 0.1434 -0.02222 0.14514 -0.02153 C 0.14722 -0.02083 0.14948 -0.02014 0.15156 -0.01944 C 0.15312 -0.01875 0.15469 -0.01736 0.15642 -0.01713 C 0.16649 -0.01597 0.17673 -0.01574 0.18698 -0.01505 C 0.1934 -0.01389 0.20017 -0.01296 0.20642 -0.01088 C 0.21406 -0.00833 0.20868 -0.00856 0.21771 -0.00648 C 0.22187 -0.00555 0.22621 -0.00509 0.23055 -0.0044 C 0.2316 -0.00139 0.23229 0.00185 0.23385 0.00417 C 0.23507 0.00625 0.23732 0.00671 0.23871 0.00857 C 0.23993 0.01042 0.2408 0.01296 0.24184 0.01505 C 0.24236 0.01713 0.24305 0.01921 0.2434 0.02153 C 0.2441 0.025 0.24427 0.0287 0.24514 0.03218 C 0.24583 0.03519 0.24757 0.03773 0.24826 0.04074 C 0.26024 0.0882 0.25156 0.05509 0.25642 0.0838 C 0.25677 0.08611 0.25746 0.0882 0.25798 0.09028 C 0.25868 0.09306 0.25903 0.09607 0.25955 0.09884 C 0.26059 0.10324 0.2618 0.10741 0.26285 0.11181 C 0.26337 0.11389 0.26406 0.11597 0.26441 0.11829 L 0.26614 0.12685 C 0.26545 0.14537 0.26493 0.16412 0.26441 0.18264 C 0.26371 0.21343 0.26389 0.24445 0.26285 0.27523 C 0.26267 0.27732 0.26128 0.28171 0.26128 0.28171 L 0.26128 0.28171 " pathEditMode="relative" ptsTypes="AAAAAAAAAAAAAAAAAAAAAAAAAAAAAAAAAA">
                                      <p:cBhvr>
                                        <p:cTn id="133" dur="3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9" fill="hold">
                      <p:stCondLst>
                        <p:cond delay="indefinite"/>
                      </p:stCondLst>
                      <p:childTnLst>
                        <p:par>
                          <p:cTn id="150" fill="hold">
                            <p:stCondLst>
                              <p:cond delay="0"/>
                            </p:stCondLst>
                            <p:childTnLst>
                              <p:par>
                                <p:cTn id="1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3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4" fill="hold">
                      <p:stCondLst>
                        <p:cond delay="indefinite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57" dur="2000" fill="hold"/>
                                        <p:tgtEl>
                                          <p:spTgt spid="2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38889E-6 -7.77778E-6 L 6.38889E-6 -7.77778E-6 C 0.00417 -0.00302 0.00834 -0.00626 0.01285 -0.0088 C 0.01494 -0.00996 0.01719 -0.00973 0.01928 -0.01089 C 0.02327 -0.0132 0.02674 -0.0169 0.03056 -0.01945 C 0.03213 -0.02061 0.03386 -0.02061 0.03542 -0.02177 C 0.04393 -0.02732 0.04376 -0.0301 0.05313 -0.0345 C 0.05574 -0.03589 0.05851 -0.03612 0.06112 -0.03681 C 0.06442 -0.0389 0.06754 -0.04121 0.07084 -0.04329 C 0.0724 -0.04399 0.07414 -0.04422 0.0757 -0.04538 C 0.07744 -0.04653 0.07883 -0.04862 0.08056 -0.04954 C 0.08369 -0.0514 0.08699 -0.05232 0.09028 -0.05394 C 0.09792 -0.05811 0.09463 -0.05811 0.10157 -0.06042 C 0.10973 -0.0632 0.11511 -0.06343 0.12414 -0.06482 C 0.1257 -0.06552 0.12726 -0.06621 0.12883 -0.0669 C 0.13247 -0.06829 0.14011 -0.07061 0.14341 -0.07107 C 0.14827 -0.072 0.15313 -0.07246 0.15799 -0.07339 C 0.1606 -0.07385 0.1632 -0.07501 0.16598 -0.07547 C 0.17136 -0.0764 0.17674 -0.07686 0.18213 -0.07755 C 0.21876 -0.08982 0.18629 -0.07987 0.28213 -0.07987 L 0.28213 -0.07987 L 0.33039 -0.07987 L 0.33213 -0.07987 C 0.33265 -0.07339 0.33247 -0.06667 0.33369 -0.06042 C 0.33716 -0.04167 0.33681 -0.05973 0.33681 -0.05186 L 0.33681 -0.05186 " pathEditMode="relative" ptsTypes="AAAAAAAAAAAAAAAAAAAAAAAAAA">
                                      <p:cBhvr>
                                        <p:cTn id="159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60" presetID="22" presetClass="entr" presetSubtype="8" fill="hold" grpId="0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2" dur="12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3" presetID="10" presetClass="entr" presetSubtype="0" fill="hold" nodeType="withEffect">
                                  <p:stCondLst>
                                    <p:cond delay="180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5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6" fill="hold">
                      <p:stCondLst>
                        <p:cond delay="indefinite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4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8" presetID="0" presetClass="path" presetSubtype="0" repeatCount="indefinite" accel="50000" decel="5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788 0.02407 L -0.01788 0.02407 C -0.02222 0.02708 -0.02691 0.02916 -0.03073 0.03287 C -0.03819 0.03958 -0.03333 0.06319 -0.03246 0.06713 C -0.03194 0.06944 -0.02917 0.06875 -0.0276 0.06944 C -0.02326 0.06875 -0.01892 0.06875 -0.01476 0.06713 C -0.00295 0.06296 -0.01753 0.06041 -0.00347 0.06504 C -0.00226 0.06713 -0.00035 0.06898 -0.00017 0.07153 C 0.00017 0.07662 -0.00017 0.08194 -0.00174 0.08657 C -0.0026 0.08889 -0.00503 0.08935 -0.0066 0.09097 C -0.00746 0.09166 -0.01597 0.10046 -0.01788 0.10162 C -0.01996 0.10278 -0.02222 0.10301 -0.0243 0.1037 C -0.02621 0.11111 -0.02882 0.11736 -0.02274 0.12523 C -0.02049 0.12847 -0.01632 0.12662 -0.01302 0.12754 C -0.01302 0.1287 -0.01042 0.15324 -0.0099 0.15532 C -0.0092 0.15787 -0.00764 0.15949 -0.0066 0.1618 C -0.00347 0.16921 -0.00365 0.16967 -0.00174 0.17685 C -0.00226 0.18055 -0.00278 0.18403 -0.00347 0.18773 C -0.00382 0.18981 -0.00503 0.1919 -0.00503 0.19421 C -0.00503 0.25509 -0.00434 0.31597 -0.00347 0.37685 C -0.00278 0.41551 -0.00486 0.40555 -0.00017 0.4243 C 0.00035 0.43009 0.0007 0.43588 0.00139 0.44143 C 0.00174 0.44444 0.00191 0.44768 0.00313 0.45 C 0.00417 0.45231 0.00625 0.45301 0.00799 0.4544 C 0.01059 0.4537 0.01372 0.45416 0.01597 0.45231 C 0.01736 0.45092 0.01736 0.44791 0.01754 0.44583 C 0.01962 0.42778 0.01858 0.42407 0.02083 0.40694 C 0.02118 0.40486 0.02188 0.40278 0.0224 0.40069 C 0.02292 0.37546 0.02396 0.35046 0.02396 0.32523 C 0.02396 0.275 0.02344 0.27014 0.02083 0.23287 C 0.02135 0.18194 0.02031 0.13102 0.0224 0.08009 C 0.02257 0.07754 0.02604 0.07778 0.02726 0.07592 C 0.02882 0.07338 0.02934 0.07014 0.03056 0.06713 C 0.03004 0.06227 0.03004 0.05694 0.02882 0.05208 C 0.0283 0.04977 0.02622 0.04815 0.0257 0.0456 C 0.02448 0.04004 0.02483 0.03426 0.02396 0.02847 C 0.02379 0.02616 0.02292 0.02407 0.0224 0.02199 C 0.02292 0.01852 0.02274 0.01435 0.02396 0.01134 C 0.02743 0.00324 0.03594 0.00833 0.0401 0.00903 C 0.04132 0.01134 0.04254 0.01319 0.0434 0.01551 C 0.04757 0.02685 0.04635 0.05602 0.0467 0.05856 C 0.04705 0.06319 0.04983 0.07153 0.04983 0.07153 C 0.05087 0.09815 0.04358 0.10602 0.05625 0.11458 C 0.05781 0.11551 0.05955 0.11597 0.06111 0.11666 C 0.06424 0.1294 0.06441 0.12824 0.06597 0.14028 C 0.0684 0.16018 0.06615 0.14953 0.06927 0.1618 C 0.06979 0.16828 0.06997 0.17477 0.07083 0.18125 C 0.07118 0.18333 0.07205 0.18541 0.0724 0.18773 C 0.07326 0.19328 0.07344 0.19907 0.07413 0.20486 C 0.07292 0.25 0.07153 0.29514 0.07083 0.34028 C 0.07031 0.37986 0.06927 0.41921 0.06927 0.45879 L 0.06927 0.45879 " pathEditMode="relative" ptsTypes="AAAAAAAAAAAAAAAAAAAAAAAAAAAAAAAAAAAAAAAAAAAAAAAAAAAA">
                                      <p:cBhvr>
                                        <p:cTn id="179" dur="3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0" presetID="0" presetClass="path" presetSubtype="0" repeatCount="indefinite" accel="50000" decel="50000" fill="hold" grpId="2" nodeType="withEffect">
                                  <p:stCondLst>
                                    <p:cond delay="200"/>
                                  </p:stCondLst>
                                  <p:childTnLst>
                                    <p:animMotion origin="layout" path="M 0 0 L 0 0 C -0.00538 0.00232 -0.01128 0.00278 -0.01614 0.00649 C -0.03177 0.01875 -0.02396 0.0176 -0.03073 0.0301 C -0.03194 0.03264 -0.03385 0.03449 -0.03541 0.03658 C -0.03437 0.04236 -0.03437 0.04861 -0.03229 0.05371 C -0.03142 0.05579 -0.02916 0.05602 -0.02743 0.05602 C -0.02309 0.05602 -0.01875 0.05463 -0.01458 0.05371 C -0.01059 0.05024 -0.0085 0.04746 -0.0033 0.04746 C -0.00156 0.04746 0 0.04885 0.00156 0.04954 C 0.00226 0.05209 0.00504 0.0625 0.00486 0.06459 C 0.00452 0.06829 0.00347 0.07246 0.00156 0.07524 C 0.00052 0.07709 -0.00156 0.07686 -0.0033 0.07755 L -0.01614 0.08172 C -0.01753 0.08311 -0.02587 0.08982 -0.02587 0.0926 C -0.02587 0.10162 -0.01475 0.10394 -0.01128 0.10533 C -0.00538 0.11135 -0.00156 0.1125 -0.00156 0.12477 C -0.00156 0.13079 -0.00486 0.1419 -0.00486 0.1419 C -0.00382 0.15695 -0.00295 0.17223 -0.00156 0.18704 C -0.00139 0.19005 0 0.19283 0 0.19584 C 0 0.22547 -0.00243 0.26065 -0.00486 0.29028 C -0.00573 0.30116 -0.00694 0.31181 -0.00798 0.32269 C -0.00746 0.3419 -0.00729 0.36135 -0.00642 0.38056 C -0.00625 0.38635 -0.0059 0.39213 -0.00486 0.39792 C -0.00434 0.40093 -0.00243 0.40348 -0.00156 0.40649 C 0.00764 0.44352 -0.0033 0.41111 0.00486 0.4301 C 0.00608 0.43287 0.00608 0.43681 0.00799 0.43866 C 0.01025 0.44074 0.01337 0.44005 0.01615 0.44098 C 0.01875 0.43797 0.0224 0.43611 0.02413 0.43218 C 0.02639 0.42709 0.02726 0.42107 0.02743 0.41505 C 0.02882 0.37917 0.02847 0.34329 0.029 0.30764 C 0.02865 0.29885 0.02761 0.26644 0.02587 0.25371 C 0.01736 0.19121 0.02344 0.25278 0.01945 0.20857 C 0.01997 0.19422 0.01979 0.17986 0.02101 0.16551 C 0.02136 0.16042 0.02413 0.15579 0.02413 0.15047 C 0.02465 0.12986 0.02309 0.10903 0.02257 0.0882 C 0.02309 0.07894 0.02448 0.06968 0.02413 0.06019 C 0.02275 0.0044 0.01788 0.05139 0.02257 -0.00208 C 0.02275 -0.00439 0.02309 -0.00671 0.02413 -0.00856 C 0.02535 -0.01064 0.02743 -0.01134 0.029 -0.01273 C 0.03281 -0.01203 0.03698 -0.01319 0.04028 -0.01064 C 0.04653 -0.00625 0.04705 0.00116 0.04844 0.00857 C 0.04896 0.0301 0.04913 0.05162 0.05 0.07315 C 0.05018 0.07686 0.05087 0.08033 0.05156 0.08403 C 0.05243 0.0875 0.05313 0.09144 0.05486 0.09468 C 0.05729 0.09908 0.06268 0.1 0.06615 0.10116 C 0.06771 0.10047 0.06945 0.09815 0.07101 0.09908 C 0.07275 0.1 0.07344 0.10301 0.07431 0.10533 C 0.07518 0.10811 0.07518 0.11111 0.07587 0.11412 C 0.07639 0.11621 0.07691 0.11829 0.07743 0.12037 C 0.07969 0.17894 0.08004 0.16783 0.07743 0.24098 C 0.07726 0.24514 0.07639 0.24954 0.07587 0.25371 C 0.07379 0.37639 0.07431 0.31968 0.07431 0.42361 L 0.07431 0.42361 " pathEditMode="relative" ptsTypes="AAAAAAAAAAAAAAAAAAAAAAAAAAAAAAAAAAAAAAAAAAAAAAAAAAAAAA">
                                      <p:cBhvr>
                                        <p:cTn id="181" dur="33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5" grpId="0"/>
      <p:bldP spid="5" grpId="1"/>
      <p:bldP spid="6" grpId="0"/>
      <p:bldP spid="6" grpId="1"/>
      <p:bldP spid="7" grpId="0"/>
      <p:bldP spid="7" grpId="1"/>
      <p:bldP spid="8" grpId="0"/>
      <p:bldP spid="8" grpId="1"/>
      <p:bldP spid="9" grpId="0"/>
      <p:bldP spid="9" grpId="1"/>
      <p:bldP spid="10" grpId="0"/>
      <p:bldP spid="10" grpId="1"/>
      <p:bldP spid="17" grpId="0"/>
      <p:bldP spid="17" grpId="1"/>
      <p:bldP spid="27" grpId="0"/>
      <p:bldP spid="28" grpId="0"/>
      <p:bldP spid="29" grpId="0"/>
      <p:bldP spid="30" grpId="0"/>
      <p:bldP spid="32" grpId="0"/>
      <p:bldP spid="33" grpId="0" animBg="1"/>
      <p:bldP spid="34" grpId="0" animBg="1"/>
      <p:bldP spid="35" grpId="0"/>
      <p:bldP spid="36" grpId="0"/>
      <p:bldP spid="38" grpId="0"/>
      <p:bldP spid="41" grpId="0"/>
      <p:bldP spid="42" grpId="0"/>
      <p:bldP spid="40" grpId="0" animBg="1"/>
      <p:bldP spid="40" grpId="1" animBg="1"/>
      <p:bldP spid="40" grpId="2" animBg="1"/>
      <p:bldP spid="43" grpId="0" animBg="1"/>
      <p:bldP spid="44" grpId="0" animBg="1"/>
      <p:bldP spid="44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439390"/>
            <a:ext cx="5371229" cy="5638800"/>
          </a:xfrm>
          <a:prstGeom prst="rect">
            <a:avLst/>
          </a:prstGeom>
        </p:spPr>
      </p:pic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4197107" y="5123999"/>
            <a:ext cx="12192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১) নেফ্রন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1" name="TextBox 30"/>
          <p:cNvSpPr txBox="1">
            <a:spLocks noChangeArrowheads="1"/>
          </p:cNvSpPr>
          <p:nvPr/>
        </p:nvSpPr>
        <p:spPr bwMode="auto">
          <a:xfrm>
            <a:off x="5638800" y="5093138"/>
            <a:ext cx="213259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২) সংগ্রাহক নালিকা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1570393" y="6109187"/>
            <a:ext cx="687404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নেফ্রন মুত্র তৈরি করে এবং সংগ্রাহক নালিকা মুত্র পেলভিসে বহন করে।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1616390" y="154929"/>
            <a:ext cx="6380635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বৃক্কে  ইউরিনিফেরাস নামক বিশেষ এক ধরনের নালিকার দুটি অংশ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2805718" y="208557"/>
            <a:ext cx="35325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ছবিতে কীঘটতে দেখছ?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8917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29" grpId="0" animBg="1"/>
      <p:bldP spid="9" grpId="0"/>
      <p:bldP spid="9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6" name="Group 8"/>
          <p:cNvGrpSpPr/>
          <p:nvPr/>
        </p:nvGrpSpPr>
        <p:grpSpPr>
          <a:xfrm>
            <a:off x="1447800" y="228600"/>
            <a:ext cx="6096000" cy="533400"/>
            <a:chOff x="0" y="2827600"/>
            <a:chExt cx="6096000" cy="1216800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0" y="2827600"/>
              <a:ext cx="6096000" cy="1216800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r"/>
              <a:r>
                <a:rPr lang="en-US" sz="16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দলগত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কাজ</a:t>
              </a:r>
              <a:r>
                <a:rPr lang="en-US" sz="3600" dirty="0" smtClean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        সময়-৮মিঃ</a:t>
              </a:r>
              <a:endParaRPr lang="en-US" sz="1400" dirty="0"/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1600" kern="1200" dirty="0">
                <a:latin typeface="NikoshBAN" pitchFamily="2" charset="0"/>
                <a:cs typeface="NikoshBAN" pitchFamily="2" charset="0"/>
              </a:endParaRPr>
            </a:p>
          </p:txBody>
        </p:sp>
      </p:grpSp>
      <p:grpSp>
        <p:nvGrpSpPr>
          <p:cNvPr id="5" name="Group 4"/>
          <p:cNvGrpSpPr/>
          <p:nvPr/>
        </p:nvGrpSpPr>
        <p:grpSpPr>
          <a:xfrm>
            <a:off x="894149" y="1001650"/>
            <a:ext cx="2885088" cy="5181600"/>
            <a:chOff x="894149" y="1001650"/>
            <a:chExt cx="2885088" cy="5181600"/>
          </a:xfrm>
        </p:grpSpPr>
        <p:pic>
          <p:nvPicPr>
            <p:cNvPr id="7" name="Content Placeholder 15" descr="Kidney 1.png"/>
            <p:cNvPicPr>
              <a:picLocks noChangeAspect="1"/>
            </p:cNvPicPr>
            <p:nvPr/>
          </p:nvPicPr>
          <p:blipFill>
            <a:blip r:embed="rId3"/>
            <a:srcRect t="8418" r="68752" b="68011"/>
            <a:stretch>
              <a:fillRect/>
            </a:stretch>
          </p:blipFill>
          <p:spPr>
            <a:xfrm>
              <a:off x="894149" y="1001650"/>
              <a:ext cx="825500" cy="1066800"/>
            </a:xfrm>
            <a:prstGeom prst="rect">
              <a:avLst/>
            </a:prstGeom>
          </p:spPr>
        </p:pic>
        <p:pic>
          <p:nvPicPr>
            <p:cNvPr id="8" name="Content Placeholder 16" descr="Kidney 1.png"/>
            <p:cNvPicPr>
              <a:picLocks noChangeAspect="1"/>
            </p:cNvPicPr>
            <p:nvPr/>
          </p:nvPicPr>
          <p:blipFill>
            <a:blip r:embed="rId3"/>
            <a:srcRect l="71635" t="13469" b="61276"/>
            <a:stretch>
              <a:fillRect/>
            </a:stretch>
          </p:blipFill>
          <p:spPr>
            <a:xfrm>
              <a:off x="3029937" y="1306450"/>
              <a:ext cx="749300" cy="1143000"/>
            </a:xfrm>
            <a:prstGeom prst="rect">
              <a:avLst/>
            </a:prstGeom>
          </p:spPr>
        </p:pic>
        <p:pic>
          <p:nvPicPr>
            <p:cNvPr id="9" name="Picture 2" descr="C:\Users\Salahuddin\Desktop\Uretor 2.png"/>
            <p:cNvPicPr>
              <a:picLocks noChangeAspect="1" noChangeArrowheads="1"/>
            </p:cNvPicPr>
            <p:nvPr/>
          </p:nvPicPr>
          <p:blipFill>
            <a:blip r:embed="rId4"/>
            <a:srcRect l="14328" t="20906" r="21194" b="14983"/>
            <a:stretch>
              <a:fillRect/>
            </a:stretch>
          </p:blipFill>
          <p:spPr bwMode="auto">
            <a:xfrm>
              <a:off x="1186249" y="1535050"/>
              <a:ext cx="2057400" cy="3505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2" name="Picture 3" descr="C:\Users\Salahuddin\Desktop\Bladder 3.png"/>
            <p:cNvPicPr>
              <a:picLocks noChangeAspect="1" noChangeArrowheads="1"/>
            </p:cNvPicPr>
            <p:nvPr/>
          </p:nvPicPr>
          <p:blipFill>
            <a:blip r:embed="rId5"/>
            <a:srcRect l="26118" t="80663" r="35672" b="4007"/>
            <a:stretch>
              <a:fillRect/>
            </a:stretch>
          </p:blipFill>
          <p:spPr bwMode="auto">
            <a:xfrm>
              <a:off x="1567249" y="4811650"/>
              <a:ext cx="1219200" cy="838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4" descr="C:\Users\Salahuddin\Desktop\Urethra 4.png"/>
            <p:cNvPicPr>
              <a:picLocks noChangeAspect="1" noChangeArrowheads="1"/>
            </p:cNvPicPr>
            <p:nvPr/>
          </p:nvPicPr>
          <p:blipFill>
            <a:blip r:embed="rId6"/>
            <a:srcRect l="42836" t="95993" r="52388" b="-1569"/>
            <a:stretch>
              <a:fillRect/>
            </a:stretch>
          </p:blipFill>
          <p:spPr bwMode="auto">
            <a:xfrm>
              <a:off x="2024449" y="5573650"/>
              <a:ext cx="30480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281984" y="1043750"/>
            <a:ext cx="3506755" cy="5532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379741" y="3412785"/>
            <a:ext cx="4968027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s-IN" sz="2800" dirty="0">
                <a:latin typeface="NikoshBAN" panose="02000000000000000000" pitchFamily="2" charset="0"/>
                <a:cs typeface="NikoshBAN" panose="02000000000000000000" pitchFamily="2" charset="0"/>
              </a:rPr>
              <a:t>মানবদেহের 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এই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তন্ত্র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ভূমিকা</a:t>
            </a:r>
            <a:r>
              <a:rPr lang="bn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বর্ণনা কর।</a:t>
            </a:r>
            <a:r>
              <a:rPr lang="as-IN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2743200" y="342900"/>
            <a:ext cx="2743200" cy="571499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3200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71948" y="1280980"/>
            <a:ext cx="84582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নাইট্রোজেন ঘটিত নিষ্কাশনে মানবদেহের কোন অঙ্গটি প্রধান ভূমিকা রাখে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bn-IN" sz="28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en-US" sz="3600" dirty="0" smtClean="0">
                <a:latin typeface="NikoshBAN" pitchFamily="2" charset="0"/>
                <a:cs typeface="NikoshBAN" pitchFamily="2" charset="0"/>
              </a:rPr>
              <a:t>ক)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ত্বক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খ)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বৃক্ক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 গ)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নাক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  ঘ)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ফুসফুস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Oval 9"/>
          <p:cNvSpPr/>
          <p:nvPr/>
        </p:nvSpPr>
        <p:spPr>
          <a:xfrm>
            <a:off x="7162800" y="381000"/>
            <a:ext cx="1752600" cy="914400"/>
          </a:xfrm>
          <a:prstGeom prst="ellips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dirty="0" err="1" smtClean="0">
                <a:latin typeface="NikoshBAN" pitchFamily="2" charset="0"/>
                <a:cs typeface="NikoshBAN" pitchFamily="2" charset="0"/>
              </a:rPr>
              <a:t>উত্তর</a:t>
            </a:r>
            <a:endParaRPr lang="en-US" sz="5400" dirty="0"/>
          </a:p>
        </p:txBody>
      </p:sp>
      <p:sp>
        <p:nvSpPr>
          <p:cNvPr id="12" name="Donut 11"/>
          <p:cNvSpPr/>
          <p:nvPr/>
        </p:nvSpPr>
        <p:spPr>
          <a:xfrm>
            <a:off x="3124200" y="1737183"/>
            <a:ext cx="685800" cy="685800"/>
          </a:xfrm>
          <a:prstGeom prst="donut">
            <a:avLst>
              <a:gd name="adj" fmla="val 12928"/>
            </a:avLst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42900" y="2607044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গুলো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42900" y="3253175"/>
            <a:ext cx="8458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অঞ্চল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পেলভিস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বলে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অংশের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নাম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66800" y="5410760"/>
            <a:ext cx="57150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অঞ্চল হতে সংগৃহীত হয়? অংশের নাম কী? </a:t>
            </a:r>
            <a:r>
              <a:rPr lang="en-US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1257299"/>
            <a:ext cx="4762500" cy="3695700"/>
          </a:xfrm>
          <a:prstGeom prst="rect">
            <a:avLst/>
          </a:prstGeom>
        </p:spPr>
      </p:pic>
      <p:cxnSp>
        <p:nvCxnSpPr>
          <p:cNvPr id="14" name="Straight Arrow Connector 13"/>
          <p:cNvCxnSpPr/>
          <p:nvPr/>
        </p:nvCxnSpPr>
        <p:spPr>
          <a:xfrm>
            <a:off x="4269657" y="2390590"/>
            <a:ext cx="990600" cy="7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flipV="1">
            <a:off x="4205748" y="3787758"/>
            <a:ext cx="1054509" cy="43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1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>
                      <p:stCondLst>
                        <p:cond delay="0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"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1" animBg="1"/>
      <p:bldP spid="8" grpId="0"/>
      <p:bldP spid="8" grpId="1"/>
      <p:bldP spid="9" grpId="0"/>
      <p:bldP spid="9" grpId="1"/>
      <p:bldP spid="13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600200" y="228600"/>
            <a:ext cx="5486400" cy="76200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scene3d>
            <a:camera prst="orthographicFront"/>
            <a:lightRig rig="flat" dir="t"/>
          </a:scene3d>
          <a:sp3d prstMaterial="plastic">
            <a:bevelT w="120900" h="88900"/>
            <a:bevelB w="88900" h="31750" prst="angle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3">
            <a:scrgbClr r="0" g="0" b="0"/>
          </a:fillRef>
          <a:effectRef idx="2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গুরুত্বপূর্ণ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সমূহ</a:t>
            </a:r>
            <a:r>
              <a:rPr lang="en-US" sz="32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590800" y="1828800"/>
            <a:ext cx="25908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বৃক্ক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ইউরেটার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ইউরিয়া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রেচন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অ্যামাইনো এসিড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অ্যামোনিয়া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  <a:p>
            <a:pPr>
              <a:buFont typeface="Wingdings" pitchFamily="2" charset="2"/>
              <a:buChar char="v"/>
            </a:pP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ইউরিক এসিড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4" name="Group 8"/>
          <p:cNvGrpSpPr/>
          <p:nvPr/>
        </p:nvGrpSpPr>
        <p:grpSpPr>
          <a:xfrm>
            <a:off x="3048000" y="258358"/>
            <a:ext cx="3558156" cy="739878"/>
            <a:chOff x="-3056266" y="2886999"/>
            <a:chExt cx="9092867" cy="1476843"/>
          </a:xfrm>
          <a:scene3d>
            <a:camera prst="orthographicFront"/>
            <a:lightRig rig="flat" dir="t"/>
          </a:scene3d>
        </p:grpSpPr>
        <p:sp>
          <p:nvSpPr>
            <p:cNvPr id="10" name="Rounded Rectangle 9"/>
            <p:cNvSpPr/>
            <p:nvPr/>
          </p:nvSpPr>
          <p:spPr>
            <a:xfrm>
              <a:off x="-3056266" y="2886999"/>
              <a:ext cx="6231328" cy="1476843"/>
            </a:xfrm>
            <a:prstGeom prst="roundRect">
              <a:avLst/>
            </a:prstGeom>
            <a:solidFill>
              <a:schemeClr val="accent3">
                <a:lumMod val="40000"/>
                <a:lumOff val="60000"/>
              </a:schemeClr>
            </a:solidFill>
            <a:sp3d prstMaterial="plastic">
              <a:bevelT w="120900" h="88900"/>
              <a:bevelB w="88900" h="31750" prst="angle"/>
            </a:sp3d>
          </p:spPr>
          <p:style>
            <a:lnRef idx="0">
              <a:schemeClr val="lt1">
                <a:hueOff val="0"/>
                <a:satOff val="0"/>
                <a:lumOff val="0"/>
                <a:alphaOff val="0"/>
              </a:schemeClr>
            </a:lnRef>
            <a:fillRef idx="3">
              <a:scrgbClr r="0" g="0" b="0"/>
            </a:fillRef>
            <a:effectRef idx="2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/>
            <a:lstStyle/>
            <a:p>
              <a:pPr algn="ctr"/>
              <a:r>
                <a:rPr lang="en-US" sz="4000" dirty="0" smtClean="0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বাড়ির</a:t>
              </a:r>
              <a:r>
                <a:rPr lang="en-US" sz="3600" dirty="0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600" dirty="0" err="1" smtClean="0">
                  <a:solidFill>
                    <a:srgbClr val="00206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rPr>
                <a:t>কাজ</a:t>
              </a:r>
              <a:endParaRPr lang="en-US" sz="3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sp>
          <p:nvSpPr>
            <p:cNvPr id="11" name="Rounded Rectangle 8"/>
            <p:cNvSpPr/>
            <p:nvPr/>
          </p:nvSpPr>
          <p:spPr>
            <a:xfrm>
              <a:off x="59399" y="2886999"/>
              <a:ext cx="5977202" cy="1098002"/>
            </a:xfrm>
            <a:prstGeom prst="rect">
              <a:avLst/>
            </a:prstGeom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1920" tIns="121920" rIns="121920" bIns="121920" numCol="1" spcCol="1270" anchor="ctr" anchorCtr="0">
              <a:noAutofit/>
            </a:bodyPr>
            <a:lstStyle/>
            <a:p>
              <a:pPr lvl="0" algn="l" defTabSz="1422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n-US" sz="4000" kern="1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7" name="TextBox 6"/>
          <p:cNvSpPr txBox="1"/>
          <p:nvPr/>
        </p:nvSpPr>
        <p:spPr>
          <a:xfrm>
            <a:off x="1371600" y="2819400"/>
            <a:ext cx="618705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বৃক্কের লম্বচ্ছেদের চিত্র এঁকে চিহ্নিত করে আনবে।</a:t>
            </a:r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endParaRPr lang="en-US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4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976014"/>
            <a:ext cx="2781300" cy="347662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72000" y="2133600"/>
            <a:ext cx="2362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algn="ctr"/>
            <a:r>
              <a:rPr lang="en-US" sz="6600" b="1" cap="none" spc="0" dirty="0" err="1" smtClean="0">
                <a:ln/>
                <a:solidFill>
                  <a:schemeClr val="accent3"/>
                </a:solidFill>
                <a:effectLst/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6600" b="1" cap="none" spc="0" dirty="0">
              <a:ln/>
              <a:solidFill>
                <a:schemeClr val="accent3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6600" y="568404"/>
            <a:ext cx="2362200" cy="1336596"/>
          </a:xfrm>
          <a:prstGeom prst="rect">
            <a:avLst/>
          </a:prstGeom>
          <a:noFill/>
        </p:spPr>
        <p:txBody>
          <a:bodyPr wrap="none" rtlCol="0">
            <a:prstTxWarp prst="textInflateTop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bn-IN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কৃতজ্ঞতা স্বীকার </a:t>
            </a:r>
            <a:endParaRPr lang="en-US" sz="4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2400" y="3570982"/>
            <a:ext cx="8763000" cy="1077218"/>
          </a:xfrm>
          <a:prstGeom prst="rect">
            <a:avLst/>
          </a:prstGeom>
          <a:solidFill>
            <a:srgbClr val="FFFF66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এবং কন্টেন্ট সম্পাদক হিসেবে </a:t>
            </a:r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যাঁ</a:t>
            </a:r>
            <a:r>
              <a:rPr lang="en-US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র</a:t>
            </a:r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নির্দেশনা, পরামর্শ ও তত্ত্বাবধানে এই মডেল কন্টেন্ট সমৃদ্ধ হয়েছে </a:t>
            </a:r>
            <a:r>
              <a:rPr lang="en-US" sz="3200" dirty="0" err="1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তিনি</a:t>
            </a:r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 smtClean="0">
                <a:solidFill>
                  <a:srgbClr val="005426"/>
                </a:solidFill>
                <a:latin typeface="Nikosh" pitchFamily="2" charset="0"/>
                <a:cs typeface="Nikosh" pitchFamily="2" charset="0"/>
              </a:rPr>
              <a:t>হলেন-  </a:t>
            </a:r>
            <a:endParaRPr lang="en-US" sz="3200" dirty="0">
              <a:solidFill>
                <a:srgbClr val="005426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2400" y="4907340"/>
            <a:ext cx="8763000" cy="584775"/>
          </a:xfrm>
          <a:prstGeom prst="rect">
            <a:avLst/>
          </a:prstGeom>
          <a:solidFill>
            <a:srgbClr val="66CCFF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" pitchFamily="2" charset="0"/>
                <a:cs typeface="Nikosh" pitchFamily="2" charset="0"/>
              </a:rPr>
              <a:t>জনাব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সামসুদ্দিন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আহমেদ</a:t>
            </a:r>
            <a:r>
              <a:rPr lang="en-US" sz="3200" dirty="0" smtClean="0">
                <a:latin typeface="Nikosh" pitchFamily="2" charset="0"/>
                <a:cs typeface="Nikosh" pitchFamily="2" charset="0"/>
              </a:rPr>
              <a:t> </a:t>
            </a:r>
            <a:r>
              <a:rPr lang="en-US" sz="3200" dirty="0" err="1" smtClean="0">
                <a:latin typeface="Nikosh" pitchFamily="2" charset="0"/>
                <a:cs typeface="Nikosh" pitchFamily="2" charset="0"/>
              </a:rPr>
              <a:t>তালুকদার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, 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প্রভাষক, টিটিসি, </a:t>
            </a:r>
            <a:r>
              <a:rPr lang="bn-IN" sz="3200" dirty="0" smtClean="0">
                <a:latin typeface="Nikosh" pitchFamily="2" charset="0"/>
                <a:cs typeface="Nikosh" pitchFamily="2" charset="0"/>
              </a:rPr>
              <a:t>কুমিল্লা</a:t>
            </a:r>
            <a:r>
              <a:rPr lang="bn-IN" sz="3200" dirty="0">
                <a:latin typeface="Nikosh" pitchFamily="2" charset="0"/>
                <a:cs typeface="Nikosh" pitchFamily="2" charset="0"/>
              </a:rPr>
              <a:t>।</a:t>
            </a:r>
            <a:endParaRPr lang="bn-IN" sz="3200" dirty="0" smtClean="0">
              <a:latin typeface="Nikosh" pitchFamily="2" charset="0"/>
              <a:cs typeface="Nikosh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2400" y="2275582"/>
            <a:ext cx="8763000" cy="1200329"/>
          </a:xfrm>
          <a:prstGeom prst="rect">
            <a:avLst/>
          </a:prstGeom>
          <a:solidFill>
            <a:srgbClr val="CC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3600" dirty="0" smtClean="0">
                <a:solidFill>
                  <a:srgbClr val="003399"/>
                </a:solidFill>
                <a:latin typeface="Nikosh" pitchFamily="2" charset="0"/>
                <a:cs typeface="Nikosh" pitchFamily="2" charset="0"/>
              </a:rPr>
              <a:t>শিক্ষা মন্ত্রণালয়, মাউশি, এনসিটিবি ও এটুআই-এর সংশ্লিষ্ট কর্মকর্তাবৃন্দ </a:t>
            </a:r>
            <a:endParaRPr lang="en-US" sz="3600" dirty="0">
              <a:solidFill>
                <a:srgbClr val="003399"/>
              </a:solidFill>
              <a:latin typeface="Nikosh" pitchFamily="2" charset="0"/>
              <a:cs typeface="Nikosh" pitchFamily="2" charset="0"/>
            </a:endParaRP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4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0192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342900"/>
            <a:ext cx="6934200" cy="6934200"/>
          </a:xfrm>
          <a:prstGeom prst="rect">
            <a:avLst/>
          </a:prstGeom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3067050" y="2819400"/>
            <a:ext cx="3009900" cy="1371600"/>
          </a:xfrm>
          <a:prstGeom prst="rect">
            <a:avLst/>
          </a:prstGeom>
        </p:spPr>
        <p:txBody>
          <a:bodyPr wrap="none">
            <a:prstTxWarp prst="textWave2">
              <a:avLst/>
            </a:prstTxWarp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bn-BD" sz="19900" b="1" spc="50" dirty="0" smtClean="0">
                <a:ln w="11430"/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bn-BD" sz="19900" b="1" spc="50" dirty="0">
              <a:ln w="11430"/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08353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5800" y="1322349"/>
            <a:ext cx="4495800" cy="4490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40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schemeClr val="tx1"/>
              </a:solidFill>
            </a:endParaRPr>
          </a:p>
        </p:txBody>
      </p:sp>
      <p:pic>
        <p:nvPicPr>
          <p:cNvPr id="3" name="Picture 5" descr="C:\Users\user\Desktop\tissue culture\treeline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6477000"/>
            <a:ext cx="8991600" cy="381000"/>
          </a:xfrm>
          <a:prstGeom prst="rect">
            <a:avLst/>
          </a:prstGeom>
          <a:noFill/>
        </p:spPr>
      </p:pic>
      <p:sp>
        <p:nvSpPr>
          <p:cNvPr id="4" name="Rectangle 3"/>
          <p:cNvSpPr/>
          <p:nvPr/>
        </p:nvSpPr>
        <p:spPr>
          <a:xfrm>
            <a:off x="228600" y="2427425"/>
            <a:ext cx="4038600" cy="249299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3600" b="1" dirty="0" smtClean="0"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পল্লব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কুমার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ভৌমিক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মাষ্টার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ট্রেইনার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টিকিউআই-২</a:t>
            </a:r>
            <a:endParaRPr lang="en-US" sz="2000" dirty="0" smtClean="0">
              <a:latin typeface="Arial Narrow" pitchFamily="34" charset="0"/>
              <a:cs typeface="Times New Roman" pitchFamily="18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সহকারী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শিক্ষক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শান্তিপুর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বিদ্যালয়</a:t>
            </a:r>
            <a:r>
              <a:rPr lang="en-US" sz="2000" dirty="0" err="1">
                <a:latin typeface="NikoshBAN" pitchFamily="2" charset="0"/>
                <a:cs typeface="NikoshBAN" pitchFamily="2" charset="0"/>
              </a:rPr>
              <a:t>,</a:t>
            </a:r>
            <a:r>
              <a:rPr lang="en-US" sz="2000" dirty="0" err="1" smtClean="0">
                <a:latin typeface="NikoshBAN" pitchFamily="2" charset="0"/>
                <a:cs typeface="NikoshBAN" pitchFamily="2" charset="0"/>
              </a:rPr>
              <a:t>খিলগাঁও</a:t>
            </a:r>
            <a:r>
              <a:rPr lang="en-US" sz="2000" dirty="0" smtClean="0">
                <a:latin typeface="NikoshBAN" pitchFamily="2" charset="0"/>
                <a:cs typeface="NikoshBAN" pitchFamily="2" charset="0"/>
              </a:rPr>
              <a:t>, ঢাকা-১২১৯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E-mail: kumar.pallab01@gmail.com,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en-US" b="1" dirty="0" smtClean="0">
                <a:latin typeface="Arial Narrow" pitchFamily="34" charset="0"/>
                <a:cs typeface="Times New Roman" pitchFamily="18" charset="0"/>
              </a:rPr>
              <a:t>	Mob: 01716154224.</a:t>
            </a:r>
          </a:p>
        </p:txBody>
      </p:sp>
      <p:sp>
        <p:nvSpPr>
          <p:cNvPr id="6" name="Oval 5"/>
          <p:cNvSpPr/>
          <p:nvPr/>
        </p:nvSpPr>
        <p:spPr>
          <a:xfrm>
            <a:off x="2869406" y="477340"/>
            <a:ext cx="3252788" cy="665660"/>
          </a:xfrm>
          <a:prstGeom prst="ellipse">
            <a:avLst/>
          </a:prstGeom>
          <a:solidFill>
            <a:schemeClr val="tx2">
              <a:lumMod val="20000"/>
              <a:lumOff val="80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পরিচিতি</a:t>
            </a:r>
            <a:endParaRPr lang="en-US" sz="40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Wave 7"/>
          <p:cNvSpPr/>
          <p:nvPr/>
        </p:nvSpPr>
        <p:spPr>
          <a:xfrm rot="5400000">
            <a:off x="1938362" y="3973131"/>
            <a:ext cx="4114800" cy="228600"/>
          </a:xfrm>
          <a:prstGeom prst="wave">
            <a:avLst>
              <a:gd name="adj1" fmla="val 20000"/>
              <a:gd name="adj2" fmla="val -10000"/>
            </a:avLst>
          </a:prstGeom>
          <a:solidFill>
            <a:schemeClr val="accent3">
              <a:lumMod val="60000"/>
              <a:lumOff val="40000"/>
            </a:schemeClr>
          </a:solidFill>
          <a:ln>
            <a:solidFill>
              <a:schemeClr val="accent3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487" y="469353"/>
            <a:ext cx="1776413" cy="193022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5410200" y="2493924"/>
            <a:ext cx="335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শ্রেণি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নবম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বিষয়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 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জীব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বিজ্ঞান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3600" dirty="0" smtClean="0">
                <a:latin typeface="NikoshBAN" pitchFamily="2" charset="0"/>
                <a:cs typeface="NikoshBAN" pitchFamily="2" charset="0"/>
              </a:rPr>
              <a:t>-</a:t>
            </a:r>
            <a:r>
              <a:rPr lang="bn-IN" sz="36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 smtClean="0">
                <a:latin typeface="NikoshBAN" pitchFamily="2" charset="0"/>
                <a:cs typeface="NikoshBAN" pitchFamily="2" charset="0"/>
              </a:rPr>
              <a:t>অষ্টম</a:t>
            </a:r>
            <a:endParaRPr lang="en-US" sz="3600" dirty="0" smtClean="0">
              <a:latin typeface="NikoshBAN" pitchFamily="2" charset="0"/>
              <a:cs typeface="NikoshBAN" pitchFamily="2" charset="0"/>
            </a:endParaRPr>
          </a:p>
          <a:p>
            <a:pPr lvl="0"/>
            <a:endParaRPr lang="en-US" sz="5400" dirty="0" smtClean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513492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657350"/>
            <a:ext cx="3659505" cy="2152650"/>
          </a:xfrm>
          <a:prstGeom prst="rect">
            <a:avLst/>
          </a:prstGeom>
        </p:spPr>
      </p:pic>
      <p:sp>
        <p:nvSpPr>
          <p:cNvPr id="12" name="Rectangle 11"/>
          <p:cNvSpPr/>
          <p:nvPr/>
        </p:nvSpPr>
        <p:spPr>
          <a:xfrm>
            <a:off x="1866900" y="281520"/>
            <a:ext cx="5410200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বর্জ্য পদার্থ হিসেবে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হচ্ছে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কেন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871537" y="845626"/>
            <a:ext cx="773906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হে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ক্রিয়া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দ্বারা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উৎপন্ন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</a:p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দেহ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থেকে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, এদের </a:t>
            </a:r>
            <a:r>
              <a:rPr lang="bn-IN" sz="3200" dirty="0">
                <a:latin typeface="NikoshBAN" pitchFamily="2" charset="0"/>
                <a:cs typeface="NikoshBAN" pitchFamily="2" charset="0"/>
              </a:rPr>
              <a:t>নাম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বল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তে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পার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? 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200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33333E-6 -1.11111E-6 L 0.51666 0.32361 " pathEditMode="relative" rAng="0" ptsTypes="AA">
                                      <p:cBhvr>
                                        <p:cTn id="6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5833" y="16181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3" name="Picture 1" descr="C:\Users\user\Pictures\Moving-picture-diaphram-illustration-lungs-animated-gif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05446" y="1828800"/>
            <a:ext cx="2509954" cy="2819400"/>
          </a:xfrm>
          <a:prstGeom prst="rect">
            <a:avLst/>
          </a:prstGeom>
          <a:noFill/>
        </p:spPr>
      </p:pic>
      <p:grpSp>
        <p:nvGrpSpPr>
          <p:cNvPr id="8" name="Group 7"/>
          <p:cNvGrpSpPr/>
          <p:nvPr/>
        </p:nvGrpSpPr>
        <p:grpSpPr>
          <a:xfrm>
            <a:off x="468313" y="337173"/>
            <a:ext cx="6503987" cy="4972369"/>
            <a:chOff x="482600" y="56831"/>
            <a:chExt cx="6503987" cy="4972369"/>
          </a:xfrm>
        </p:grpSpPr>
        <p:pic>
          <p:nvPicPr>
            <p:cNvPr id="12290" name="Picture 2" descr="C:\Users\user\Pictures\1270819_orig.gif"/>
            <p:cNvPicPr>
              <a:picLocks noChangeAspect="1" noChangeArrowheads="1" noCrop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482600" y="723900"/>
              <a:ext cx="5740400" cy="4305300"/>
            </a:xfrm>
            <a:prstGeom prst="rect">
              <a:avLst/>
            </a:prstGeom>
            <a:noFill/>
          </p:spPr>
        </p:pic>
        <p:sp>
          <p:nvSpPr>
            <p:cNvPr id="7" name="TextBox 6"/>
            <p:cNvSpPr txBox="1"/>
            <p:nvPr/>
          </p:nvSpPr>
          <p:spPr>
            <a:xfrm>
              <a:off x="1423987" y="56831"/>
              <a:ext cx="5562600" cy="52322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bn-IN" sz="2800" dirty="0">
                  <a:latin typeface="NikoshBAN" pitchFamily="2" charset="0"/>
                  <a:cs typeface="NikoshBAN" pitchFamily="2" charset="0"/>
                </a:rPr>
                <a:t>এ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ধরনের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বর্জ্য</a:t>
              </a:r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2800" dirty="0" err="1" smtClean="0">
                  <a:latin typeface="NikoshBAN" pitchFamily="2" charset="0"/>
                  <a:cs typeface="NikoshBAN" pitchFamily="2" charset="0"/>
                </a:rPr>
                <a:t>পদা</a:t>
              </a:r>
              <a:r>
                <a:rPr lang="bn-IN" sz="2800" dirty="0" smtClean="0">
                  <a:latin typeface="NikoshBAN" pitchFamily="2" charset="0"/>
                  <a:cs typeface="NikoshBAN" pitchFamily="2" charset="0"/>
                </a:rPr>
                <a:t>র্থের নাম কী?</a:t>
              </a:r>
              <a:endParaRPr lang="en-US" sz="2800" dirty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204787" y="4850938"/>
            <a:ext cx="8610600" cy="52322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বিপাকের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ফলে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সৃষ্ট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( 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>
                <a:latin typeface="NikoshBAN" pitchFamily="2" charset="0"/>
                <a:cs typeface="NikoshBAN" pitchFamily="2" charset="0"/>
              </a:rPr>
              <a:t>2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)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নিঃশ্বা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সের মাধ্যমে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দেহের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/>
          </a:p>
        </p:txBody>
      </p:sp>
      <p:sp>
        <p:nvSpPr>
          <p:cNvPr id="12" name="Down Arrow Callout 11"/>
          <p:cNvSpPr/>
          <p:nvPr/>
        </p:nvSpPr>
        <p:spPr>
          <a:xfrm>
            <a:off x="6477000" y="990600"/>
            <a:ext cx="914400" cy="1066800"/>
          </a:xfrm>
          <a:prstGeom prst="downArrowCallout">
            <a:avLst>
              <a:gd name="adj1" fmla="val 12302"/>
              <a:gd name="adj2" fmla="val 25000"/>
              <a:gd name="adj3" fmla="val 25000"/>
              <a:gd name="adj4" fmla="val 38887"/>
            </a:avLst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  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O</a:t>
            </a:r>
            <a:r>
              <a:rPr lang="en-US" sz="3600" baseline="-25000" dirty="0" smtClean="0">
                <a:latin typeface="NikoshBAN" pitchFamily="2" charset="0"/>
                <a:cs typeface="NikoshBAN" pitchFamily="2" charset="0"/>
              </a:rPr>
              <a:t>2</a:t>
            </a:r>
            <a:endParaRPr lang="en-US" sz="3200" dirty="0"/>
          </a:p>
        </p:txBody>
      </p:sp>
      <p:grpSp>
        <p:nvGrpSpPr>
          <p:cNvPr id="15" name="Group 14"/>
          <p:cNvGrpSpPr/>
          <p:nvPr/>
        </p:nvGrpSpPr>
        <p:grpSpPr>
          <a:xfrm>
            <a:off x="7772400" y="990600"/>
            <a:ext cx="1066800" cy="1118175"/>
            <a:chOff x="7848600" y="762000"/>
            <a:chExt cx="1066800" cy="1118175"/>
          </a:xfrm>
        </p:grpSpPr>
        <p:sp>
          <p:nvSpPr>
            <p:cNvPr id="13" name="Down Arrow Callout 12"/>
            <p:cNvSpPr/>
            <p:nvPr/>
          </p:nvSpPr>
          <p:spPr>
            <a:xfrm rot="10800000">
              <a:off x="7848600" y="762000"/>
              <a:ext cx="914400" cy="1066800"/>
            </a:xfrm>
            <a:prstGeom prst="downArrowCallout">
              <a:avLst>
                <a:gd name="adj1" fmla="val 9127"/>
                <a:gd name="adj2" fmla="val 20238"/>
                <a:gd name="adj3" fmla="val 25000"/>
                <a:gd name="adj4" fmla="val 42568"/>
              </a:avLst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endParaRPr lang="en-US" sz="3200" dirty="0"/>
            </a:p>
          </p:txBody>
        </p:sp>
        <p:sp>
          <p:nvSpPr>
            <p:cNvPr id="14" name="Rectangle 13"/>
            <p:cNvSpPr/>
            <p:nvPr/>
          </p:nvSpPr>
          <p:spPr>
            <a:xfrm>
              <a:off x="7924800" y="1295400"/>
              <a:ext cx="990600" cy="58477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sz="2800" dirty="0" smtClean="0">
                  <a:latin typeface="NikoshBAN" pitchFamily="2" charset="0"/>
                  <a:cs typeface="NikoshBAN" pitchFamily="2" charset="0"/>
                </a:rPr>
                <a:t>CO</a:t>
              </a:r>
              <a:r>
                <a:rPr lang="en-US" sz="3200" baseline="-25000" dirty="0" smtClean="0">
                  <a:latin typeface="NikoshBAN" pitchFamily="2" charset="0"/>
                  <a:cs typeface="NikoshBAN" pitchFamily="2" charset="0"/>
                </a:rPr>
                <a:t>2</a:t>
              </a:r>
              <a:endParaRPr lang="en-US" sz="2800" dirty="0"/>
            </a:p>
          </p:txBody>
        </p:sp>
      </p:grpSp>
      <p:sp>
        <p:nvSpPr>
          <p:cNvPr id="18" name="Curved Up Arrow 17"/>
          <p:cNvSpPr/>
          <p:nvPr/>
        </p:nvSpPr>
        <p:spPr>
          <a:xfrm rot="20327355">
            <a:off x="4187337" y="3765507"/>
            <a:ext cx="3201062" cy="579120"/>
          </a:xfrm>
          <a:prstGeom prst="curvedUpArrow">
            <a:avLst>
              <a:gd name="adj1" fmla="val 25000"/>
              <a:gd name="adj2" fmla="val 50000"/>
              <a:gd name="adj3" fmla="val 32010"/>
            </a:avLst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914400" y="5486400"/>
            <a:ext cx="7620000" cy="5232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আবার নাইট্রোজেন ঘ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টি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ত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কোন অঙ্গের মাধ্যমে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?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615281" y="5978914"/>
            <a:ext cx="5913437" cy="5355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এই সকল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নিষ্কাশন প্রক্রিয়াকে কি বলে?</a:t>
            </a:r>
            <a:endParaRPr lang="en-US" sz="3200" dirty="0" smtClean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xit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6" presetClass="exit" presetSubtype="2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6" presetClass="exit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2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2" grpId="1" animBg="1"/>
      <p:bldP spid="12" grpId="2" animBg="1"/>
      <p:bldP spid="18" grpId="0" animBg="1"/>
      <p:bldP spid="18" grpId="1" animBg="1"/>
      <p:bldP spid="17" grpId="0" animBg="1"/>
      <p:bldP spid="1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2696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1143000" y="1295400"/>
            <a:ext cx="6705600" cy="4504967"/>
            <a:chOff x="1219200" y="1295400"/>
            <a:chExt cx="6705600" cy="4504967"/>
          </a:xfrm>
        </p:grpSpPr>
        <p:grpSp>
          <p:nvGrpSpPr>
            <p:cNvPr id="5" name="Group 4"/>
            <p:cNvGrpSpPr/>
            <p:nvPr/>
          </p:nvGrpSpPr>
          <p:grpSpPr>
            <a:xfrm>
              <a:off x="1219200" y="1295400"/>
              <a:ext cx="6705600" cy="4504967"/>
              <a:chOff x="1828800" y="914400"/>
              <a:chExt cx="5638800" cy="3774812"/>
            </a:xfrm>
          </p:grpSpPr>
          <p:pic>
            <p:nvPicPr>
              <p:cNvPr id="7" name="Picture 6"/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828800" y="914400"/>
                <a:ext cx="5638800" cy="3774812"/>
              </a:xfrm>
              <a:prstGeom prst="rect">
                <a:avLst/>
              </a:prstGeom>
              <a:ln w="228600" cap="sq" cmpd="thickThin">
                <a:solidFill>
                  <a:srgbClr val="000000"/>
                </a:solidFill>
                <a:prstDash val="solid"/>
                <a:miter lim="800000"/>
              </a:ln>
              <a:effectLst>
                <a:innerShdw blurRad="76200">
                  <a:srgbClr val="000000"/>
                </a:innerShdw>
              </a:effectLst>
            </p:spPr>
          </p:pic>
          <p:sp>
            <p:nvSpPr>
              <p:cNvPr id="8" name="TextBox 7"/>
              <p:cNvSpPr txBox="1"/>
              <p:nvPr/>
            </p:nvSpPr>
            <p:spPr>
              <a:xfrm>
                <a:off x="3157833" y="1616746"/>
                <a:ext cx="2771912" cy="59315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ctr"/>
                <a:r>
                  <a:rPr lang="bn-IN" sz="4000" dirty="0" smtClean="0">
                    <a:solidFill>
                      <a:schemeClr val="bg1"/>
                    </a:solidFill>
                    <a:latin typeface="NikoshBAN" pitchFamily="2" charset="0"/>
                    <a:cs typeface="NikoshBAN" pitchFamily="2" charset="0"/>
                  </a:rPr>
                  <a:t> রেচন পদার্থ ও বৃক্ক</a:t>
                </a:r>
                <a:endParaRPr lang="en-US" sz="4000" dirty="0">
                  <a:solidFill>
                    <a:schemeClr val="bg1"/>
                  </a:solidFill>
                </a:endParaRPr>
              </a:p>
            </p:txBody>
          </p:sp>
        </p:grpSp>
        <p:pic>
          <p:nvPicPr>
            <p:cNvPr id="6" name="Picture 5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20425" y="2841486"/>
              <a:ext cx="2558493" cy="25908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Rounded Rectangle 6"/>
          <p:cNvSpPr/>
          <p:nvPr/>
        </p:nvSpPr>
        <p:spPr>
          <a:xfrm>
            <a:off x="2328004" y="3583800"/>
            <a:ext cx="5444396" cy="62020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/>
          <a:p>
            <a:pPr lvl="0" algn="l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3200" kern="12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3200" kern="1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9904" y="294075"/>
            <a:ext cx="4114800" cy="457200"/>
          </a:xfrm>
          <a:prstGeom prst="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32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85800" y="1828800"/>
            <a:ext cx="7696200" cy="20959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err="1"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-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--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en-US" sz="2800" dirty="0"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তা বলতে পারবে।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2800" dirty="0" smtClean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মানব দেহে উৎপন্ন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পদার্থের বর্ণনা করতে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bn-BD" sz="28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pPr lvl="0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bn-IN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গঠন </a:t>
            </a:r>
            <a:r>
              <a:rPr lang="en-US" sz="2800" dirty="0" err="1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বর্ণনা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28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  <a:endParaRPr lang="en-US" sz="2800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ame 10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54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447800" y="228600"/>
            <a:ext cx="6172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প্রধান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অঙ্গ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বৃক্কের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32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 smtClean="0">
                <a:latin typeface="NikoshBAN" pitchFamily="2" charset="0"/>
                <a:cs typeface="NikoshBAN" pitchFamily="2" charset="0"/>
              </a:rPr>
              <a:t>অংশ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 ও তুলনা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16" name="Content Placeholder 15" descr="Kidney 1.png"/>
          <p:cNvPicPr>
            <a:picLocks noChangeAspect="1"/>
          </p:cNvPicPr>
          <p:nvPr/>
        </p:nvPicPr>
        <p:blipFill>
          <a:blip r:embed="rId3"/>
          <a:srcRect t="8418" r="68752" b="68011"/>
          <a:stretch>
            <a:fillRect/>
          </a:stretch>
        </p:blipFill>
        <p:spPr>
          <a:xfrm>
            <a:off x="3962400" y="1590675"/>
            <a:ext cx="825500" cy="1066800"/>
          </a:xfrm>
          <a:prstGeom prst="rect">
            <a:avLst/>
          </a:prstGeom>
        </p:spPr>
      </p:pic>
      <p:pic>
        <p:nvPicPr>
          <p:cNvPr id="20" name="Content Placeholder 16" descr="Kidney 1.png"/>
          <p:cNvPicPr>
            <a:picLocks noChangeAspect="1"/>
          </p:cNvPicPr>
          <p:nvPr/>
        </p:nvPicPr>
        <p:blipFill>
          <a:blip r:embed="rId3"/>
          <a:srcRect l="71635" t="13469" b="61276"/>
          <a:stretch>
            <a:fillRect/>
          </a:stretch>
        </p:blipFill>
        <p:spPr>
          <a:xfrm>
            <a:off x="6083300" y="1895475"/>
            <a:ext cx="749300" cy="1143000"/>
          </a:xfrm>
          <a:prstGeom prst="rect">
            <a:avLst/>
          </a:prstGeom>
        </p:spPr>
      </p:pic>
      <p:pic>
        <p:nvPicPr>
          <p:cNvPr id="22" name="Picture 2" descr="C:\Users\Salahuddin\Desktop\Uretor 2.png"/>
          <p:cNvPicPr>
            <a:picLocks noChangeAspect="1" noChangeArrowheads="1"/>
          </p:cNvPicPr>
          <p:nvPr/>
        </p:nvPicPr>
        <p:blipFill>
          <a:blip r:embed="rId4"/>
          <a:srcRect l="14328" t="20906" r="21194" b="14983"/>
          <a:stretch>
            <a:fillRect/>
          </a:stretch>
        </p:blipFill>
        <p:spPr bwMode="auto">
          <a:xfrm>
            <a:off x="4254500" y="2124075"/>
            <a:ext cx="2057400" cy="350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Picture 3" descr="C:\Users\Salahuddin\Desktop\Bladder 3.png"/>
          <p:cNvPicPr>
            <a:picLocks noChangeAspect="1" noChangeArrowheads="1"/>
          </p:cNvPicPr>
          <p:nvPr/>
        </p:nvPicPr>
        <p:blipFill>
          <a:blip r:embed="rId5"/>
          <a:srcRect l="26118" t="80663" r="35672" b="4007"/>
          <a:stretch>
            <a:fillRect/>
          </a:stretch>
        </p:blipFill>
        <p:spPr bwMode="auto">
          <a:xfrm>
            <a:off x="4635500" y="5400675"/>
            <a:ext cx="12192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" name="Picture 4" descr="C:\Users\Salahuddin\Desktop\Urethra 4.png"/>
          <p:cNvPicPr>
            <a:picLocks noChangeAspect="1" noChangeArrowheads="1"/>
          </p:cNvPicPr>
          <p:nvPr/>
        </p:nvPicPr>
        <p:blipFill>
          <a:blip r:embed="rId6"/>
          <a:srcRect l="42836" t="95993" r="52388" b="-1569"/>
          <a:stretch>
            <a:fillRect/>
          </a:stretch>
        </p:blipFill>
        <p:spPr bwMode="auto">
          <a:xfrm>
            <a:off x="5092700" y="6162675"/>
            <a:ext cx="304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" name="Picture 5" descr="C:\Users\Salahuddin\Desktop\Blood Vessel 5.png"/>
          <p:cNvPicPr>
            <a:picLocks noChangeAspect="1" noChangeArrowheads="1"/>
          </p:cNvPicPr>
          <p:nvPr/>
        </p:nvPicPr>
        <p:blipFill>
          <a:blip r:embed="rId7"/>
          <a:srcRect l="20000" r="24445" b="37631"/>
          <a:stretch>
            <a:fillRect/>
          </a:stretch>
        </p:blipFill>
        <p:spPr bwMode="auto">
          <a:xfrm>
            <a:off x="4330700" y="1143000"/>
            <a:ext cx="19050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traight Arrow Connector 25"/>
          <p:cNvCxnSpPr/>
          <p:nvPr/>
        </p:nvCxnSpPr>
        <p:spPr>
          <a:xfrm>
            <a:off x="6769100" y="2819400"/>
            <a:ext cx="501650" cy="762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TextBox 26"/>
          <p:cNvSpPr txBox="1">
            <a:spLocks noChangeArrowheads="1"/>
          </p:cNvSpPr>
          <p:nvPr/>
        </p:nvSpPr>
        <p:spPr bwMode="auto">
          <a:xfrm>
            <a:off x="7048500" y="2739387"/>
            <a:ext cx="17653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/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কিডনি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7156450" y="3929063"/>
            <a:ext cx="12192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ইউরেটার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6248400" y="4147810"/>
            <a:ext cx="990600" cy="43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TextBox 31"/>
          <p:cNvSpPr txBox="1">
            <a:spLocks noChangeArrowheads="1"/>
          </p:cNvSpPr>
          <p:nvPr/>
        </p:nvSpPr>
        <p:spPr bwMode="auto">
          <a:xfrm>
            <a:off x="6869112" y="5543877"/>
            <a:ext cx="152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মূত্রথলি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562600" y="5791200"/>
            <a:ext cx="1708150" cy="2857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/>
          <p:nvPr/>
        </p:nvCxnSpPr>
        <p:spPr>
          <a:xfrm flipV="1">
            <a:off x="5181600" y="6357610"/>
            <a:ext cx="2089150" cy="4319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7021512" y="6096000"/>
            <a:ext cx="13716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মূত্রনালি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6" name="TextBox 35"/>
          <p:cNvSpPr txBox="1">
            <a:spLocks noChangeArrowheads="1"/>
          </p:cNvSpPr>
          <p:nvPr/>
        </p:nvSpPr>
        <p:spPr bwMode="auto">
          <a:xfrm>
            <a:off x="7054850" y="975300"/>
            <a:ext cx="1905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পৃষ্ঠীয়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মহাধমনি</a:t>
            </a:r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37" name="Straight Arrow Connector 36"/>
          <p:cNvCxnSpPr>
            <a:endCxn id="36" idx="1"/>
          </p:cNvCxnSpPr>
          <p:nvPr/>
        </p:nvCxnSpPr>
        <p:spPr>
          <a:xfrm>
            <a:off x="5219700" y="1236910"/>
            <a:ext cx="18351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/>
          <p:nvPr/>
        </p:nvCxnSpPr>
        <p:spPr>
          <a:xfrm flipV="1">
            <a:off x="5930900" y="2417385"/>
            <a:ext cx="1339850" cy="16750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>
            <a:spLocks noChangeArrowheads="1"/>
          </p:cNvSpPr>
          <p:nvPr/>
        </p:nvSpPr>
        <p:spPr bwMode="auto">
          <a:xfrm>
            <a:off x="7239000" y="2150147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বৃক্কীয়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শিরা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7" name="Straight Arrow Connector 46"/>
          <p:cNvCxnSpPr/>
          <p:nvPr/>
        </p:nvCxnSpPr>
        <p:spPr>
          <a:xfrm flipV="1">
            <a:off x="5822950" y="1864905"/>
            <a:ext cx="1447800" cy="45919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TextBox 47"/>
          <p:cNvSpPr txBox="1">
            <a:spLocks noChangeArrowheads="1"/>
          </p:cNvSpPr>
          <p:nvPr/>
        </p:nvSpPr>
        <p:spPr bwMode="auto">
          <a:xfrm>
            <a:off x="7270750" y="1564540"/>
            <a:ext cx="1676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বৃক্কীয়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latin typeface="NikoshBAN" pitchFamily="2" charset="0"/>
                <a:cs typeface="NikoshBAN" pitchFamily="2" charset="0"/>
              </a:rPr>
              <a:t>ধমনী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0" name="Content Placeholder 4" descr="red balloon.jpg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431499" y="4798091"/>
            <a:ext cx="2239634" cy="184970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10" y="3048000"/>
            <a:ext cx="2206424" cy="1687029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4433" y="718698"/>
            <a:ext cx="2169867" cy="2319777"/>
          </a:xfrm>
          <a:prstGeom prst="rect">
            <a:avLst/>
          </a:prstGeom>
        </p:spPr>
      </p:pic>
      <p:cxnSp>
        <p:nvCxnSpPr>
          <p:cNvPr id="43" name="Straight Arrow Connector 42"/>
          <p:cNvCxnSpPr/>
          <p:nvPr/>
        </p:nvCxnSpPr>
        <p:spPr>
          <a:xfrm flipH="1">
            <a:off x="3219450" y="2087760"/>
            <a:ext cx="74295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Straight Arrow Connector 43"/>
          <p:cNvCxnSpPr/>
          <p:nvPr/>
        </p:nvCxnSpPr>
        <p:spPr>
          <a:xfrm flipH="1">
            <a:off x="3219450" y="3733800"/>
            <a:ext cx="128587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3219450" y="5791200"/>
            <a:ext cx="14827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30" grpId="0"/>
      <p:bldP spid="32" grpId="0"/>
      <p:bldP spid="35" grpId="0"/>
      <p:bldP spid="36" grpId="0"/>
      <p:bldP spid="39" grpId="0"/>
      <p:bldP spid="4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1621"/>
            </a:avLst>
          </a:prstGeom>
          <a:solidFill>
            <a:schemeClr val="accent3">
              <a:lumMod val="40000"/>
              <a:lumOff val="60000"/>
            </a:schemeClr>
          </a:solidFill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pic>
        <p:nvPicPr>
          <p:cNvPr id="15" name="Picture 2" descr="C:\Users\user\Pictures\1270819_orig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599" y="242548"/>
            <a:ext cx="3086027" cy="2265529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21" name="Picture 1" descr="C:\Users\user\Pictures\Boy_Face_from_Venezuel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8598" y="3521774"/>
            <a:ext cx="3086027" cy="2442653"/>
          </a:xfrm>
          <a:prstGeom prst="rect">
            <a:avLst/>
          </a:prstGeom>
          <a:ln w="127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8" name="Rectangle 7"/>
          <p:cNvSpPr/>
          <p:nvPr/>
        </p:nvSpPr>
        <p:spPr>
          <a:xfrm>
            <a:off x="3314625" y="1979712"/>
            <a:ext cx="1951206" cy="49090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রেচন</a:t>
            </a: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13" t="6297" r="10330" b="6019"/>
          <a:stretch/>
        </p:blipFill>
        <p:spPr>
          <a:xfrm>
            <a:off x="5328156" y="227118"/>
            <a:ext cx="3591297" cy="228095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33" r="7151"/>
          <a:stretch/>
        </p:blipFill>
        <p:spPr>
          <a:xfrm>
            <a:off x="5554492" y="3200400"/>
            <a:ext cx="3364961" cy="2502961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586249" y="2541748"/>
            <a:ext cx="190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latin typeface="NikoshBAN" pitchFamily="2" charset="0"/>
                <a:cs typeface="NikoshBAN" pitchFamily="2" charset="0"/>
              </a:rPr>
              <a:t>CO</a:t>
            </a:r>
            <a:r>
              <a:rPr lang="en-US" sz="2800" baseline="-25000" dirty="0" smtClean="0">
                <a:latin typeface="NikoshBAN" pitchFamily="2" charset="0"/>
                <a:cs typeface="NikoshBAN" pitchFamily="2" charset="0"/>
              </a:rPr>
              <a:t>2</a:t>
            </a:r>
            <a:r>
              <a:rPr lang="bn-IN" sz="28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নির্গত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343399" y="5772761"/>
            <a:ext cx="457605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৯০ ভাগ পানি, বিভিন্ন লবণ,</a:t>
            </a:r>
            <a:r>
              <a:rPr lang="bn-IN" sz="2400" dirty="0">
                <a:latin typeface="NikoshBAN" pitchFamily="2" charset="0"/>
                <a:cs typeface="NikoshBAN" pitchFamily="2" charset="0"/>
              </a:rPr>
              <a:t> ইউরিয়া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ইউরিক</a:t>
            </a:r>
            <a:r>
              <a:rPr lang="en-US" sz="2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>
                <a:latin typeface="NikoshBAN" pitchFamily="2" charset="0"/>
                <a:cs typeface="NikoshBAN" pitchFamily="2" charset="0"/>
              </a:rPr>
              <a:t>এসিড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,অ্যামোনিয়া 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N2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গঠিত বর্জ্য নির্গত করে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38200" y="6034371"/>
            <a:ext cx="190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পানি, লবণ নির্গত</a:t>
            </a:r>
            <a:endParaRPr lang="en-US" sz="2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4982497" y="2483044"/>
            <a:ext cx="3966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ইউরিয়া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ইউরিক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2400" dirty="0" err="1" smtClean="0">
                <a:latin typeface="NikoshBAN" pitchFamily="2" charset="0"/>
                <a:cs typeface="NikoshBAN" pitchFamily="2" charset="0"/>
              </a:rPr>
              <a:t>এসিড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,অ্যামোনিয়া তৈরি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917949" y="2002913"/>
            <a:ext cx="3954292" cy="480131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28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দেহ থেকে </a:t>
            </a:r>
            <a:r>
              <a:rPr lang="bn-IN" sz="28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কী কী বর্জ্য বের হচ্ছে?</a:t>
            </a:r>
            <a:endParaRPr lang="en-US" sz="2800" dirty="0" smtClean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Down Arrow 4"/>
          <p:cNvSpPr/>
          <p:nvPr/>
        </p:nvSpPr>
        <p:spPr>
          <a:xfrm>
            <a:off x="8305800" y="2803358"/>
            <a:ext cx="304800" cy="625642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1818736" y="2986722"/>
            <a:ext cx="5327930" cy="461665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এ সকল বর্জ্য নিষ্কাশন ব্যবস্থা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ই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 হলো রেচন।</a:t>
            </a:r>
            <a:r>
              <a:rPr lang="en-US" sz="24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400" dirty="0"/>
          </a:p>
        </p:txBody>
      </p:sp>
      <p:sp>
        <p:nvSpPr>
          <p:cNvPr id="16" name="Rectangle 15"/>
          <p:cNvSpPr/>
          <p:nvPr/>
        </p:nvSpPr>
        <p:spPr>
          <a:xfrm>
            <a:off x="2898355" y="1941563"/>
            <a:ext cx="3603443" cy="523220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bn-IN" sz="2800" dirty="0" smtClean="0">
                <a:latin typeface="NikoshBAN" pitchFamily="2" charset="0"/>
                <a:cs typeface="NikoshBAN" pitchFamily="2" charset="0"/>
              </a:rPr>
              <a:t>প্রধান রেচন অঙ্গ কোনটি?</a:t>
            </a:r>
            <a:r>
              <a:rPr lang="en-US" sz="28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2800" dirty="0"/>
          </a:p>
        </p:txBody>
      </p:sp>
      <p:pic>
        <p:nvPicPr>
          <p:cNvPr id="17" name="Picture 2" descr="C:\Users\user\Pictures\duplex-kidney.jpg"/>
          <p:cNvPicPr>
            <a:picLocks noChangeAspect="1" noChangeArrowheads="1"/>
          </p:cNvPicPr>
          <p:nvPr/>
        </p:nvPicPr>
        <p:blipFill rotWithShape="1">
          <a:blip r:embed="rId7"/>
          <a:srcRect l="12213" t="10709" r="9776" b="6422"/>
          <a:stretch/>
        </p:blipFill>
        <p:spPr bwMode="auto">
          <a:xfrm>
            <a:off x="331852" y="1638841"/>
            <a:ext cx="2511552" cy="3962400"/>
          </a:xfrm>
          <a:prstGeom prst="rect">
            <a:avLst/>
          </a:prstGeom>
          <a:noFill/>
        </p:spPr>
      </p:pic>
      <p:sp>
        <p:nvSpPr>
          <p:cNvPr id="18" name="Oval 17"/>
          <p:cNvSpPr/>
          <p:nvPr/>
        </p:nvSpPr>
        <p:spPr>
          <a:xfrm>
            <a:off x="2068712" y="1864992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673228" y="2169792"/>
            <a:ext cx="152400" cy="152400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69081" y="1057948"/>
            <a:ext cx="3200400" cy="433965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বৃক্ক</a:t>
            </a:r>
            <a:r>
              <a:rPr lang="en-US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/</a:t>
            </a:r>
            <a:r>
              <a:rPr lang="en-US" sz="2400" dirty="0" err="1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কিডনি</a:t>
            </a:r>
            <a:r>
              <a:rPr lang="bn-IN" sz="2400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র একক হলো নেফ্রন</a:t>
            </a:r>
            <a:endParaRPr lang="en-US" sz="24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84240415"/>
      </p:ext>
    </p:extLst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30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animClr clrSpc="hsl" dir="cw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12549" l="25098"/>
                                      </p:by>
                                    </p:animClr>
                                    <p:set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0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41 0.03333 C 0.02362 0.03588 0.02778 0.03588 0.03178 0.04143 C 0.03421 0.05023 0.03733 0.0581 0.03924 0.06713 C 0.03976 0.0699 0.03976 0.07268 0.04063 0.07523 C 0.04132 0.07685 0.04271 0.07777 0.04375 0.07916 C 0.04428 0.08773 0.04566 0.09652 0.04514 0.10509 C 0.04462 0.11203 0.04063 0.125 0.04063 0.12523 C 0.04549 0.1493 0.03889 0.18032 0.04966 0.20231 C 0.04549 0.21828 0.05087 0.23564 0.04375 0.25 C 0.04167 0.27083 0.03959 0.28264 0.02882 0.29791 C 0.02934 0.30393 0.03056 0.30972 0.03021 0.31574 C 0.03004 0.31921 0.02726 0.32222 0.02726 0.32569 C 0.02726 0.32801 0.02952 0.32963 0.03021 0.33171 C 0.03143 0.33541 0.03334 0.34351 0.03334 0.34375 C 0.0323 0.3449 0.02987 0.34583 0.03021 0.34768 C 0.03073 0.34976 0.03351 0.34814 0.03473 0.34953 C 0.04289 0.35995 0.029 0.35254 0.04063 0.3574 C 0.04289 0.36041 0.04619 0.36226 0.04809 0.36551 C 0.05365 0.375 0.04462 0.36944 0.05417 0.37338 C 0.05643 0.38333 0.06077 0.39027 0.06615 0.39722 C 0.06806 0.40486 0.06893 0.40833 0.075 0.41111 C 0.07709 0.41875 0.0783 0.4206 0.08403 0.42291 C 0.08542 0.43148 0.09115 0.43773 0.0915 0.44676 C 0.09202 0.45949 0.0915 0.47199 0.0915 0.48472 " pathEditMode="relative" rAng="0" ptsTypes="AAAAAAAAAAAAAAAAAAAAAAAA">
                                      <p:cBhvr>
                                        <p:cTn id="91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663" y="22569"/>
                                    </p:animMotion>
                                  </p:childTnLst>
                                </p:cTn>
                              </p:par>
                              <p:par>
                                <p:cTn id="92" presetID="0" presetClass="path" presetSubtype="0" repeatCount="indefinite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2239 0.03704 C 0.01684 0.03889 0.01146 0.04144 0.0059 0.04306 C 0.00486 0.04514 0.00417 0.04746 0.00295 0.04908 C 0.00173 0.0507 -0.00052 0.05116 -0.00156 0.05301 C -0.00347 0.05625 -0.00347 0.06111 -0.00452 0.06505 C -0.00399 0.06713 -0.00261 0.06898 -0.00295 0.07107 C -0.0033 0.07292 -0.00538 0.07338 -0.00608 0.075 C -0.01111 0.08588 -0.00261 0.07685 -0.01198 0.08496 C -0.01285 0.09421 -0.01493 0.10347 -0.01493 0.11273 C -0.01493 0.12222 -0.01146 0.13519 -0.01042 0.14468 C -0.01146 0.17107 -0.01354 0.18472 -0.01493 0.2081 C -0.01719 0.24746 -0.01129 0.2338 -0.01945 0.24977 C -0.0224 0.26667 -0.01458 0.28357 -0.01042 0.29954 C -0.01146 0.30162 -0.0132 0.30324 -0.01354 0.30556 C -0.01389 0.30764 -0.0125 0.30949 -0.01198 0.31158 C -0.00972 0.32176 -0.00712 0.33125 -0.00452 0.34144 C -0.00538 0.35486 -0.00521 0.38148 -0.01788 0.38704 C -0.02118 0.39167 -0.02431 0.39537 -0.0283 0.39908 C -0.02882 0.40116 -0.02865 0.40371 -0.02986 0.40509 C -0.03108 0.40648 -0.03351 0.40509 -0.03438 0.40695 C -0.03924 0.41621 -0.03264 0.42685 -0.04323 0.43658 C -0.04688 0.45093 -0.04462 0.44514 -0.04931 0.45463 C -0.05347 0.47801 -0.04688 0.45093 -0.05521 0.46459 C -0.05625 0.46621 -0.06059 0.48704 -0.06129 0.49051 C -0.06077 0.49514 -0.05938 0.49977 -0.05972 0.5044 C -0.0599 0.50741 -0.06233 0.50926 -0.06267 0.51227 C -0.0632 0.51667 -0.0599 0.52222 -0.05677 0.52222 " pathEditMode="relative" rAng="0" ptsTypes="AAAAAAAAAAAAAAAAAAAAAAAAAAA">
                                      <p:cBhvr>
                                        <p:cTn id="93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271" y="242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/>
      <p:bldP spid="4" grpId="1"/>
      <p:bldP spid="10" grpId="0"/>
      <p:bldP spid="11" grpId="0"/>
      <p:bldP spid="11" grpId="1"/>
      <p:bldP spid="13" grpId="0"/>
      <p:bldP spid="14" grpId="0" animBg="1"/>
      <p:bldP spid="14" grpId="1" animBg="1"/>
      <p:bldP spid="5" grpId="0" animBg="1"/>
      <p:bldP spid="5" grpId="1" animBg="1"/>
      <p:bldP spid="5" grpId="2" animBg="1"/>
      <p:bldP spid="12" grpId="0" animBg="1"/>
      <p:bldP spid="12" grpId="1" animBg="1"/>
      <p:bldP spid="16" grpId="0" animBg="1"/>
      <p:bldP spid="18" grpId="0" animBg="1"/>
      <p:bldP spid="18" grpId="1" animBg="1"/>
      <p:bldP spid="19" grpId="0" animBg="1"/>
      <p:bldP spid="19" grpId="1" animBg="1"/>
      <p:bldP spid="20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4318</TotalTime>
  <Words>757</Words>
  <Application>Microsoft Office PowerPoint</Application>
  <PresentationFormat>On-screen Show (4:3)</PresentationFormat>
  <Paragraphs>146</Paragraphs>
  <Slides>19</Slides>
  <Notes>15</Notes>
  <HiddenSlides>4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8" baseType="lpstr">
      <vt:lpstr>Arial</vt:lpstr>
      <vt:lpstr>Arial Narrow</vt:lpstr>
      <vt:lpstr>Calibri</vt:lpstr>
      <vt:lpstr>Nikosh</vt:lpstr>
      <vt:lpstr>NikoshBAN</vt:lpstr>
      <vt:lpstr>Times New Roman</vt:lpstr>
      <vt:lpstr>Vrinda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PALLAB</cp:lastModifiedBy>
  <cp:revision>823</cp:revision>
  <dcterms:created xsi:type="dcterms:W3CDTF">2006-08-16T00:00:00Z</dcterms:created>
  <dcterms:modified xsi:type="dcterms:W3CDTF">2015-10-27T14:57:38Z</dcterms:modified>
</cp:coreProperties>
</file>