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0" r:id="rId2"/>
    <p:sldId id="266" r:id="rId3"/>
    <p:sldId id="281" r:id="rId4"/>
    <p:sldId id="268" r:id="rId5"/>
    <p:sldId id="269" r:id="rId6"/>
    <p:sldId id="257" r:id="rId7"/>
    <p:sldId id="278" r:id="rId8"/>
    <p:sldId id="270" r:id="rId9"/>
    <p:sldId id="271" r:id="rId10"/>
    <p:sldId id="272" r:id="rId11"/>
    <p:sldId id="276" r:id="rId12"/>
    <p:sldId id="274" r:id="rId13"/>
    <p:sldId id="275" r:id="rId14"/>
    <p:sldId id="277" r:id="rId15"/>
    <p:sldId id="279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2991" autoAdjust="0"/>
  </p:normalViewPr>
  <p:slideViewPr>
    <p:cSldViewPr>
      <p:cViewPr varScale="1">
        <p:scale>
          <a:sx n="53" d="100"/>
          <a:sy n="53" d="100"/>
        </p:scale>
        <p:origin x="-17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21C4B-2B7E-4F94-BAD6-AD8224218E42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A87A0-C5CD-45AC-9F75-65B9DDA16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স্লাইডটি</a:t>
            </a:r>
            <a:r>
              <a:rPr lang="en-US" dirty="0" smtClean="0"/>
              <a:t> </a:t>
            </a: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পুস্তকের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শিখনফল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অর্জনের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প্রেজেন্টেশন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ভিডিওর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380D-B78C-46D1-8E5F-ACEED52345F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শ্রেণিকক্ষে প্রয়োজনীয় উপকরণ সরবরাহ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করে  শিক্ষার্থীদেরকে জোড়ায় জোড়ায় ভাগ করে দিতে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87A0-C5CD-45AC-9F75-65B9DDA1656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উল্লেখিত</a:t>
            </a:r>
            <a:r>
              <a:rPr lang="bn-BD" baseline="0" dirty="0" smtClean="0"/>
              <a:t> প্রশ্ন ছাড়াও শিক্ষক নিজ থেকে পাঠ সংশিষ্ট প্রশ্নের মাধ্যমে শিক্ষার্থীকে মূল্যায়ন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87A0-C5CD-45AC-9F75-65B9DDA1656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বাড়ির</a:t>
            </a:r>
            <a:r>
              <a:rPr lang="bn-BD" baseline="0" smtClean="0"/>
              <a:t> কাজ শিক্ষার্থীদেরকে লিখে নিতে বলতে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87A0-C5CD-45AC-9F75-65B9DDA1656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56AD2-E6BC-4F83-AA2C-2C5CB51CEEE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পরিচিতি</a:t>
            </a:r>
            <a:r>
              <a:rPr lang="bn-BD" baseline="0" dirty="0" smtClean="0"/>
              <a:t> স্লাইডটি শুধু শিক্ষকের জন্য। </a:t>
            </a:r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032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বলে দিতে পারেন প্রথম গ্লাসে তাপ প্রয়োগ করা হয়নি , দ্বিতীয় গ্লাসে তাপ প্রয়োগের ফলে তাপমাত্রা বেড়েছে এবং তৃতীয় গ্লাসে আরো বেশি তাপ প্রয়োগ করা হয়েছে তাই থার্মোমিটারেও তামমাত্রা বেড়েছে। এ থেকে আমরা কি সিদ্ধান্তে আসতে পারি। তাপ প্রয়োগের ফলে কণাগুলোর গতি বেড়ে যায়।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87A0-C5CD-45AC-9F75-65B9DDA1656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পাঠ</a:t>
            </a:r>
            <a:r>
              <a:rPr lang="bn-BD" baseline="0" dirty="0" smtClean="0"/>
              <a:t> শিরোনাম ও তারিখ বোর্ডে লিখে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87A0-C5CD-45AC-9F75-65B9DDA1656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স্লাইডটি শুধু</a:t>
            </a:r>
            <a:r>
              <a:rPr lang="bn-BD" baseline="0" dirty="0" smtClean="0"/>
              <a:t> শিক্ষকের জন্য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87A0-C5CD-45AC-9F75-65B9DDA1656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প্রশ্নগুলোর</a:t>
            </a:r>
            <a:r>
              <a:rPr lang="bn-BD" baseline="0" dirty="0" smtClean="0"/>
              <a:t> উত্তর শিক্ষার্থীদের কাছ থেকে বের করার চেষ্টা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87A0-C5CD-45AC-9F75-65B9DDA1656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শ্রেণিকক্ষে প্রয়োজনীয় উপকরণ সরবরাহ করবেন এবং পরীক্ষাটি প্রদর্শন করতে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87A0-C5CD-45AC-9F75-65B9DDA1656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শ্রেণিকক্ষে প্রয়োজনীয় উপকরণ সরবরাহ করে  পরীক্ষাটি প্রদর্শন করতে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87A0-C5CD-45AC-9F75-65B9DDA1656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ভিডিওটি দেখানোর</a:t>
            </a:r>
            <a:r>
              <a:rPr lang="bn-BD" baseline="0" dirty="0" smtClean="0"/>
              <a:t> সময় গুরুত্বপূর্ণ অংশটুকু পুনরায় দেখাতে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87A0-C5CD-45AC-9F75-65B9DDA1656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CDA1-3D85-4E85-985F-6B64C69264AF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063-353F-4D52-B0EB-11667E00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CDA1-3D85-4E85-985F-6B64C69264AF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063-353F-4D52-B0EB-11667E00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CDA1-3D85-4E85-985F-6B64C69264AF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063-353F-4D52-B0EB-11667E00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CDA1-3D85-4E85-985F-6B64C69264AF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063-353F-4D52-B0EB-11667E00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CDA1-3D85-4E85-985F-6B64C69264AF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063-353F-4D52-B0EB-11667E00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CDA1-3D85-4E85-985F-6B64C69264AF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063-353F-4D52-B0EB-11667E00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CDA1-3D85-4E85-985F-6B64C69264AF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063-353F-4D52-B0EB-11667E00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CDA1-3D85-4E85-985F-6B64C69264AF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063-353F-4D52-B0EB-11667E00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CDA1-3D85-4E85-985F-6B64C69264AF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063-353F-4D52-B0EB-11667E00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CDA1-3D85-4E85-985F-6B64C69264AF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063-353F-4D52-B0EB-11667E00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CDA1-3D85-4E85-985F-6B64C69264AF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063-353F-4D52-B0EB-11667E00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8CDA1-3D85-4E85-985F-6B64C69264AF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6063-353F-4D52-B0EB-11667E00A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1" y="914400"/>
            <a:ext cx="5714999" cy="15696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19400"/>
            <a:ext cx="8444941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নেবেন।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819400"/>
            <a:ext cx="8481809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চেপে উপস্থাপন শুরু করতে পারেন।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1200" y="609600"/>
            <a:ext cx="48006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তরল পদার্থের স্ফুটনাংক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0"/>
            <a:ext cx="4572000" cy="76944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1752600"/>
            <a:ext cx="7086600" cy="3505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-991394" y="3505200"/>
            <a:ext cx="3505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-912167" y="357916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তাপমাত্রা ( </a:t>
            </a:r>
            <a:r>
              <a:rPr lang="en-US" sz="3200" baseline="300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 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1333500" y="4762500"/>
            <a:ext cx="53340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28800" y="4724400"/>
            <a:ext cx="914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743200" y="3048000"/>
            <a:ext cx="2590800" cy="1676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334000" y="2971800"/>
            <a:ext cx="1447800" cy="76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6705600" y="2133600"/>
            <a:ext cx="914400" cy="76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8200" y="266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8200" y="3581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200" y="3886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82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8200" y="4572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0" y="5029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200" y="3124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8200" y="1828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140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8200" y="2209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Connector 36"/>
          <p:cNvCxnSpPr>
            <a:stCxn id="32" idx="3"/>
            <a:endCxn id="32" idx="3"/>
          </p:cNvCxnSpPr>
          <p:nvPr/>
        </p:nvCxnSpPr>
        <p:spPr>
          <a:xfrm>
            <a:off x="1295400" y="5213866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2" idx="3"/>
            <a:endCxn id="32" idx="3"/>
          </p:cNvCxnSpPr>
          <p:nvPr/>
        </p:nvCxnSpPr>
        <p:spPr>
          <a:xfrm>
            <a:off x="1295400" y="5213866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2" idx="3"/>
            <a:endCxn id="32" idx="3"/>
          </p:cNvCxnSpPr>
          <p:nvPr/>
        </p:nvCxnSpPr>
        <p:spPr>
          <a:xfrm>
            <a:off x="1295400" y="5213866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1295400" y="19812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1295400" y="23622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>
            <a:off x="1219200" y="43434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>
            <a:off x="1295400" y="28194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>
            <a:off x="1219200" y="32766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>
            <a:off x="1219200" y="37338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>
            <a:off x="1219200" y="47244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1219200" y="40386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1219200" y="5257800"/>
            <a:ext cx="2286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19200" y="52694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676400" y="4343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590800" y="4724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105400" y="2667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705600" y="3048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239000" y="1752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1905000" y="5562600"/>
            <a:ext cx="6324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657600" y="5638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828800" y="60960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গ্রাফটি বিশ্লেষণ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34200" y="533400"/>
            <a:ext cx="1828800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09600"/>
            <a:ext cx="3505200" cy="58477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গুরুত্বপূর্ণ কথা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057400"/>
            <a:ext cx="66294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পদার্থের গলন ও স্ফুটন নির্দিষ্ট চাপে নির্দিষ্ট তাপমাত্রায় ঘটে থাকে।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971800"/>
            <a:ext cx="69342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ব্যবহারঃ স্ফুটন প্রক্রিয়ার মাধ্যমে একাধিক তরল পদার্থের মিশ্রণ থেকে উপাদানসমূহকে ক্রমান্বয়ে পৃথক করা সম্ভব।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2672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পদার্থের অবস্থা পরিবর্তনকে লিখা যায়-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কঠিন                তরল             গ্যাস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28800" y="57150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1828800" y="58674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2000" y="57150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4495800" y="59436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05000" y="5181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+তাপ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5862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-তাপ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24400" y="5257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+তাপ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6800" y="59391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-তাপ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09600"/>
            <a:ext cx="3962400" cy="769441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স্ফুটনাংক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6576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৩।স্ফুটন প্রক্রিয়ার মাধ্যমে কি কি কাজ করা যাবে?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61562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তরল পদার্থকে গ্যাসে পরিণত করতে কি কি উপকরণ লাগবে?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762000"/>
            <a:ext cx="4191000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133600"/>
            <a:ext cx="7772400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সকল তরল পদার্থের স্ফুটনাংক কি সমান? কারণসহ তোমার মতামত লিখে আনবে।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81000"/>
            <a:ext cx="4038600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ধনাবাদ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471212_614886641882693_17386081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7800"/>
            <a:ext cx="7072313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816114"/>
            <a:ext cx="35052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কৃতজ্ঞতা স্বীকার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031861"/>
            <a:ext cx="8382000" cy="42165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 এর সংশ্লিষ্ট কর্মকর্তাবৃন্দ এবং কন্টেন্ট সম্পাদক হিসাবে যাঁদের নির্দেশনা, পরামর্শ ও তত্ত্বাবধানে এই মডেল কন্টেন্ট সমৃদ্ধ এরা হলেন-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সামসুদ্দিন আহমেদ তালুকদার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                             প্রভাষক, টিটিসি, কুমিল্লা।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খাদিজা ইয়াছমিন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সহকারী অধ্যাপক, টিটিসি, ঢাকা।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জনাব মোঃ তাজুল ইসলাম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সহকারী অধ্যাপক, টিটিসি, পাবনা।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"/>
            <a:ext cx="4648200" cy="92333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0271626_305725659583153_627026502460237674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3000"/>
            <a:ext cx="746881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28600" y="381000"/>
            <a:ext cx="8534399" cy="5943600"/>
            <a:chOff x="228600" y="381000"/>
            <a:chExt cx="8534399" cy="5943600"/>
          </a:xfrm>
        </p:grpSpPr>
        <p:sp>
          <p:nvSpPr>
            <p:cNvPr id="16" name="Rounded Rectangle 15"/>
            <p:cNvSpPr/>
            <p:nvPr/>
          </p:nvSpPr>
          <p:spPr>
            <a:xfrm>
              <a:off x="228600" y="3048000"/>
              <a:ext cx="4114801" cy="32766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নাসির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উদ্দিন</a:t>
              </a:r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</a:t>
              </a:r>
              <a:r>
                <a:rPr lang="bn-BD" sz="20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en-US" sz="20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দুলালপুর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এস,এম,এন্ড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ব্রাহ্মণপাড়া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কুমিল্লা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unasir983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@yahoo.com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Mob.-01745038513</a:t>
              </a:r>
              <a:endPara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48200" y="3124200"/>
              <a:ext cx="4114799" cy="32004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শ্রেণিঃ নবম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বিষয়ঃ রসায়ন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অধ্যায়ঃ দ্বিতীয়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14133" y="954881"/>
              <a:ext cx="2844800" cy="690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942872" y="46093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nasir uddi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381000"/>
              <a:ext cx="2286000" cy="25095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15" t="5644"/>
          <a:stretch/>
        </p:blipFill>
        <p:spPr>
          <a:xfrm>
            <a:off x="6553200" y="381000"/>
            <a:ext cx="1990725" cy="24383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i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143000"/>
            <a:ext cx="6629400" cy="49656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33400"/>
            <a:ext cx="55626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গ্রাস তিনটির পার্থক্য চিন্তা করে বল।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400800" y="5105400"/>
            <a:ext cx="250723" cy="675968"/>
          </a:xfrm>
          <a:custGeom>
            <a:avLst/>
            <a:gdLst>
              <a:gd name="connsiteX0" fmla="*/ 68322 w 68322"/>
              <a:gd name="connsiteY0" fmla="*/ 221226 h 221226"/>
              <a:gd name="connsiteX1" fmla="*/ 53573 w 68322"/>
              <a:gd name="connsiteY1" fmla="*/ 132735 h 221226"/>
              <a:gd name="connsiteX2" fmla="*/ 9328 w 68322"/>
              <a:gd name="connsiteY2" fmla="*/ 88490 h 221226"/>
              <a:gd name="connsiteX3" fmla="*/ 9328 w 68322"/>
              <a:gd name="connsiteY3" fmla="*/ 0 h 2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22" h="221226">
                <a:moveTo>
                  <a:pt x="68322" y="221226"/>
                </a:moveTo>
                <a:cubicBezTo>
                  <a:pt x="63406" y="191729"/>
                  <a:pt x="65718" y="160062"/>
                  <a:pt x="53573" y="132735"/>
                </a:cubicBezTo>
                <a:cubicBezTo>
                  <a:pt x="45102" y="113675"/>
                  <a:pt x="15924" y="108277"/>
                  <a:pt x="9328" y="88490"/>
                </a:cubicBezTo>
                <a:cubicBezTo>
                  <a:pt x="0" y="60507"/>
                  <a:pt x="9328" y="29497"/>
                  <a:pt x="9328" y="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872748" y="5186527"/>
            <a:ext cx="279381" cy="521099"/>
          </a:xfrm>
          <a:custGeom>
            <a:avLst/>
            <a:gdLst>
              <a:gd name="connsiteX0" fmla="*/ 0 w 279381"/>
              <a:gd name="connsiteY0" fmla="*/ 521099 h 521099"/>
              <a:gd name="connsiteX1" fmla="*/ 88491 w 279381"/>
              <a:gd name="connsiteY1" fmla="*/ 388363 h 521099"/>
              <a:gd name="connsiteX2" fmla="*/ 176981 w 279381"/>
              <a:gd name="connsiteY2" fmla="*/ 314621 h 521099"/>
              <a:gd name="connsiteX3" fmla="*/ 206478 w 279381"/>
              <a:gd name="connsiteY3" fmla="*/ 270376 h 521099"/>
              <a:gd name="connsiteX4" fmla="*/ 221226 w 279381"/>
              <a:gd name="connsiteY4" fmla="*/ 226131 h 521099"/>
              <a:gd name="connsiteX5" fmla="*/ 191729 w 279381"/>
              <a:gd name="connsiteY5" fmla="*/ 4905 h 52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381" h="521099">
                <a:moveTo>
                  <a:pt x="0" y="521099"/>
                </a:moveTo>
                <a:cubicBezTo>
                  <a:pt x="74940" y="371221"/>
                  <a:pt x="7414" y="482953"/>
                  <a:pt x="88491" y="388363"/>
                </a:cubicBezTo>
                <a:cubicBezTo>
                  <a:pt x="152778" y="313361"/>
                  <a:pt x="102640" y="339402"/>
                  <a:pt x="176981" y="314621"/>
                </a:cubicBezTo>
                <a:cubicBezTo>
                  <a:pt x="186813" y="299873"/>
                  <a:pt x="198551" y="286230"/>
                  <a:pt x="206478" y="270376"/>
                </a:cubicBezTo>
                <a:cubicBezTo>
                  <a:pt x="213430" y="256471"/>
                  <a:pt x="221226" y="241677"/>
                  <a:pt x="221226" y="226131"/>
                </a:cubicBezTo>
                <a:cubicBezTo>
                  <a:pt x="221226" y="0"/>
                  <a:pt x="279381" y="4905"/>
                  <a:pt x="191729" y="490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553200" y="5257800"/>
            <a:ext cx="250723" cy="675968"/>
          </a:xfrm>
          <a:custGeom>
            <a:avLst/>
            <a:gdLst>
              <a:gd name="connsiteX0" fmla="*/ 68322 w 68322"/>
              <a:gd name="connsiteY0" fmla="*/ 221226 h 221226"/>
              <a:gd name="connsiteX1" fmla="*/ 53573 w 68322"/>
              <a:gd name="connsiteY1" fmla="*/ 132735 h 221226"/>
              <a:gd name="connsiteX2" fmla="*/ 9328 w 68322"/>
              <a:gd name="connsiteY2" fmla="*/ 88490 h 221226"/>
              <a:gd name="connsiteX3" fmla="*/ 9328 w 68322"/>
              <a:gd name="connsiteY3" fmla="*/ 0 h 2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22" h="221226">
                <a:moveTo>
                  <a:pt x="68322" y="221226"/>
                </a:moveTo>
                <a:cubicBezTo>
                  <a:pt x="63406" y="191729"/>
                  <a:pt x="65718" y="160062"/>
                  <a:pt x="53573" y="132735"/>
                </a:cubicBezTo>
                <a:cubicBezTo>
                  <a:pt x="45102" y="113675"/>
                  <a:pt x="15924" y="108277"/>
                  <a:pt x="9328" y="88490"/>
                </a:cubicBezTo>
                <a:cubicBezTo>
                  <a:pt x="0" y="60507"/>
                  <a:pt x="9328" y="29497"/>
                  <a:pt x="9328" y="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835877" y="5181600"/>
            <a:ext cx="250723" cy="675968"/>
          </a:xfrm>
          <a:custGeom>
            <a:avLst/>
            <a:gdLst>
              <a:gd name="connsiteX0" fmla="*/ 68322 w 68322"/>
              <a:gd name="connsiteY0" fmla="*/ 221226 h 221226"/>
              <a:gd name="connsiteX1" fmla="*/ 53573 w 68322"/>
              <a:gd name="connsiteY1" fmla="*/ 132735 h 221226"/>
              <a:gd name="connsiteX2" fmla="*/ 9328 w 68322"/>
              <a:gd name="connsiteY2" fmla="*/ 88490 h 221226"/>
              <a:gd name="connsiteX3" fmla="*/ 9328 w 68322"/>
              <a:gd name="connsiteY3" fmla="*/ 0 h 2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22" h="221226">
                <a:moveTo>
                  <a:pt x="68322" y="221226"/>
                </a:moveTo>
                <a:cubicBezTo>
                  <a:pt x="63406" y="191729"/>
                  <a:pt x="65718" y="160062"/>
                  <a:pt x="53573" y="132735"/>
                </a:cubicBezTo>
                <a:cubicBezTo>
                  <a:pt x="45102" y="113675"/>
                  <a:pt x="15924" y="108277"/>
                  <a:pt x="9328" y="88490"/>
                </a:cubicBezTo>
                <a:cubicBezTo>
                  <a:pt x="0" y="60507"/>
                  <a:pt x="9328" y="29497"/>
                  <a:pt x="9328" y="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248400" y="5105400"/>
            <a:ext cx="250723" cy="675968"/>
          </a:xfrm>
          <a:custGeom>
            <a:avLst/>
            <a:gdLst>
              <a:gd name="connsiteX0" fmla="*/ 68322 w 68322"/>
              <a:gd name="connsiteY0" fmla="*/ 221226 h 221226"/>
              <a:gd name="connsiteX1" fmla="*/ 53573 w 68322"/>
              <a:gd name="connsiteY1" fmla="*/ 132735 h 221226"/>
              <a:gd name="connsiteX2" fmla="*/ 9328 w 68322"/>
              <a:gd name="connsiteY2" fmla="*/ 88490 h 221226"/>
              <a:gd name="connsiteX3" fmla="*/ 9328 w 68322"/>
              <a:gd name="connsiteY3" fmla="*/ 0 h 2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22" h="221226">
                <a:moveTo>
                  <a:pt x="68322" y="221226"/>
                </a:moveTo>
                <a:cubicBezTo>
                  <a:pt x="63406" y="191729"/>
                  <a:pt x="65718" y="160062"/>
                  <a:pt x="53573" y="132735"/>
                </a:cubicBezTo>
                <a:cubicBezTo>
                  <a:pt x="45102" y="113675"/>
                  <a:pt x="15924" y="108277"/>
                  <a:pt x="9328" y="88490"/>
                </a:cubicBezTo>
                <a:cubicBezTo>
                  <a:pt x="0" y="60507"/>
                  <a:pt x="9328" y="29497"/>
                  <a:pt x="9328" y="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629400" y="5105400"/>
            <a:ext cx="250723" cy="675968"/>
          </a:xfrm>
          <a:custGeom>
            <a:avLst/>
            <a:gdLst>
              <a:gd name="connsiteX0" fmla="*/ 68322 w 68322"/>
              <a:gd name="connsiteY0" fmla="*/ 221226 h 221226"/>
              <a:gd name="connsiteX1" fmla="*/ 53573 w 68322"/>
              <a:gd name="connsiteY1" fmla="*/ 132735 h 221226"/>
              <a:gd name="connsiteX2" fmla="*/ 9328 w 68322"/>
              <a:gd name="connsiteY2" fmla="*/ 88490 h 221226"/>
              <a:gd name="connsiteX3" fmla="*/ 9328 w 68322"/>
              <a:gd name="connsiteY3" fmla="*/ 0 h 2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22" h="221226">
                <a:moveTo>
                  <a:pt x="68322" y="221226"/>
                </a:moveTo>
                <a:cubicBezTo>
                  <a:pt x="63406" y="191729"/>
                  <a:pt x="65718" y="160062"/>
                  <a:pt x="53573" y="132735"/>
                </a:cubicBezTo>
                <a:cubicBezTo>
                  <a:pt x="45102" y="113675"/>
                  <a:pt x="15924" y="108277"/>
                  <a:pt x="9328" y="88490"/>
                </a:cubicBezTo>
                <a:cubicBezTo>
                  <a:pt x="0" y="60507"/>
                  <a:pt x="9328" y="29497"/>
                  <a:pt x="9328" y="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025148" y="5338927"/>
            <a:ext cx="279381" cy="521099"/>
          </a:xfrm>
          <a:custGeom>
            <a:avLst/>
            <a:gdLst>
              <a:gd name="connsiteX0" fmla="*/ 0 w 279381"/>
              <a:gd name="connsiteY0" fmla="*/ 521099 h 521099"/>
              <a:gd name="connsiteX1" fmla="*/ 88491 w 279381"/>
              <a:gd name="connsiteY1" fmla="*/ 388363 h 521099"/>
              <a:gd name="connsiteX2" fmla="*/ 176981 w 279381"/>
              <a:gd name="connsiteY2" fmla="*/ 314621 h 521099"/>
              <a:gd name="connsiteX3" fmla="*/ 206478 w 279381"/>
              <a:gd name="connsiteY3" fmla="*/ 270376 h 521099"/>
              <a:gd name="connsiteX4" fmla="*/ 221226 w 279381"/>
              <a:gd name="connsiteY4" fmla="*/ 226131 h 521099"/>
              <a:gd name="connsiteX5" fmla="*/ 191729 w 279381"/>
              <a:gd name="connsiteY5" fmla="*/ 4905 h 52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381" h="521099">
                <a:moveTo>
                  <a:pt x="0" y="521099"/>
                </a:moveTo>
                <a:cubicBezTo>
                  <a:pt x="74940" y="371221"/>
                  <a:pt x="7414" y="482953"/>
                  <a:pt x="88491" y="388363"/>
                </a:cubicBezTo>
                <a:cubicBezTo>
                  <a:pt x="152778" y="313361"/>
                  <a:pt x="102640" y="339402"/>
                  <a:pt x="176981" y="314621"/>
                </a:cubicBezTo>
                <a:cubicBezTo>
                  <a:pt x="186813" y="299873"/>
                  <a:pt x="198551" y="286230"/>
                  <a:pt x="206478" y="270376"/>
                </a:cubicBezTo>
                <a:cubicBezTo>
                  <a:pt x="213430" y="256471"/>
                  <a:pt x="221226" y="241677"/>
                  <a:pt x="221226" y="226131"/>
                </a:cubicBezTo>
                <a:cubicBezTo>
                  <a:pt x="221226" y="0"/>
                  <a:pt x="279381" y="4905"/>
                  <a:pt x="191729" y="490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959619" y="5105400"/>
            <a:ext cx="279381" cy="521099"/>
          </a:xfrm>
          <a:custGeom>
            <a:avLst/>
            <a:gdLst>
              <a:gd name="connsiteX0" fmla="*/ 0 w 279381"/>
              <a:gd name="connsiteY0" fmla="*/ 521099 h 521099"/>
              <a:gd name="connsiteX1" fmla="*/ 88491 w 279381"/>
              <a:gd name="connsiteY1" fmla="*/ 388363 h 521099"/>
              <a:gd name="connsiteX2" fmla="*/ 176981 w 279381"/>
              <a:gd name="connsiteY2" fmla="*/ 314621 h 521099"/>
              <a:gd name="connsiteX3" fmla="*/ 206478 w 279381"/>
              <a:gd name="connsiteY3" fmla="*/ 270376 h 521099"/>
              <a:gd name="connsiteX4" fmla="*/ 221226 w 279381"/>
              <a:gd name="connsiteY4" fmla="*/ 226131 h 521099"/>
              <a:gd name="connsiteX5" fmla="*/ 191729 w 279381"/>
              <a:gd name="connsiteY5" fmla="*/ 4905 h 52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381" h="521099">
                <a:moveTo>
                  <a:pt x="0" y="521099"/>
                </a:moveTo>
                <a:cubicBezTo>
                  <a:pt x="74940" y="371221"/>
                  <a:pt x="7414" y="482953"/>
                  <a:pt x="88491" y="388363"/>
                </a:cubicBezTo>
                <a:cubicBezTo>
                  <a:pt x="152778" y="313361"/>
                  <a:pt x="102640" y="339402"/>
                  <a:pt x="176981" y="314621"/>
                </a:cubicBezTo>
                <a:cubicBezTo>
                  <a:pt x="186813" y="299873"/>
                  <a:pt x="198551" y="286230"/>
                  <a:pt x="206478" y="270376"/>
                </a:cubicBezTo>
                <a:cubicBezTo>
                  <a:pt x="213430" y="256471"/>
                  <a:pt x="221226" y="241677"/>
                  <a:pt x="221226" y="226131"/>
                </a:cubicBezTo>
                <a:cubicBezTo>
                  <a:pt x="221226" y="0"/>
                  <a:pt x="279381" y="4905"/>
                  <a:pt x="191729" y="490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705600" y="5105400"/>
            <a:ext cx="279381" cy="521099"/>
          </a:xfrm>
          <a:custGeom>
            <a:avLst/>
            <a:gdLst>
              <a:gd name="connsiteX0" fmla="*/ 0 w 279381"/>
              <a:gd name="connsiteY0" fmla="*/ 521099 h 521099"/>
              <a:gd name="connsiteX1" fmla="*/ 88491 w 279381"/>
              <a:gd name="connsiteY1" fmla="*/ 388363 h 521099"/>
              <a:gd name="connsiteX2" fmla="*/ 176981 w 279381"/>
              <a:gd name="connsiteY2" fmla="*/ 314621 h 521099"/>
              <a:gd name="connsiteX3" fmla="*/ 206478 w 279381"/>
              <a:gd name="connsiteY3" fmla="*/ 270376 h 521099"/>
              <a:gd name="connsiteX4" fmla="*/ 221226 w 279381"/>
              <a:gd name="connsiteY4" fmla="*/ 226131 h 521099"/>
              <a:gd name="connsiteX5" fmla="*/ 191729 w 279381"/>
              <a:gd name="connsiteY5" fmla="*/ 4905 h 52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381" h="521099">
                <a:moveTo>
                  <a:pt x="0" y="521099"/>
                </a:moveTo>
                <a:cubicBezTo>
                  <a:pt x="74940" y="371221"/>
                  <a:pt x="7414" y="482953"/>
                  <a:pt x="88491" y="388363"/>
                </a:cubicBezTo>
                <a:cubicBezTo>
                  <a:pt x="152778" y="313361"/>
                  <a:pt x="102640" y="339402"/>
                  <a:pt x="176981" y="314621"/>
                </a:cubicBezTo>
                <a:cubicBezTo>
                  <a:pt x="186813" y="299873"/>
                  <a:pt x="198551" y="286230"/>
                  <a:pt x="206478" y="270376"/>
                </a:cubicBezTo>
                <a:cubicBezTo>
                  <a:pt x="213430" y="256471"/>
                  <a:pt x="221226" y="241677"/>
                  <a:pt x="221226" y="226131"/>
                </a:cubicBezTo>
                <a:cubicBezTo>
                  <a:pt x="221226" y="0"/>
                  <a:pt x="279381" y="4905"/>
                  <a:pt x="191729" y="490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400800" y="5257800"/>
            <a:ext cx="250723" cy="675968"/>
          </a:xfrm>
          <a:custGeom>
            <a:avLst/>
            <a:gdLst>
              <a:gd name="connsiteX0" fmla="*/ 68322 w 68322"/>
              <a:gd name="connsiteY0" fmla="*/ 221226 h 221226"/>
              <a:gd name="connsiteX1" fmla="*/ 53573 w 68322"/>
              <a:gd name="connsiteY1" fmla="*/ 132735 h 221226"/>
              <a:gd name="connsiteX2" fmla="*/ 9328 w 68322"/>
              <a:gd name="connsiteY2" fmla="*/ 88490 h 221226"/>
              <a:gd name="connsiteX3" fmla="*/ 9328 w 68322"/>
              <a:gd name="connsiteY3" fmla="*/ 0 h 2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22" h="221226">
                <a:moveTo>
                  <a:pt x="68322" y="221226"/>
                </a:moveTo>
                <a:cubicBezTo>
                  <a:pt x="63406" y="191729"/>
                  <a:pt x="65718" y="160062"/>
                  <a:pt x="53573" y="132735"/>
                </a:cubicBezTo>
                <a:cubicBezTo>
                  <a:pt x="45102" y="113675"/>
                  <a:pt x="15924" y="108277"/>
                  <a:pt x="9328" y="88490"/>
                </a:cubicBezTo>
                <a:cubicBezTo>
                  <a:pt x="0" y="60507"/>
                  <a:pt x="9328" y="29497"/>
                  <a:pt x="9328" y="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553200" y="5410200"/>
            <a:ext cx="250723" cy="675968"/>
          </a:xfrm>
          <a:custGeom>
            <a:avLst/>
            <a:gdLst>
              <a:gd name="connsiteX0" fmla="*/ 68322 w 68322"/>
              <a:gd name="connsiteY0" fmla="*/ 221226 h 221226"/>
              <a:gd name="connsiteX1" fmla="*/ 53573 w 68322"/>
              <a:gd name="connsiteY1" fmla="*/ 132735 h 221226"/>
              <a:gd name="connsiteX2" fmla="*/ 9328 w 68322"/>
              <a:gd name="connsiteY2" fmla="*/ 88490 h 221226"/>
              <a:gd name="connsiteX3" fmla="*/ 9328 w 68322"/>
              <a:gd name="connsiteY3" fmla="*/ 0 h 2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22" h="221226">
                <a:moveTo>
                  <a:pt x="68322" y="221226"/>
                </a:moveTo>
                <a:cubicBezTo>
                  <a:pt x="63406" y="191729"/>
                  <a:pt x="65718" y="160062"/>
                  <a:pt x="53573" y="132735"/>
                </a:cubicBezTo>
                <a:cubicBezTo>
                  <a:pt x="45102" y="113675"/>
                  <a:pt x="15924" y="108277"/>
                  <a:pt x="9328" y="88490"/>
                </a:cubicBezTo>
                <a:cubicBezTo>
                  <a:pt x="0" y="60507"/>
                  <a:pt x="9328" y="29497"/>
                  <a:pt x="9328" y="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705600" y="5257800"/>
            <a:ext cx="250723" cy="675968"/>
          </a:xfrm>
          <a:custGeom>
            <a:avLst/>
            <a:gdLst>
              <a:gd name="connsiteX0" fmla="*/ 68322 w 68322"/>
              <a:gd name="connsiteY0" fmla="*/ 221226 h 221226"/>
              <a:gd name="connsiteX1" fmla="*/ 53573 w 68322"/>
              <a:gd name="connsiteY1" fmla="*/ 132735 h 221226"/>
              <a:gd name="connsiteX2" fmla="*/ 9328 w 68322"/>
              <a:gd name="connsiteY2" fmla="*/ 88490 h 221226"/>
              <a:gd name="connsiteX3" fmla="*/ 9328 w 68322"/>
              <a:gd name="connsiteY3" fmla="*/ 0 h 2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22" h="221226">
                <a:moveTo>
                  <a:pt x="68322" y="221226"/>
                </a:moveTo>
                <a:cubicBezTo>
                  <a:pt x="63406" y="191729"/>
                  <a:pt x="65718" y="160062"/>
                  <a:pt x="53573" y="132735"/>
                </a:cubicBezTo>
                <a:cubicBezTo>
                  <a:pt x="45102" y="113675"/>
                  <a:pt x="15924" y="108277"/>
                  <a:pt x="9328" y="88490"/>
                </a:cubicBezTo>
                <a:cubicBezTo>
                  <a:pt x="0" y="60507"/>
                  <a:pt x="9328" y="29497"/>
                  <a:pt x="9328" y="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418439" y="1607574"/>
            <a:ext cx="88490" cy="44245"/>
          </a:xfrm>
          <a:custGeom>
            <a:avLst/>
            <a:gdLst>
              <a:gd name="connsiteX0" fmla="*/ 0 w 88490"/>
              <a:gd name="connsiteY0" fmla="*/ 0 h 44245"/>
              <a:gd name="connsiteX1" fmla="*/ 44245 w 88490"/>
              <a:gd name="connsiteY1" fmla="*/ 14749 h 44245"/>
              <a:gd name="connsiteX2" fmla="*/ 88490 w 88490"/>
              <a:gd name="connsiteY2" fmla="*/ 44245 h 4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490" h="44245">
                <a:moveTo>
                  <a:pt x="0" y="0"/>
                </a:moveTo>
                <a:cubicBezTo>
                  <a:pt x="14748" y="4916"/>
                  <a:pt x="30340" y="7797"/>
                  <a:pt x="44245" y="14749"/>
                </a:cubicBezTo>
                <a:cubicBezTo>
                  <a:pt x="60099" y="22676"/>
                  <a:pt x="88490" y="44245"/>
                  <a:pt x="88490" y="4424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403690" y="1681317"/>
            <a:ext cx="88490" cy="132735"/>
          </a:xfrm>
          <a:custGeom>
            <a:avLst/>
            <a:gdLst>
              <a:gd name="connsiteX0" fmla="*/ 14749 w 88490"/>
              <a:gd name="connsiteY0" fmla="*/ 132735 h 132735"/>
              <a:gd name="connsiteX1" fmla="*/ 29497 w 88490"/>
              <a:gd name="connsiteY1" fmla="*/ 29496 h 132735"/>
              <a:gd name="connsiteX2" fmla="*/ 73742 w 88490"/>
              <a:gd name="connsiteY2" fmla="*/ 14748 h 132735"/>
              <a:gd name="connsiteX3" fmla="*/ 73742 w 88490"/>
              <a:gd name="connsiteY3" fmla="*/ 58993 h 13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90" h="132735">
                <a:moveTo>
                  <a:pt x="14749" y="132735"/>
                </a:moveTo>
                <a:cubicBezTo>
                  <a:pt x="19665" y="98322"/>
                  <a:pt x="13951" y="60588"/>
                  <a:pt x="29497" y="29496"/>
                </a:cubicBezTo>
                <a:cubicBezTo>
                  <a:pt x="36449" y="15591"/>
                  <a:pt x="68826" y="0"/>
                  <a:pt x="73742" y="14748"/>
                </a:cubicBezTo>
                <a:cubicBezTo>
                  <a:pt x="88490" y="58993"/>
                  <a:pt x="0" y="95863"/>
                  <a:pt x="73742" y="5899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290133" y="1578077"/>
            <a:ext cx="229310" cy="251521"/>
          </a:xfrm>
          <a:custGeom>
            <a:avLst/>
            <a:gdLst>
              <a:gd name="connsiteX0" fmla="*/ 202048 w 229310"/>
              <a:gd name="connsiteY0" fmla="*/ 73742 h 251521"/>
              <a:gd name="connsiteX1" fmla="*/ 113557 w 229310"/>
              <a:gd name="connsiteY1" fmla="*/ 88491 h 251521"/>
              <a:gd name="connsiteX2" fmla="*/ 128306 w 229310"/>
              <a:gd name="connsiteY2" fmla="*/ 44246 h 251521"/>
              <a:gd name="connsiteX3" fmla="*/ 216796 w 229310"/>
              <a:gd name="connsiteY3" fmla="*/ 58994 h 251521"/>
              <a:gd name="connsiteX4" fmla="*/ 172551 w 229310"/>
              <a:gd name="connsiteY4" fmla="*/ 103239 h 251521"/>
              <a:gd name="connsiteX5" fmla="*/ 98809 w 229310"/>
              <a:gd name="connsiteY5" fmla="*/ 117988 h 251521"/>
              <a:gd name="connsiteX6" fmla="*/ 187299 w 229310"/>
              <a:gd name="connsiteY6" fmla="*/ 73742 h 251521"/>
              <a:gd name="connsiteX7" fmla="*/ 143054 w 229310"/>
              <a:gd name="connsiteY7" fmla="*/ 206478 h 251521"/>
              <a:gd name="connsiteX8" fmla="*/ 98809 w 229310"/>
              <a:gd name="connsiteY8" fmla="*/ 235975 h 251521"/>
              <a:gd name="connsiteX9" fmla="*/ 25067 w 229310"/>
              <a:gd name="connsiteY9" fmla="*/ 221226 h 251521"/>
              <a:gd name="connsiteX10" fmla="*/ 128306 w 229310"/>
              <a:gd name="connsiteY10" fmla="*/ 235975 h 251521"/>
              <a:gd name="connsiteX11" fmla="*/ 98809 w 229310"/>
              <a:gd name="connsiteY11" fmla="*/ 147484 h 25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310" h="251521">
                <a:moveTo>
                  <a:pt x="202048" y="73742"/>
                </a:moveTo>
                <a:cubicBezTo>
                  <a:pt x="188381" y="82853"/>
                  <a:pt x="136454" y="134286"/>
                  <a:pt x="113557" y="88491"/>
                </a:cubicBezTo>
                <a:cubicBezTo>
                  <a:pt x="106605" y="74586"/>
                  <a:pt x="123390" y="58994"/>
                  <a:pt x="128306" y="44246"/>
                </a:cubicBezTo>
                <a:cubicBezTo>
                  <a:pt x="157803" y="49162"/>
                  <a:pt x="198854" y="35071"/>
                  <a:pt x="216796" y="58994"/>
                </a:cubicBezTo>
                <a:cubicBezTo>
                  <a:pt x="229310" y="75680"/>
                  <a:pt x="191206" y="93911"/>
                  <a:pt x="172551" y="103239"/>
                </a:cubicBezTo>
                <a:cubicBezTo>
                  <a:pt x="150130" y="114450"/>
                  <a:pt x="123390" y="113072"/>
                  <a:pt x="98809" y="117988"/>
                </a:cubicBezTo>
                <a:cubicBezTo>
                  <a:pt x="167634" y="14749"/>
                  <a:pt x="138137" y="0"/>
                  <a:pt x="187299" y="73742"/>
                </a:cubicBezTo>
                <a:cubicBezTo>
                  <a:pt x="177411" y="133070"/>
                  <a:pt x="184531" y="165001"/>
                  <a:pt x="143054" y="206478"/>
                </a:cubicBezTo>
                <a:cubicBezTo>
                  <a:pt x="130520" y="219012"/>
                  <a:pt x="113557" y="226143"/>
                  <a:pt x="98809" y="235975"/>
                </a:cubicBezTo>
                <a:cubicBezTo>
                  <a:pt x="74228" y="231059"/>
                  <a:pt x="0" y="221226"/>
                  <a:pt x="25067" y="221226"/>
                </a:cubicBezTo>
                <a:cubicBezTo>
                  <a:pt x="59829" y="221226"/>
                  <a:pt x="97214" y="251521"/>
                  <a:pt x="128306" y="235975"/>
                </a:cubicBezTo>
                <a:cubicBezTo>
                  <a:pt x="142236" y="229010"/>
                  <a:pt x="105622" y="161111"/>
                  <a:pt x="98809" y="14748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342396" y="1622323"/>
            <a:ext cx="153594" cy="131892"/>
          </a:xfrm>
          <a:custGeom>
            <a:avLst/>
            <a:gdLst>
              <a:gd name="connsiteX0" fmla="*/ 90791 w 153594"/>
              <a:gd name="connsiteY0" fmla="*/ 14748 h 131892"/>
              <a:gd name="connsiteX1" fmla="*/ 76043 w 153594"/>
              <a:gd name="connsiteY1" fmla="*/ 73742 h 131892"/>
              <a:gd name="connsiteX2" fmla="*/ 61294 w 153594"/>
              <a:gd name="connsiteY2" fmla="*/ 117987 h 131892"/>
              <a:gd name="connsiteX3" fmla="*/ 105539 w 153594"/>
              <a:gd name="connsiteY3" fmla="*/ 0 h 131892"/>
              <a:gd name="connsiteX4" fmla="*/ 120288 w 153594"/>
              <a:gd name="connsiteY4" fmla="*/ 88490 h 131892"/>
              <a:gd name="connsiteX5" fmla="*/ 76043 w 153594"/>
              <a:gd name="connsiteY5" fmla="*/ 117987 h 131892"/>
              <a:gd name="connsiteX6" fmla="*/ 135036 w 153594"/>
              <a:gd name="connsiteY6" fmla="*/ 88490 h 131892"/>
              <a:gd name="connsiteX7" fmla="*/ 120288 w 153594"/>
              <a:gd name="connsiteY7" fmla="*/ 88490 h 131892"/>
              <a:gd name="connsiteX8" fmla="*/ 61294 w 153594"/>
              <a:gd name="connsiteY8" fmla="*/ 73742 h 131892"/>
              <a:gd name="connsiteX9" fmla="*/ 76043 w 153594"/>
              <a:gd name="connsiteY9" fmla="*/ 29496 h 131892"/>
              <a:gd name="connsiteX10" fmla="*/ 120288 w 153594"/>
              <a:gd name="connsiteY10" fmla="*/ 44245 h 131892"/>
              <a:gd name="connsiteX11" fmla="*/ 149785 w 153594"/>
              <a:gd name="connsiteY11" fmla="*/ 88490 h 131892"/>
              <a:gd name="connsiteX12" fmla="*/ 105539 w 153594"/>
              <a:gd name="connsiteY12" fmla="*/ 117987 h 13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3594" h="131892">
                <a:moveTo>
                  <a:pt x="90791" y="14748"/>
                </a:moveTo>
                <a:cubicBezTo>
                  <a:pt x="85875" y="34413"/>
                  <a:pt x="81612" y="54252"/>
                  <a:pt x="76043" y="73742"/>
                </a:cubicBezTo>
                <a:cubicBezTo>
                  <a:pt x="71772" y="88690"/>
                  <a:pt x="54342" y="131892"/>
                  <a:pt x="61294" y="117987"/>
                </a:cubicBezTo>
                <a:cubicBezTo>
                  <a:pt x="78932" y="82709"/>
                  <a:pt x="92773" y="38298"/>
                  <a:pt x="105539" y="0"/>
                </a:cubicBezTo>
                <a:cubicBezTo>
                  <a:pt x="128891" y="35028"/>
                  <a:pt x="153594" y="46858"/>
                  <a:pt x="120288" y="88490"/>
                </a:cubicBezTo>
                <a:cubicBezTo>
                  <a:pt x="109215" y="102331"/>
                  <a:pt x="58318" y="117987"/>
                  <a:pt x="76043" y="117987"/>
                </a:cubicBezTo>
                <a:cubicBezTo>
                  <a:pt x="98028" y="117987"/>
                  <a:pt x="135036" y="110475"/>
                  <a:pt x="135036" y="88490"/>
                </a:cubicBezTo>
                <a:cubicBezTo>
                  <a:pt x="135036" y="82317"/>
                  <a:pt x="0" y="128585"/>
                  <a:pt x="120288" y="88490"/>
                </a:cubicBezTo>
                <a:cubicBezTo>
                  <a:pt x="100623" y="83574"/>
                  <a:pt x="73456" y="89958"/>
                  <a:pt x="61294" y="73742"/>
                </a:cubicBezTo>
                <a:cubicBezTo>
                  <a:pt x="51966" y="61305"/>
                  <a:pt x="62138" y="36449"/>
                  <a:pt x="76043" y="29496"/>
                </a:cubicBezTo>
                <a:cubicBezTo>
                  <a:pt x="89948" y="22544"/>
                  <a:pt x="105540" y="39329"/>
                  <a:pt x="120288" y="44245"/>
                </a:cubicBezTo>
                <a:cubicBezTo>
                  <a:pt x="130120" y="58993"/>
                  <a:pt x="153261" y="71109"/>
                  <a:pt x="149785" y="88490"/>
                </a:cubicBezTo>
                <a:cubicBezTo>
                  <a:pt x="146309" y="105871"/>
                  <a:pt x="105539" y="117987"/>
                  <a:pt x="105539" y="11798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57200"/>
            <a:ext cx="50292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তরল পদার্থের স্ফুটন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ot-tea.jp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219200"/>
            <a:ext cx="4495800" cy="502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447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স্ফুটনাংক কি তা বলতে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09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তরল পদার্থের স্ফুটন ব্যাখ্যা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8956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গ্রাফপেপারে তাপমাত্রা ও পদার্থের অবস্থা তুলে ধরতে পারবে।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457200"/>
            <a:ext cx="40386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438400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438400"/>
            <a:ext cx="260985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lll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2438400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38400" y="4800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ছবিতে কি দেখছ?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47244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পদার্থের অবস্থা কয়টি?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6482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বস্তুকে এক অবস্থা থেকে অন্য অবস্থায় নেয়া যাবে কিভাবে?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0600"/>
            <a:ext cx="4495800" cy="4382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1143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থার্মোমিটার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4355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371862" y="4876800"/>
            <a:ext cx="828538" cy="1103671"/>
            <a:chOff x="4124462" y="4763729"/>
            <a:chExt cx="828538" cy="1103671"/>
          </a:xfrm>
        </p:grpSpPr>
        <p:sp>
          <p:nvSpPr>
            <p:cNvPr id="5" name="Up Arrow Callout 4"/>
            <p:cNvSpPr/>
            <p:nvPr/>
          </p:nvSpPr>
          <p:spPr>
            <a:xfrm>
              <a:off x="4191000" y="4953000"/>
              <a:ext cx="762000" cy="914400"/>
            </a:xfrm>
            <a:prstGeom prst="up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4362967" y="4763729"/>
              <a:ext cx="295138" cy="398206"/>
            </a:xfrm>
            <a:custGeom>
              <a:avLst/>
              <a:gdLst>
                <a:gd name="connsiteX0" fmla="*/ 282775 w 295138"/>
                <a:gd name="connsiteY0" fmla="*/ 398206 h 398206"/>
                <a:gd name="connsiteX1" fmla="*/ 223781 w 295138"/>
                <a:gd name="connsiteY1" fmla="*/ 280219 h 398206"/>
                <a:gd name="connsiteX2" fmla="*/ 179536 w 295138"/>
                <a:gd name="connsiteY2" fmla="*/ 235974 h 398206"/>
                <a:gd name="connsiteX3" fmla="*/ 91046 w 295138"/>
                <a:gd name="connsiteY3" fmla="*/ 206477 h 398206"/>
                <a:gd name="connsiteX4" fmla="*/ 46801 w 295138"/>
                <a:gd name="connsiteY4" fmla="*/ 191729 h 398206"/>
                <a:gd name="connsiteX5" fmla="*/ 32052 w 295138"/>
                <a:gd name="connsiteY5" fmla="*/ 147484 h 398206"/>
                <a:gd name="connsiteX6" fmla="*/ 2556 w 295138"/>
                <a:gd name="connsiteY6" fmla="*/ 103239 h 398206"/>
                <a:gd name="connsiteX7" fmla="*/ 17304 w 295138"/>
                <a:gd name="connsiteY7" fmla="*/ 58994 h 398206"/>
                <a:gd name="connsiteX8" fmla="*/ 17304 w 295138"/>
                <a:gd name="connsiteY8" fmla="*/ 0 h 39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138" h="398206">
                  <a:moveTo>
                    <a:pt x="282775" y="398206"/>
                  </a:moveTo>
                  <a:cubicBezTo>
                    <a:pt x="261351" y="269660"/>
                    <a:pt x="295138" y="339683"/>
                    <a:pt x="223781" y="280219"/>
                  </a:cubicBezTo>
                  <a:cubicBezTo>
                    <a:pt x="207758" y="266867"/>
                    <a:pt x="197769" y="246103"/>
                    <a:pt x="179536" y="235974"/>
                  </a:cubicBezTo>
                  <a:cubicBezTo>
                    <a:pt x="152357" y="220874"/>
                    <a:pt x="120543" y="216309"/>
                    <a:pt x="91046" y="206477"/>
                  </a:cubicBezTo>
                  <a:lnTo>
                    <a:pt x="46801" y="191729"/>
                  </a:lnTo>
                  <a:cubicBezTo>
                    <a:pt x="41885" y="176981"/>
                    <a:pt x="39004" y="161389"/>
                    <a:pt x="32052" y="147484"/>
                  </a:cubicBezTo>
                  <a:cubicBezTo>
                    <a:pt x="24125" y="131630"/>
                    <a:pt x="5470" y="120723"/>
                    <a:pt x="2556" y="103239"/>
                  </a:cubicBezTo>
                  <a:cubicBezTo>
                    <a:pt x="0" y="87904"/>
                    <a:pt x="15106" y="74384"/>
                    <a:pt x="17304" y="58994"/>
                  </a:cubicBezTo>
                  <a:cubicBezTo>
                    <a:pt x="20085" y="39527"/>
                    <a:pt x="17304" y="19665"/>
                    <a:pt x="17304" y="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571999" y="4876800"/>
              <a:ext cx="238505" cy="437535"/>
            </a:xfrm>
            <a:custGeom>
              <a:avLst/>
              <a:gdLst>
                <a:gd name="connsiteX0" fmla="*/ 282775 w 295138"/>
                <a:gd name="connsiteY0" fmla="*/ 398206 h 398206"/>
                <a:gd name="connsiteX1" fmla="*/ 223781 w 295138"/>
                <a:gd name="connsiteY1" fmla="*/ 280219 h 398206"/>
                <a:gd name="connsiteX2" fmla="*/ 179536 w 295138"/>
                <a:gd name="connsiteY2" fmla="*/ 235974 h 398206"/>
                <a:gd name="connsiteX3" fmla="*/ 91046 w 295138"/>
                <a:gd name="connsiteY3" fmla="*/ 206477 h 398206"/>
                <a:gd name="connsiteX4" fmla="*/ 46801 w 295138"/>
                <a:gd name="connsiteY4" fmla="*/ 191729 h 398206"/>
                <a:gd name="connsiteX5" fmla="*/ 32052 w 295138"/>
                <a:gd name="connsiteY5" fmla="*/ 147484 h 398206"/>
                <a:gd name="connsiteX6" fmla="*/ 2556 w 295138"/>
                <a:gd name="connsiteY6" fmla="*/ 103239 h 398206"/>
                <a:gd name="connsiteX7" fmla="*/ 17304 w 295138"/>
                <a:gd name="connsiteY7" fmla="*/ 58994 h 398206"/>
                <a:gd name="connsiteX8" fmla="*/ 17304 w 295138"/>
                <a:gd name="connsiteY8" fmla="*/ 0 h 39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138" h="398206">
                  <a:moveTo>
                    <a:pt x="282775" y="398206"/>
                  </a:moveTo>
                  <a:cubicBezTo>
                    <a:pt x="261351" y="269660"/>
                    <a:pt x="295138" y="339683"/>
                    <a:pt x="223781" y="280219"/>
                  </a:cubicBezTo>
                  <a:cubicBezTo>
                    <a:pt x="207758" y="266867"/>
                    <a:pt x="197769" y="246103"/>
                    <a:pt x="179536" y="235974"/>
                  </a:cubicBezTo>
                  <a:cubicBezTo>
                    <a:pt x="152357" y="220874"/>
                    <a:pt x="120543" y="216309"/>
                    <a:pt x="91046" y="206477"/>
                  </a:cubicBezTo>
                  <a:lnTo>
                    <a:pt x="46801" y="191729"/>
                  </a:lnTo>
                  <a:cubicBezTo>
                    <a:pt x="41885" y="176981"/>
                    <a:pt x="39004" y="161389"/>
                    <a:pt x="32052" y="147484"/>
                  </a:cubicBezTo>
                  <a:cubicBezTo>
                    <a:pt x="24125" y="131630"/>
                    <a:pt x="5470" y="120723"/>
                    <a:pt x="2556" y="103239"/>
                  </a:cubicBezTo>
                  <a:cubicBezTo>
                    <a:pt x="0" y="87904"/>
                    <a:pt x="15106" y="74384"/>
                    <a:pt x="17304" y="58994"/>
                  </a:cubicBezTo>
                  <a:cubicBezTo>
                    <a:pt x="20085" y="39527"/>
                    <a:pt x="17304" y="19665"/>
                    <a:pt x="17304" y="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124462" y="4783394"/>
              <a:ext cx="295138" cy="398206"/>
            </a:xfrm>
            <a:custGeom>
              <a:avLst/>
              <a:gdLst>
                <a:gd name="connsiteX0" fmla="*/ 282775 w 295138"/>
                <a:gd name="connsiteY0" fmla="*/ 398206 h 398206"/>
                <a:gd name="connsiteX1" fmla="*/ 223781 w 295138"/>
                <a:gd name="connsiteY1" fmla="*/ 280219 h 398206"/>
                <a:gd name="connsiteX2" fmla="*/ 179536 w 295138"/>
                <a:gd name="connsiteY2" fmla="*/ 235974 h 398206"/>
                <a:gd name="connsiteX3" fmla="*/ 91046 w 295138"/>
                <a:gd name="connsiteY3" fmla="*/ 206477 h 398206"/>
                <a:gd name="connsiteX4" fmla="*/ 46801 w 295138"/>
                <a:gd name="connsiteY4" fmla="*/ 191729 h 398206"/>
                <a:gd name="connsiteX5" fmla="*/ 32052 w 295138"/>
                <a:gd name="connsiteY5" fmla="*/ 147484 h 398206"/>
                <a:gd name="connsiteX6" fmla="*/ 2556 w 295138"/>
                <a:gd name="connsiteY6" fmla="*/ 103239 h 398206"/>
                <a:gd name="connsiteX7" fmla="*/ 17304 w 295138"/>
                <a:gd name="connsiteY7" fmla="*/ 58994 h 398206"/>
                <a:gd name="connsiteX8" fmla="*/ 17304 w 295138"/>
                <a:gd name="connsiteY8" fmla="*/ 0 h 39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138" h="398206">
                  <a:moveTo>
                    <a:pt x="282775" y="398206"/>
                  </a:moveTo>
                  <a:cubicBezTo>
                    <a:pt x="261351" y="269660"/>
                    <a:pt x="295138" y="339683"/>
                    <a:pt x="223781" y="280219"/>
                  </a:cubicBezTo>
                  <a:cubicBezTo>
                    <a:pt x="207758" y="266867"/>
                    <a:pt x="197769" y="246103"/>
                    <a:pt x="179536" y="235974"/>
                  </a:cubicBezTo>
                  <a:cubicBezTo>
                    <a:pt x="152357" y="220874"/>
                    <a:pt x="120543" y="216309"/>
                    <a:pt x="91046" y="206477"/>
                  </a:cubicBezTo>
                  <a:lnTo>
                    <a:pt x="46801" y="191729"/>
                  </a:lnTo>
                  <a:cubicBezTo>
                    <a:pt x="41885" y="176981"/>
                    <a:pt x="39004" y="161389"/>
                    <a:pt x="32052" y="147484"/>
                  </a:cubicBezTo>
                  <a:cubicBezTo>
                    <a:pt x="24125" y="131630"/>
                    <a:pt x="5470" y="120723"/>
                    <a:pt x="2556" y="103239"/>
                  </a:cubicBezTo>
                  <a:cubicBezTo>
                    <a:pt x="0" y="87904"/>
                    <a:pt x="15106" y="74384"/>
                    <a:pt x="17304" y="58994"/>
                  </a:cubicBezTo>
                  <a:cubicBezTo>
                    <a:pt x="20085" y="39527"/>
                    <a:pt x="17304" y="19665"/>
                    <a:pt x="17304" y="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276862" y="4783394"/>
              <a:ext cx="295138" cy="398206"/>
            </a:xfrm>
            <a:custGeom>
              <a:avLst/>
              <a:gdLst>
                <a:gd name="connsiteX0" fmla="*/ 282775 w 295138"/>
                <a:gd name="connsiteY0" fmla="*/ 398206 h 398206"/>
                <a:gd name="connsiteX1" fmla="*/ 223781 w 295138"/>
                <a:gd name="connsiteY1" fmla="*/ 280219 h 398206"/>
                <a:gd name="connsiteX2" fmla="*/ 179536 w 295138"/>
                <a:gd name="connsiteY2" fmla="*/ 235974 h 398206"/>
                <a:gd name="connsiteX3" fmla="*/ 91046 w 295138"/>
                <a:gd name="connsiteY3" fmla="*/ 206477 h 398206"/>
                <a:gd name="connsiteX4" fmla="*/ 46801 w 295138"/>
                <a:gd name="connsiteY4" fmla="*/ 191729 h 398206"/>
                <a:gd name="connsiteX5" fmla="*/ 32052 w 295138"/>
                <a:gd name="connsiteY5" fmla="*/ 147484 h 398206"/>
                <a:gd name="connsiteX6" fmla="*/ 2556 w 295138"/>
                <a:gd name="connsiteY6" fmla="*/ 103239 h 398206"/>
                <a:gd name="connsiteX7" fmla="*/ 17304 w 295138"/>
                <a:gd name="connsiteY7" fmla="*/ 58994 h 398206"/>
                <a:gd name="connsiteX8" fmla="*/ 17304 w 295138"/>
                <a:gd name="connsiteY8" fmla="*/ 0 h 39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138" h="398206">
                  <a:moveTo>
                    <a:pt x="282775" y="398206"/>
                  </a:moveTo>
                  <a:cubicBezTo>
                    <a:pt x="261351" y="269660"/>
                    <a:pt x="295138" y="339683"/>
                    <a:pt x="223781" y="280219"/>
                  </a:cubicBezTo>
                  <a:cubicBezTo>
                    <a:pt x="207758" y="266867"/>
                    <a:pt x="197769" y="246103"/>
                    <a:pt x="179536" y="235974"/>
                  </a:cubicBezTo>
                  <a:cubicBezTo>
                    <a:pt x="152357" y="220874"/>
                    <a:pt x="120543" y="216309"/>
                    <a:pt x="91046" y="206477"/>
                  </a:cubicBezTo>
                  <a:lnTo>
                    <a:pt x="46801" y="191729"/>
                  </a:lnTo>
                  <a:cubicBezTo>
                    <a:pt x="41885" y="176981"/>
                    <a:pt x="39004" y="161389"/>
                    <a:pt x="32052" y="147484"/>
                  </a:cubicBezTo>
                  <a:cubicBezTo>
                    <a:pt x="24125" y="131630"/>
                    <a:pt x="5470" y="120723"/>
                    <a:pt x="2556" y="103239"/>
                  </a:cubicBezTo>
                  <a:cubicBezTo>
                    <a:pt x="0" y="87904"/>
                    <a:pt x="15106" y="74384"/>
                    <a:pt x="17304" y="58994"/>
                  </a:cubicBezTo>
                  <a:cubicBezTo>
                    <a:pt x="20085" y="39527"/>
                    <a:pt x="17304" y="19665"/>
                    <a:pt x="17304" y="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527755" y="4793226"/>
              <a:ext cx="239571" cy="486697"/>
            </a:xfrm>
            <a:custGeom>
              <a:avLst/>
              <a:gdLst>
                <a:gd name="connsiteX0" fmla="*/ 0 w 239571"/>
                <a:gd name="connsiteY0" fmla="*/ 486697 h 486697"/>
                <a:gd name="connsiteX1" fmla="*/ 58993 w 239571"/>
                <a:gd name="connsiteY1" fmla="*/ 427703 h 486697"/>
                <a:gd name="connsiteX2" fmla="*/ 117987 w 239571"/>
                <a:gd name="connsiteY2" fmla="*/ 339213 h 486697"/>
                <a:gd name="connsiteX3" fmla="*/ 206477 w 239571"/>
                <a:gd name="connsiteY3" fmla="*/ 265471 h 486697"/>
                <a:gd name="connsiteX4" fmla="*/ 235974 w 239571"/>
                <a:gd name="connsiteY4" fmla="*/ 162232 h 486697"/>
                <a:gd name="connsiteX5" fmla="*/ 235974 w 239571"/>
                <a:gd name="connsiteY5" fmla="*/ 0 h 48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571" h="486697">
                  <a:moveTo>
                    <a:pt x="0" y="486697"/>
                  </a:moveTo>
                  <a:cubicBezTo>
                    <a:pt x="19664" y="467032"/>
                    <a:pt x="41620" y="449419"/>
                    <a:pt x="58993" y="427703"/>
                  </a:cubicBezTo>
                  <a:cubicBezTo>
                    <a:pt x="81139" y="400021"/>
                    <a:pt x="88490" y="358878"/>
                    <a:pt x="117987" y="339213"/>
                  </a:cubicBezTo>
                  <a:cubicBezTo>
                    <a:pt x="179586" y="298146"/>
                    <a:pt x="149698" y="322250"/>
                    <a:pt x="206477" y="265471"/>
                  </a:cubicBezTo>
                  <a:cubicBezTo>
                    <a:pt x="214617" y="241052"/>
                    <a:pt x="234430" y="185386"/>
                    <a:pt x="235974" y="162232"/>
                  </a:cubicBezTo>
                  <a:cubicBezTo>
                    <a:pt x="239571" y="108274"/>
                    <a:pt x="235974" y="54077"/>
                    <a:pt x="235974" y="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468761" y="4799573"/>
              <a:ext cx="225770" cy="450853"/>
            </a:xfrm>
            <a:custGeom>
              <a:avLst/>
              <a:gdLst>
                <a:gd name="connsiteX0" fmla="*/ 14749 w 225770"/>
                <a:gd name="connsiteY0" fmla="*/ 450853 h 450853"/>
                <a:gd name="connsiteX1" fmla="*/ 0 w 225770"/>
                <a:gd name="connsiteY1" fmla="*/ 406608 h 450853"/>
                <a:gd name="connsiteX2" fmla="*/ 44245 w 225770"/>
                <a:gd name="connsiteY2" fmla="*/ 318117 h 450853"/>
                <a:gd name="connsiteX3" fmla="*/ 88491 w 225770"/>
                <a:gd name="connsiteY3" fmla="*/ 155885 h 450853"/>
                <a:gd name="connsiteX4" fmla="*/ 132736 w 225770"/>
                <a:gd name="connsiteY4" fmla="*/ 111640 h 450853"/>
                <a:gd name="connsiteX5" fmla="*/ 191729 w 225770"/>
                <a:gd name="connsiteY5" fmla="*/ 37898 h 45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770" h="450853">
                  <a:moveTo>
                    <a:pt x="14749" y="450853"/>
                  </a:moveTo>
                  <a:cubicBezTo>
                    <a:pt x="9833" y="436105"/>
                    <a:pt x="0" y="422154"/>
                    <a:pt x="0" y="406608"/>
                  </a:cubicBezTo>
                  <a:cubicBezTo>
                    <a:pt x="0" y="369539"/>
                    <a:pt x="29332" y="347943"/>
                    <a:pt x="44245" y="318117"/>
                  </a:cubicBezTo>
                  <a:cubicBezTo>
                    <a:pt x="61108" y="284392"/>
                    <a:pt x="83143" y="161233"/>
                    <a:pt x="88491" y="155885"/>
                  </a:cubicBezTo>
                  <a:cubicBezTo>
                    <a:pt x="103239" y="141137"/>
                    <a:pt x="119383" y="127663"/>
                    <a:pt x="132736" y="111640"/>
                  </a:cubicBezTo>
                  <a:cubicBezTo>
                    <a:pt x="225770" y="0"/>
                    <a:pt x="105908" y="123722"/>
                    <a:pt x="191729" y="37898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443020" y="4837471"/>
              <a:ext cx="261715" cy="427703"/>
            </a:xfrm>
            <a:custGeom>
              <a:avLst/>
              <a:gdLst>
                <a:gd name="connsiteX0" fmla="*/ 261715 w 261715"/>
                <a:gd name="connsiteY0" fmla="*/ 427703 h 427703"/>
                <a:gd name="connsiteX1" fmla="*/ 246967 w 261715"/>
                <a:gd name="connsiteY1" fmla="*/ 353961 h 427703"/>
                <a:gd name="connsiteX2" fmla="*/ 202722 w 261715"/>
                <a:gd name="connsiteY2" fmla="*/ 250723 h 427703"/>
                <a:gd name="connsiteX3" fmla="*/ 114232 w 261715"/>
                <a:gd name="connsiteY3" fmla="*/ 191729 h 427703"/>
                <a:gd name="connsiteX4" fmla="*/ 55238 w 261715"/>
                <a:gd name="connsiteY4" fmla="*/ 103239 h 427703"/>
                <a:gd name="connsiteX5" fmla="*/ 25741 w 261715"/>
                <a:gd name="connsiteY5" fmla="*/ 58994 h 427703"/>
                <a:gd name="connsiteX6" fmla="*/ 25741 w 261715"/>
                <a:gd name="connsiteY6" fmla="*/ 0 h 42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715" h="427703">
                  <a:moveTo>
                    <a:pt x="261715" y="427703"/>
                  </a:moveTo>
                  <a:cubicBezTo>
                    <a:pt x="256799" y="403122"/>
                    <a:pt x="252405" y="378432"/>
                    <a:pt x="246967" y="353961"/>
                  </a:cubicBezTo>
                  <a:cubicBezTo>
                    <a:pt x="238579" y="316215"/>
                    <a:pt x="234141" y="278215"/>
                    <a:pt x="202722" y="250723"/>
                  </a:cubicBezTo>
                  <a:cubicBezTo>
                    <a:pt x="176043" y="227378"/>
                    <a:pt x="114232" y="191729"/>
                    <a:pt x="114232" y="191729"/>
                  </a:cubicBezTo>
                  <a:lnTo>
                    <a:pt x="55238" y="103239"/>
                  </a:lnTo>
                  <a:lnTo>
                    <a:pt x="25741" y="58994"/>
                  </a:lnTo>
                  <a:cubicBezTo>
                    <a:pt x="8795" y="8152"/>
                    <a:pt x="0" y="25741"/>
                    <a:pt x="25741" y="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Arrow Connector 18"/>
          <p:cNvCxnSpPr>
            <a:endCxn id="3" idx="1"/>
          </p:cNvCxnSpPr>
          <p:nvPr/>
        </p:nvCxnSpPr>
        <p:spPr>
          <a:xfrm flipV="1">
            <a:off x="2590800" y="1327666"/>
            <a:ext cx="990600" cy="116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19400" y="4495800"/>
            <a:ext cx="1295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38400" y="304800"/>
            <a:ext cx="35052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পরীক্ষা- তরল পদার্থের স্ফুটন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5200" y="2057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গ্যাস পাইপ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743200" y="2209800"/>
            <a:ext cx="685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724400" y="1676400"/>
            <a:ext cx="4191000" cy="3477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১। চিত্রের মতো যন্ত্রপাতি </a:t>
            </a:r>
            <a:r>
              <a:rPr lang="bn-BD" sz="2000" smtClean="0">
                <a:latin typeface="NikoshBAN" pitchFamily="2" charset="0"/>
                <a:cs typeface="NikoshBAN" pitchFamily="2" charset="0"/>
              </a:rPr>
              <a:t>ও উপকরণগুলো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সাজিয়ে নাও। খেয়াল রাখতে হবে যাতে থার্মোমটারটি পানির বেশ উপরে থাকে।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২। পানি ফুটতে শুরু করা পর্যন্ত তাপ দাও। অর্থাৎ যখন সজোরে বুদবুদ আকারে ফুটে জলীয়বাষ্পাকারে বেরিয়ে যেতে থাকে তখন তাপ দেয়া বন্ধ কর।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৩। সর্বোচ্চ তাপমাত্রা নোট কর।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৪। ১ম থেকে শেষ পর্যন্ত ঘড়ি ধরে ১ মিনিট পর পর তাপমাত্রা নোট কর।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৫। গ্রাফ পেপার  ব্যাবহার করে পরীক্ষা-১ এর মতো স্ফুটনের তাপমাত্রা নির্ণয় কর।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hhhhhh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056398"/>
            <a:ext cx="6248400" cy="3668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840433" y="2893368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তাপমাত্রা ( </a:t>
            </a:r>
            <a:r>
              <a:rPr lang="en-US" sz="3200" baseline="300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 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4419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3921867">
            <a:off x="2120585" y="193579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স্ফুটনাংক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2819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গলনাংক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2743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তরল+গ্যাস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059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তরল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3733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কঠিন+তরল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কঠিন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2476500" y="2324100"/>
            <a:ext cx="2286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2476500" y="3162300"/>
            <a:ext cx="304800" cy="228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6000" y="4953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এটি কিসের গ্রাফ?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05000" y="4953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গ্রাফটির বিভিন্ন বিন্দুর অবস্থা বিশ্লেষণ খাতায় লিখ।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57400" y="457200"/>
            <a:ext cx="4191000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533400"/>
            <a:ext cx="18288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685</Words>
  <Application>Microsoft Office PowerPoint</Application>
  <PresentationFormat>On-screen Show (4:3)</PresentationFormat>
  <Paragraphs>123</Paragraphs>
  <Slides>16</Slides>
  <Notes>13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Jahan Computer</cp:lastModifiedBy>
  <cp:revision>22</cp:revision>
  <dcterms:created xsi:type="dcterms:W3CDTF">2015-04-26T05:40:06Z</dcterms:created>
  <dcterms:modified xsi:type="dcterms:W3CDTF">2015-06-24T07:20:36Z</dcterms:modified>
</cp:coreProperties>
</file>