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02" r:id="rId4"/>
    <p:sldId id="299" r:id="rId5"/>
    <p:sldId id="300" r:id="rId6"/>
    <p:sldId id="262" r:id="rId7"/>
    <p:sldId id="316" r:id="rId8"/>
    <p:sldId id="317" r:id="rId9"/>
    <p:sldId id="273" r:id="rId10"/>
    <p:sldId id="338" r:id="rId11"/>
    <p:sldId id="339" r:id="rId12"/>
    <p:sldId id="340" r:id="rId13"/>
    <p:sldId id="341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F3F"/>
    <a:srgbClr val="070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0" y="43407"/>
            <a:ext cx="8942130" cy="67799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9174" y="1981200"/>
            <a:ext cx="5937844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ক্যামব্রিয়ান </a:t>
            </a:r>
            <a:r>
              <a:rPr lang="bn-BD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ডিজিটাল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1505" y="2695524"/>
            <a:ext cx="285046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ক্লাসে সবাইকে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3420070"/>
            <a:ext cx="19812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946" y="571500"/>
            <a:ext cx="3366654" cy="685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2400" y="1676400"/>
                <a:ext cx="88392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-273</a:t>
                </a:r>
                <a14:m>
                  <m:oMath xmlns:m="http://schemas.openxmlformats.org/officeDocument/2006/math">
                    <m:r>
                      <a:rPr lang="en-US" sz="4000" b="1" i="1"/>
                      <m:t>℃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4000" b="1" dirty="0">
                    <a:latin typeface="Times New Roman" panose="02020603050405020304" pitchFamily="18" charset="0"/>
                  </a:rPr>
                  <a:t> </a:t>
                </a:r>
                <a:r>
                  <a:rPr lang="bn-IN" sz="4000" b="1" dirty="0">
                    <a:latin typeface="AdorshoLipi" panose="02000500020000020004" pitchFamily="1" charset="0"/>
                    <a:cs typeface="AdorshoLipi" panose="02000500020000020004" pitchFamily="1" charset="0"/>
                  </a:rPr>
                  <a:t>কোন গ্যাসের আয়তন শুণ্য হয়ে যায়-ব্যাখ্যা কর।</a:t>
                </a:r>
                <a:r>
                  <a:rPr lang="bn-IN" sz="4000" b="1" dirty="0"/>
                  <a:t> </a:t>
                </a:r>
                <a:endParaRPr lang="en-US" sz="4000" dirty="0">
                  <a:latin typeface="SutonnyMJ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76400"/>
                <a:ext cx="8839200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2414" t="-10138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2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86200" y="609600"/>
            <a:ext cx="2286000" cy="685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2400" y="3047999"/>
            <a:ext cx="6858000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0°C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</a:t>
            </a:r>
            <a:endParaRPr lang="en-US" sz="40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-273°C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25°C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</a:t>
            </a:r>
            <a:endParaRPr lang="en-US" sz="40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0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273K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1" y="1524000"/>
            <a:ext cx="4572001" cy="2722380"/>
            <a:chOff x="4306416" y="51915"/>
            <a:chExt cx="3075396" cy="18716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416" y="628189"/>
              <a:ext cx="1128665" cy="1295400"/>
            </a:xfrm>
            <a:prstGeom prst="rect">
              <a:avLst/>
            </a:prstGeom>
          </p:spPr>
        </p:pic>
        <p:sp>
          <p:nvSpPr>
            <p:cNvPr id="9" name="Oval Callout 8"/>
            <p:cNvSpPr/>
            <p:nvPr/>
          </p:nvSpPr>
          <p:spPr>
            <a:xfrm>
              <a:off x="5281311" y="51915"/>
              <a:ext cx="2100501" cy="890605"/>
            </a:xfrm>
            <a:prstGeom prst="wedgeEllipseCallout">
              <a:avLst>
                <a:gd name="adj1" fmla="val -55990"/>
                <a:gd name="adj2" fmla="val 357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latin typeface="AdorshoLipi" panose="02000500020000020004" pitchFamily="1" charset="0"/>
                <a:cs typeface="AdorshoLipi" panose="02000500020000020004" pitchFamily="1" charset="0"/>
              </a:endParaRPr>
            </a:p>
            <a:p>
              <a:pPr algn="ctr"/>
              <a:r>
                <a:rPr lang="en-US" sz="2400" b="1" dirty="0" err="1" smtClean="0">
                  <a:latin typeface="AdorshoLipi" panose="02000500020000020004" pitchFamily="1" charset="0"/>
                  <a:cs typeface="AdorshoLipi" panose="02000500020000020004" pitchFamily="1" charset="0"/>
                </a:rPr>
                <a:t>কোনটি</a:t>
              </a:r>
              <a:r>
                <a:rPr lang="en-US" sz="2400" b="1" dirty="0" smtClean="0">
                  <a:latin typeface="AdorshoLipi" panose="02000500020000020004" pitchFamily="1" charset="0"/>
                  <a:cs typeface="AdorshoLipi" panose="02000500020000020004" pitchFamily="1" charset="0"/>
                </a:rPr>
                <a:t> </a:t>
              </a:r>
              <a:r>
                <a:rPr lang="en-US" sz="2400" b="1" dirty="0" err="1" smtClean="0">
                  <a:latin typeface="AdorshoLipi" panose="02000500020000020004" pitchFamily="1" charset="0"/>
                  <a:cs typeface="AdorshoLipi" panose="02000500020000020004" pitchFamily="1" charset="0"/>
                </a:rPr>
                <a:t>পরমশূন্য</a:t>
              </a:r>
              <a:r>
                <a:rPr lang="en-US" sz="2400" b="1" dirty="0" smtClean="0">
                  <a:latin typeface="AdorshoLipi" panose="02000500020000020004" pitchFamily="1" charset="0"/>
                  <a:cs typeface="AdorshoLipi" panose="02000500020000020004" pitchFamily="1" charset="0"/>
                </a:rPr>
                <a:t> </a:t>
              </a:r>
              <a:r>
                <a:rPr lang="en-US" sz="2400" b="1" dirty="0" err="1" smtClean="0">
                  <a:latin typeface="AdorshoLipi" panose="02000500020000020004" pitchFamily="1" charset="0"/>
                  <a:cs typeface="AdorshoLipi" panose="02000500020000020004" pitchFamily="1" charset="0"/>
                </a:rPr>
                <a:t>তাপমাত্রা</a:t>
              </a:r>
              <a:r>
                <a:rPr lang="en-US" sz="2400" b="1" dirty="0" smtClean="0">
                  <a:latin typeface="AdorshoLipi" panose="02000500020000020004" pitchFamily="1" charset="0"/>
                  <a:cs typeface="AdorshoLipi" panose="02000500020000020004" pitchFamily="1" charset="0"/>
                </a:rPr>
                <a:t>? </a:t>
              </a:r>
              <a:r>
                <a:rPr lang="bn-IN" sz="2400" b="1" dirty="0" smtClean="0">
                  <a:latin typeface="AdorshoLipi" panose="02000500020000020004" pitchFamily="1" charset="0"/>
                  <a:cs typeface="AdorshoLipi" panose="02000500020000020004" pitchFamily="1" charset="0"/>
                </a:rPr>
                <a:t> </a:t>
              </a:r>
              <a:endParaRPr lang="en-US" sz="2400" dirty="0">
                <a:latin typeface="AdorshoLipi" panose="02000500020000020004" pitchFamily="1" charset="0"/>
                <a:cs typeface="AdorshoLipi" panose="02000500020000020004" pitchFamily="1" charset="0"/>
              </a:endParaRPr>
            </a:p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0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1"/>
          <a:stretch/>
        </p:blipFill>
        <p:spPr bwMode="auto">
          <a:xfrm>
            <a:off x="152400" y="152400"/>
            <a:ext cx="8839199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609600"/>
            <a:ext cx="3429000" cy="26468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endParaRPr lang="en-US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9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501806" cy="33710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2789"/>
            <a:ext cx="4114800" cy="33710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1371600" y="5181600"/>
            <a:ext cx="6477000" cy="73502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বেশি বেশি অনুশীলনই মনে রাখার অন্যতম কৌশল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234610"/>
            <a:ext cx="5985164" cy="54803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7000" y="5389418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 txBox="1">
            <a:spLocks/>
          </p:cNvSpPr>
          <p:nvPr/>
        </p:nvSpPr>
        <p:spPr>
          <a:xfrm>
            <a:off x="161384" y="1301260"/>
            <a:ext cx="4316412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4657184" y="1304890"/>
            <a:ext cx="4318000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3514184" y="246063"/>
            <a:ext cx="2048416" cy="744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495800"/>
            <a:ext cx="41820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মোঃ আ</a:t>
            </a:r>
            <a:r>
              <a:rPr lang="bn-I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বু সায়েদ আরজু </a:t>
            </a:r>
            <a:endParaRPr lang="bn-BD" sz="32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>
              <a:defRPr/>
            </a:pPr>
            <a:r>
              <a:rPr lang="bn-BD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pPr algn="r">
              <a:defRPr/>
            </a:pPr>
            <a:r>
              <a:rPr lang="bn-BD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রসায়ন বিভাগ</a:t>
            </a:r>
            <a:endParaRPr lang="bn-BD" sz="18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>
              <a:defRPr/>
            </a:pPr>
            <a:r>
              <a:rPr lang="bn-BD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ক্যামব্রিয়ান কলেজ, চট্টগ্রাম</a:t>
            </a:r>
          </a:p>
          <a:p>
            <a:pPr algn="r"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cu.arju</a:t>
            </a:r>
            <a:r>
              <a:rPr lang="bn-BD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@gmail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bn-BD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4800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3200" dirty="0">
                <a:ln/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dirty="0" err="1" smtClean="0">
                <a:ln/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BD" sz="32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52826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3200" dirty="0">
                <a:ln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200" dirty="0" smtClean="0">
                <a:ln/>
                <a:latin typeface="NikoshBAN" pitchFamily="2" charset="0"/>
                <a:cs typeface="NikoshBAN" pitchFamily="2" charset="0"/>
              </a:rPr>
              <a:t>রসায়ন </a:t>
            </a:r>
            <a:r>
              <a:rPr lang="en-US" sz="3200" dirty="0" smtClean="0">
                <a:ln/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3200" dirty="0" smtClean="0">
                <a:ln/>
                <a:latin typeface="NikoshBAN" pitchFamily="2" charset="0"/>
                <a:cs typeface="NikoshBAN" pitchFamily="2" charset="0"/>
              </a:rPr>
              <a:t> পত্র </a:t>
            </a:r>
            <a:endParaRPr lang="bn-BD" sz="3200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571053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3200" dirty="0">
                <a:ln/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dirty="0" err="1" smtClean="0">
                <a:ln/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Preparation 16"/>
          <p:cNvSpPr/>
          <p:nvPr/>
        </p:nvSpPr>
        <p:spPr>
          <a:xfrm>
            <a:off x="381000" y="1371600"/>
            <a:ext cx="3733800" cy="609600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00163" eaLnBrk="1" hangingPunct="1"/>
            <a:r>
              <a:rPr lang="bn-B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5638800" y="1295400"/>
            <a:ext cx="2286000" cy="72847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6" y="2061959"/>
            <a:ext cx="2826328" cy="2438286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19" y="1981200"/>
            <a:ext cx="3048000" cy="28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824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5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10" grpId="0"/>
      <p:bldP spid="11" grpId="0"/>
      <p:bldP spid="13" grpId="0"/>
      <p:bldP spid="14" grpId="0"/>
      <p:bldP spid="15" grpId="0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08342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2645691"/>
            <a:ext cx="2743200" cy="139496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6201"/>
            <a:ext cx="7543801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2733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980" y="2209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পরমশূন্য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28800"/>
            <a:ext cx="3945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703731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পরমশূন্য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432137"/>
            <a:ext cx="2343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71800" y="457200"/>
            <a:ext cx="3733800" cy="685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পরমশূন্য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629400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10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AdorshoLipi" panose="02000500020000020004" pitchFamily="1" charset="0"/>
                <a:cs typeface="AdorshoLipi" panose="02000500020000020004" pitchFamily="1" charset="0"/>
              </a:rPr>
              <a:t>“</a:t>
            </a:r>
            <a:r>
              <a:rPr lang="bn-IN" sz="2800" b="1" dirty="0">
                <a:latin typeface="AdorshoLipi" panose="02000500020000020004" pitchFamily="1" charset="0"/>
                <a:cs typeface="AdorshoLipi" panose="02000500020000020004" pitchFamily="1" charset="0"/>
              </a:rPr>
              <a:t>যে তাপমাত্রায় কোন গ্যাসের আয়তন তাত্ত্বিক ভাবে শূণ্য হয়ে যায় তাকে পরমশূণ্য তাপমাত্রা বলে”</a:t>
            </a:r>
            <a:r>
              <a:rPr lang="bn-IN" sz="2800" dirty="0">
                <a:latin typeface="AdorshoLipi" panose="02000500020000020004" pitchFamily="1" charset="0"/>
                <a:cs typeface="AdorshoLipi" panose="02000500020000020004" pitchFamily="1" charset="0"/>
              </a:rPr>
              <a:t> </a:t>
            </a:r>
            <a:endParaRPr lang="en-US" sz="2800" dirty="0"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en-US" sz="2800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33600" y="1828800"/>
            <a:ext cx="5410200" cy="3048000"/>
            <a:chOff x="4152646" y="51915"/>
            <a:chExt cx="3639218" cy="20955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646" y="852057"/>
              <a:ext cx="1128665" cy="12954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Oval Callout 9"/>
                <p:cNvSpPr/>
                <p:nvPr/>
              </p:nvSpPr>
              <p:spPr>
                <a:xfrm>
                  <a:off x="5281311" y="51915"/>
                  <a:ext cx="2510553" cy="1149478"/>
                </a:xfrm>
                <a:prstGeom prst="wedgeEllipseCallout">
                  <a:avLst>
                    <a:gd name="adj1" fmla="val -55990"/>
                    <a:gd name="adj2" fmla="val 35783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273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℃</m:t>
                      </m:r>
                    </m:oMath>
                  </a14:m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এ</a:t>
                  </a:r>
                  <a:r>
                    <a:rPr lang="bn-IN" sz="2400" b="1" dirty="0" smtClean="0">
                      <a:latin typeface="Times New Roman" panose="02020603050405020304" pitchFamily="18" charset="0"/>
                      <a:cs typeface="AdorshoLipi" panose="02000500020000020004" pitchFamily="1" charset="0"/>
                    </a:rPr>
                    <a:t> </a:t>
                  </a:r>
                  <a:r>
                    <a:rPr lang="bn-IN" sz="2400" b="1" dirty="0">
                      <a:latin typeface="AdorshoLipi" panose="02000500020000020004" pitchFamily="1" charset="0"/>
                      <a:cs typeface="AdorshoLipi" panose="02000500020000020004" pitchFamily="1" charset="0"/>
                    </a:rPr>
                    <a:t>কোন গ্যাসের আয়তন </a:t>
                  </a:r>
                  <a:r>
                    <a:rPr lang="bn-IN" sz="2400" b="1" dirty="0" smtClean="0">
                      <a:latin typeface="AdorshoLipi" panose="02000500020000020004" pitchFamily="1" charset="0"/>
                      <a:cs typeface="AdorshoLipi" panose="02000500020000020004" pitchFamily="1" charset="0"/>
                    </a:rPr>
                    <a:t>শু</a:t>
                  </a:r>
                  <a:r>
                    <a:rPr lang="en-US" sz="2400" b="1" dirty="0" err="1" smtClean="0">
                      <a:latin typeface="AdorshoLipi" panose="02000500020000020004" pitchFamily="1" charset="0"/>
                      <a:cs typeface="AdorshoLipi" panose="02000500020000020004" pitchFamily="1" charset="0"/>
                    </a:rPr>
                    <a:t>ন্য</a:t>
                  </a:r>
                  <a:r>
                    <a:rPr lang="bn-IN" sz="2400" b="1" dirty="0" smtClean="0">
                      <a:latin typeface="AdorshoLipi" panose="02000500020000020004" pitchFamily="1" charset="0"/>
                      <a:cs typeface="AdorshoLipi" panose="02000500020000020004" pitchFamily="1" charset="0"/>
                    </a:rPr>
                    <a:t> </a:t>
                  </a:r>
                  <a:r>
                    <a:rPr lang="bn-IN" sz="2400" b="1" dirty="0">
                      <a:latin typeface="AdorshoLipi" panose="02000500020000020004" pitchFamily="1" charset="0"/>
                      <a:cs typeface="AdorshoLipi" panose="02000500020000020004" pitchFamily="1" charset="0"/>
                    </a:rPr>
                    <a:t>হয়ে </a:t>
                  </a:r>
                  <a:r>
                    <a:rPr lang="bn-IN" sz="2400" b="1" dirty="0" smtClean="0">
                      <a:latin typeface="AdorshoLipi" panose="02000500020000020004" pitchFamily="1" charset="0"/>
                      <a:cs typeface="AdorshoLipi" panose="02000500020000020004" pitchFamily="1" charset="0"/>
                    </a:rPr>
                    <a:t>যায়</a:t>
                  </a:r>
                  <a:r>
                    <a:rPr lang="en-US" sz="2400" b="1" dirty="0" smtClean="0">
                      <a:latin typeface="AdorshoLipi" panose="02000500020000020004" pitchFamily="1" charset="0"/>
                      <a:cs typeface="AdorshoLipi" panose="02000500020000020004" pitchFamily="1" charset="0"/>
                    </a:rPr>
                    <a:t> </a:t>
                  </a:r>
                  <a:r>
                    <a:rPr lang="en-US" sz="2400" b="1" dirty="0" err="1" smtClean="0">
                      <a:latin typeface="AdorshoLipi" panose="02000500020000020004" pitchFamily="1" charset="0"/>
                      <a:cs typeface="AdorshoLipi" panose="02000500020000020004" pitchFamily="1" charset="0"/>
                    </a:rPr>
                    <a:t>কীভাবে</a:t>
                  </a:r>
                  <a:r>
                    <a:rPr lang="en-US" sz="2400" b="1" dirty="0" smtClean="0">
                      <a:latin typeface="AdorshoLipi" panose="02000500020000020004" pitchFamily="1" charset="0"/>
                      <a:cs typeface="AdorshoLipi" panose="02000500020000020004" pitchFamily="1" charset="0"/>
                    </a:rPr>
                    <a:t>? </a:t>
                  </a:r>
                  <a:r>
                    <a:rPr lang="bn-IN" sz="2400" b="1" dirty="0" smtClean="0">
                      <a:latin typeface="AdorshoLipi" panose="02000500020000020004" pitchFamily="1" charset="0"/>
                      <a:cs typeface="AdorshoLipi" panose="02000500020000020004" pitchFamily="1" charset="0"/>
                    </a:rPr>
                    <a:t> </a:t>
                  </a:r>
                  <a:endParaRPr lang="en-US" sz="2400" dirty="0">
                    <a:latin typeface="AdorshoLipi" panose="02000500020000020004" pitchFamily="1" charset="0"/>
                    <a:cs typeface="AdorshoLipi" panose="02000500020000020004" pitchFamily="1" charset="0"/>
                  </a:endParaRPr>
                </a:p>
                <a:p>
                  <a:pPr algn="ctr"/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>
            <p:sp>
              <p:nvSpPr>
                <p:cNvPr id="10" name="Oval Callout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1311" y="51915"/>
                  <a:ext cx="2510553" cy="1149478"/>
                </a:xfrm>
                <a:prstGeom prst="wedgeEllipseCallout">
                  <a:avLst>
                    <a:gd name="adj1" fmla="val -55990"/>
                    <a:gd name="adj2" fmla="val 35783"/>
                  </a:avLst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69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401"/>
            <a:ext cx="4440237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0540" y="609600"/>
            <a:ext cx="272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dorshoLipi" panose="02000500020000020004" pitchFamily="1" charset="0"/>
                <a:cs typeface="AdorshoLipi" panose="02000500020000020004" pitchFamily="1" charset="0"/>
              </a:rPr>
              <a:t>চার্লসের</a:t>
            </a:r>
            <a:r>
              <a:rPr lang="en-US" sz="2800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 </a:t>
            </a:r>
            <a:r>
              <a:rPr lang="en-US" sz="2800" dirty="0" err="1" smtClean="0">
                <a:latin typeface="AdorshoLipi" panose="02000500020000020004" pitchFamily="1" charset="0"/>
                <a:cs typeface="AdorshoLipi" panose="02000500020000020004" pitchFamily="1" charset="0"/>
              </a:rPr>
              <a:t>সূত্র</a:t>
            </a:r>
            <a:r>
              <a:rPr lang="en-US" sz="2800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 </a:t>
            </a:r>
            <a:r>
              <a:rPr lang="en-US" sz="2800" dirty="0" err="1" smtClean="0">
                <a:latin typeface="AdorshoLipi" panose="02000500020000020004" pitchFamily="1" charset="0"/>
                <a:cs typeface="AdorshoLipi" panose="02000500020000020004" pitchFamily="1" charset="0"/>
              </a:rPr>
              <a:t>হতে</a:t>
            </a:r>
            <a:endParaRPr lang="en-US" sz="2800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7" t="55000" r="23333"/>
          <a:stretch/>
        </p:blipFill>
        <p:spPr>
          <a:xfrm>
            <a:off x="609600" y="2743200"/>
            <a:ext cx="762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38946" y="571500"/>
            <a:ext cx="2286000" cy="685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835727"/>
            <a:ext cx="432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ea typeface="Cambria Math"/>
                <a:cs typeface="NikoshBAN" pitchFamily="2" charset="0"/>
              </a:rPr>
              <a:t>⇰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পরমশূন্য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তাপমাত্রা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91400" y="152400"/>
            <a:ext cx="1683326" cy="1447800"/>
            <a:chOff x="6553200" y="76200"/>
            <a:chExt cx="1988126" cy="14910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76200"/>
              <a:ext cx="1988126" cy="14910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086600" y="762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33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125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AdorshoLipi</vt:lpstr>
      <vt:lpstr>Arial</vt:lpstr>
      <vt:lpstr>Calibri</vt:lpstr>
      <vt:lpstr>Cambria Math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cu.arju@gmail.com</cp:lastModifiedBy>
  <cp:revision>373</cp:revision>
  <dcterms:created xsi:type="dcterms:W3CDTF">2006-08-16T00:00:00Z</dcterms:created>
  <dcterms:modified xsi:type="dcterms:W3CDTF">2020-03-25T09:20:15Z</dcterms:modified>
</cp:coreProperties>
</file>