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0" r:id="rId2"/>
    <p:sldId id="281" r:id="rId3"/>
    <p:sldId id="282" r:id="rId4"/>
    <p:sldId id="283" r:id="rId5"/>
    <p:sldId id="284" r:id="rId6"/>
    <p:sldId id="285" r:id="rId7"/>
    <p:sldId id="270" r:id="rId8"/>
    <p:sldId id="271" r:id="rId9"/>
    <p:sldId id="272" r:id="rId10"/>
    <p:sldId id="273" r:id="rId11"/>
    <p:sldId id="274" r:id="rId12"/>
    <p:sldId id="275" r:id="rId13"/>
    <p:sldId id="276" r:id="rId14"/>
    <p:sldId id="277" r:id="rId15"/>
    <p:sldId id="278" r:id="rId16"/>
    <p:sldId id="279" r:id="rId17"/>
    <p:sldId id="286" r:id="rId18"/>
  </p:sldIdLst>
  <p:sldSz cx="13716000" cy="7772400"/>
  <p:notesSz cx="6858000" cy="9144000"/>
  <p:defaultText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85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696" y="48"/>
      </p:cViewPr>
      <p:guideLst>
        <p:guide orient="horz" pos="2448"/>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33635A-E2FA-4F94-A337-0CF17C7D7C0D}" type="datetimeFigureOut">
              <a:rPr lang="en-US" smtClean="0"/>
              <a:t>8/6/2016</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FEB7B-E855-4672-B237-BFFB01F1D59A}" type="slidenum">
              <a:rPr lang="en-US" smtClean="0"/>
              <a:t>‹#›</a:t>
            </a:fld>
            <a:endParaRPr lang="en-US"/>
          </a:p>
        </p:txBody>
      </p:sp>
    </p:spTree>
    <p:extLst>
      <p:ext uri="{BB962C8B-B14F-4D97-AF65-F5344CB8AC3E}">
        <p14:creationId xmlns:p14="http://schemas.microsoft.com/office/powerpoint/2010/main" val="154481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Use of ‘at the time of’ in continuous &amp; indefinite form of tenses.</a:t>
            </a:r>
            <a:endParaRPr lang="en-US" dirty="0"/>
          </a:p>
        </p:txBody>
      </p:sp>
      <p:sp>
        <p:nvSpPr>
          <p:cNvPr id="4" name="Slide Number Placeholder 3"/>
          <p:cNvSpPr>
            <a:spLocks noGrp="1"/>
          </p:cNvSpPr>
          <p:nvPr>
            <p:ph type="sldNum" sz="quarter" idx="10"/>
          </p:nvPr>
        </p:nvSpPr>
        <p:spPr/>
        <p:txBody>
          <a:bodyPr/>
          <a:lstStyle/>
          <a:p>
            <a:fld id="{B5CFEB7B-E855-4672-B237-BFFB01F1D59A}" type="slidenum">
              <a:rPr lang="en-US" smtClean="0"/>
              <a:t>8</a:t>
            </a:fld>
            <a:endParaRPr lang="en-US"/>
          </a:p>
        </p:txBody>
      </p:sp>
    </p:spTree>
    <p:extLst>
      <p:ext uri="{BB962C8B-B14F-4D97-AF65-F5344CB8AC3E}">
        <p14:creationId xmlns:p14="http://schemas.microsoft.com/office/powerpoint/2010/main" val="217726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Use of same subject and feed back taken here.</a:t>
            </a:r>
            <a:endParaRPr lang="en-US" dirty="0"/>
          </a:p>
        </p:txBody>
      </p:sp>
      <p:sp>
        <p:nvSpPr>
          <p:cNvPr id="4" name="Slide Number Placeholder 3"/>
          <p:cNvSpPr>
            <a:spLocks noGrp="1"/>
          </p:cNvSpPr>
          <p:nvPr>
            <p:ph type="sldNum" sz="quarter" idx="10"/>
          </p:nvPr>
        </p:nvSpPr>
        <p:spPr/>
        <p:txBody>
          <a:bodyPr/>
          <a:lstStyle/>
          <a:p>
            <a:fld id="{B5CFEB7B-E855-4672-B237-BFFB01F1D59A}" type="slidenum">
              <a:rPr lang="en-US" smtClean="0"/>
              <a:t>9</a:t>
            </a:fld>
            <a:endParaRPr lang="en-US"/>
          </a:p>
        </p:txBody>
      </p:sp>
    </p:spTree>
    <p:extLst>
      <p:ext uri="{BB962C8B-B14F-4D97-AF65-F5344CB8AC3E}">
        <p14:creationId xmlns:p14="http://schemas.microsoft.com/office/powerpoint/2010/main" val="130885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‘Be’ verb is the main focus here.</a:t>
            </a:r>
            <a:endParaRPr lang="en-US" dirty="0"/>
          </a:p>
        </p:txBody>
      </p:sp>
      <p:sp>
        <p:nvSpPr>
          <p:cNvPr id="4" name="Slide Number Placeholder 3"/>
          <p:cNvSpPr>
            <a:spLocks noGrp="1"/>
          </p:cNvSpPr>
          <p:nvPr>
            <p:ph type="sldNum" sz="quarter" idx="10"/>
          </p:nvPr>
        </p:nvSpPr>
        <p:spPr/>
        <p:txBody>
          <a:bodyPr/>
          <a:lstStyle/>
          <a:p>
            <a:fld id="{B5CFEB7B-E855-4672-B237-BFFB01F1D59A}" type="slidenum">
              <a:rPr lang="en-US" smtClean="0"/>
              <a:t>10</a:t>
            </a:fld>
            <a:endParaRPr lang="en-US"/>
          </a:p>
        </p:txBody>
      </p:sp>
    </p:spTree>
    <p:extLst>
      <p:ext uri="{BB962C8B-B14F-4D97-AF65-F5344CB8AC3E}">
        <p14:creationId xmlns:p14="http://schemas.microsoft.com/office/powerpoint/2010/main" val="108444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Use of ‘At’ in some several places.</a:t>
            </a:r>
            <a:endParaRPr lang="en-US" dirty="0"/>
          </a:p>
        </p:txBody>
      </p:sp>
      <p:sp>
        <p:nvSpPr>
          <p:cNvPr id="4" name="Slide Number Placeholder 3"/>
          <p:cNvSpPr>
            <a:spLocks noGrp="1"/>
          </p:cNvSpPr>
          <p:nvPr>
            <p:ph type="sldNum" sz="quarter" idx="10"/>
          </p:nvPr>
        </p:nvSpPr>
        <p:spPr/>
        <p:txBody>
          <a:bodyPr/>
          <a:lstStyle/>
          <a:p>
            <a:fld id="{B5CFEB7B-E855-4672-B237-BFFB01F1D59A}" type="slidenum">
              <a:rPr lang="en-US" smtClean="0"/>
              <a:t>11</a:t>
            </a:fld>
            <a:endParaRPr lang="en-US"/>
          </a:p>
        </p:txBody>
      </p:sp>
    </p:spTree>
    <p:extLst>
      <p:ext uri="{BB962C8B-B14F-4D97-AF65-F5344CB8AC3E}">
        <p14:creationId xmlns:p14="http://schemas.microsoft.com/office/powerpoint/2010/main" val="345550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Teaching and feed back.</a:t>
            </a:r>
            <a:endParaRPr lang="en-US" dirty="0"/>
          </a:p>
        </p:txBody>
      </p:sp>
      <p:sp>
        <p:nvSpPr>
          <p:cNvPr id="4" name="Slide Number Placeholder 3"/>
          <p:cNvSpPr>
            <a:spLocks noGrp="1"/>
          </p:cNvSpPr>
          <p:nvPr>
            <p:ph type="sldNum" sz="quarter" idx="10"/>
          </p:nvPr>
        </p:nvSpPr>
        <p:spPr/>
        <p:txBody>
          <a:bodyPr/>
          <a:lstStyle/>
          <a:p>
            <a:fld id="{B5CFEB7B-E855-4672-B237-BFFB01F1D59A}" type="slidenum">
              <a:rPr lang="en-US" smtClean="0"/>
              <a:t>12</a:t>
            </a:fld>
            <a:endParaRPr lang="en-US"/>
          </a:p>
        </p:txBody>
      </p:sp>
    </p:spTree>
    <p:extLst>
      <p:ext uri="{BB962C8B-B14F-4D97-AF65-F5344CB8AC3E}">
        <p14:creationId xmlns:p14="http://schemas.microsoft.com/office/powerpoint/2010/main" val="3315959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Showing ‘when’ as season &amp; year. </a:t>
            </a:r>
            <a:endParaRPr lang="en-US" dirty="0"/>
          </a:p>
        </p:txBody>
      </p:sp>
      <p:sp>
        <p:nvSpPr>
          <p:cNvPr id="4" name="Slide Number Placeholder 3"/>
          <p:cNvSpPr>
            <a:spLocks noGrp="1"/>
          </p:cNvSpPr>
          <p:nvPr>
            <p:ph type="sldNum" sz="quarter" idx="10"/>
          </p:nvPr>
        </p:nvSpPr>
        <p:spPr/>
        <p:txBody>
          <a:bodyPr/>
          <a:lstStyle/>
          <a:p>
            <a:fld id="{B5CFEB7B-E855-4672-B237-BFFB01F1D59A}" type="slidenum">
              <a:rPr lang="en-US" smtClean="0"/>
              <a:t>13</a:t>
            </a:fld>
            <a:endParaRPr lang="en-US"/>
          </a:p>
        </p:txBody>
      </p:sp>
    </p:spTree>
    <p:extLst>
      <p:ext uri="{BB962C8B-B14F-4D97-AF65-F5344CB8AC3E}">
        <p14:creationId xmlns:p14="http://schemas.microsoft.com/office/powerpoint/2010/main" val="133273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Showing ‘when’ as 3 times of the day. Feed back/evaluation.</a:t>
            </a:r>
            <a:endParaRPr lang="en-US" dirty="0"/>
          </a:p>
        </p:txBody>
      </p:sp>
      <p:sp>
        <p:nvSpPr>
          <p:cNvPr id="4" name="Slide Number Placeholder 3"/>
          <p:cNvSpPr>
            <a:spLocks noGrp="1"/>
          </p:cNvSpPr>
          <p:nvPr>
            <p:ph type="sldNum" sz="quarter" idx="10"/>
          </p:nvPr>
        </p:nvSpPr>
        <p:spPr/>
        <p:txBody>
          <a:bodyPr/>
          <a:lstStyle/>
          <a:p>
            <a:fld id="{B5CFEB7B-E855-4672-B237-BFFB01F1D59A}" type="slidenum">
              <a:rPr lang="en-US" smtClean="0"/>
              <a:t>14</a:t>
            </a:fld>
            <a:endParaRPr lang="en-US"/>
          </a:p>
        </p:txBody>
      </p:sp>
    </p:spTree>
    <p:extLst>
      <p:ext uri="{BB962C8B-B14F-4D97-AF65-F5344CB8AC3E}">
        <p14:creationId xmlns:p14="http://schemas.microsoft.com/office/powerpoint/2010/main" val="96271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If we mean ‘when’ as age we have to follow this.</a:t>
            </a:r>
            <a:endParaRPr lang="en-US" dirty="0"/>
          </a:p>
        </p:txBody>
      </p:sp>
      <p:sp>
        <p:nvSpPr>
          <p:cNvPr id="4" name="Slide Number Placeholder 3"/>
          <p:cNvSpPr>
            <a:spLocks noGrp="1"/>
          </p:cNvSpPr>
          <p:nvPr>
            <p:ph type="sldNum" sz="quarter" idx="10"/>
          </p:nvPr>
        </p:nvSpPr>
        <p:spPr/>
        <p:txBody>
          <a:bodyPr/>
          <a:lstStyle/>
          <a:p>
            <a:fld id="{B5CFEB7B-E855-4672-B237-BFFB01F1D59A}" type="slidenum">
              <a:rPr lang="en-US" smtClean="0"/>
              <a:t>15</a:t>
            </a:fld>
            <a:endParaRPr lang="en-US"/>
          </a:p>
        </p:txBody>
      </p:sp>
    </p:spTree>
    <p:extLst>
      <p:ext uri="{BB962C8B-B14F-4D97-AF65-F5344CB8AC3E}">
        <p14:creationId xmlns:p14="http://schemas.microsoft.com/office/powerpoint/2010/main" val="339123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Ending slide</a:t>
            </a:r>
            <a:endParaRPr lang="en-US" dirty="0"/>
          </a:p>
        </p:txBody>
      </p:sp>
      <p:sp>
        <p:nvSpPr>
          <p:cNvPr id="4" name="Slide Number Placeholder 3"/>
          <p:cNvSpPr>
            <a:spLocks noGrp="1"/>
          </p:cNvSpPr>
          <p:nvPr>
            <p:ph type="sldNum" sz="quarter" idx="10"/>
          </p:nvPr>
        </p:nvSpPr>
        <p:spPr/>
        <p:txBody>
          <a:bodyPr/>
          <a:lstStyle/>
          <a:p>
            <a:fld id="{B5CFEB7B-E855-4672-B237-BFFB01F1D59A}" type="slidenum">
              <a:rPr lang="en-US" smtClean="0"/>
              <a:t>16</a:t>
            </a:fld>
            <a:endParaRPr lang="en-US"/>
          </a:p>
        </p:txBody>
      </p:sp>
    </p:spTree>
    <p:extLst>
      <p:ext uri="{BB962C8B-B14F-4D97-AF65-F5344CB8AC3E}">
        <p14:creationId xmlns:p14="http://schemas.microsoft.com/office/powerpoint/2010/main" val="274599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414482"/>
            <a:ext cx="1165860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4404360"/>
            <a:ext cx="9601200" cy="1986280"/>
          </a:xfrm>
        </p:spPr>
        <p:txBody>
          <a:bodyPr/>
          <a:lstStyle>
            <a:lvl1pPr marL="0" indent="0" algn="ctr">
              <a:buNone/>
              <a:defRPr>
                <a:solidFill>
                  <a:schemeClr val="tx1">
                    <a:tint val="75000"/>
                  </a:schemeClr>
                </a:solidFill>
              </a:defRPr>
            </a:lvl1pPr>
            <a:lvl2pPr marL="613928" indent="0" algn="ctr">
              <a:buNone/>
              <a:defRPr>
                <a:solidFill>
                  <a:schemeClr val="tx1">
                    <a:tint val="75000"/>
                  </a:schemeClr>
                </a:solidFill>
              </a:defRPr>
            </a:lvl2pPr>
            <a:lvl3pPr marL="1227856" indent="0" algn="ctr">
              <a:buNone/>
              <a:defRPr>
                <a:solidFill>
                  <a:schemeClr val="tx1">
                    <a:tint val="75000"/>
                  </a:schemeClr>
                </a:solidFill>
              </a:defRPr>
            </a:lvl3pPr>
            <a:lvl4pPr marL="1841784" indent="0" algn="ctr">
              <a:buNone/>
              <a:defRPr>
                <a:solidFill>
                  <a:schemeClr val="tx1">
                    <a:tint val="75000"/>
                  </a:schemeClr>
                </a:solidFill>
              </a:defRPr>
            </a:lvl4pPr>
            <a:lvl5pPr marL="2455713" indent="0" algn="ctr">
              <a:buNone/>
              <a:defRPr>
                <a:solidFill>
                  <a:schemeClr val="tx1">
                    <a:tint val="75000"/>
                  </a:schemeClr>
                </a:solidFill>
              </a:defRPr>
            </a:lvl5pPr>
            <a:lvl6pPr marL="3069641" indent="0" algn="ctr">
              <a:buNone/>
              <a:defRPr>
                <a:solidFill>
                  <a:schemeClr val="tx1">
                    <a:tint val="75000"/>
                  </a:schemeClr>
                </a:solidFill>
              </a:defRPr>
            </a:lvl6pPr>
            <a:lvl7pPr marL="3683569" indent="0" algn="ctr">
              <a:buNone/>
              <a:defRPr>
                <a:solidFill>
                  <a:schemeClr val="tx1">
                    <a:tint val="75000"/>
                  </a:schemeClr>
                </a:solidFill>
              </a:defRPr>
            </a:lvl7pPr>
            <a:lvl8pPr marL="4297497" indent="0" algn="ctr">
              <a:buNone/>
              <a:defRPr>
                <a:solidFill>
                  <a:schemeClr val="tx1">
                    <a:tint val="75000"/>
                  </a:schemeClr>
                </a:solidFill>
              </a:defRPr>
            </a:lvl8pPr>
            <a:lvl9pPr marL="49114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1F23AD-1A4E-4CEF-8901-7DDFA75C99EF}" type="datetimeFigureOut">
              <a:rPr lang="en-US" smtClean="0"/>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9CBD-755F-4268-A25E-77342E4F112F}" type="slidenum">
              <a:rPr lang="en-US" smtClean="0"/>
              <a:t>‹#›</a:t>
            </a:fld>
            <a:endParaRPr lang="en-US"/>
          </a:p>
        </p:txBody>
      </p:sp>
    </p:spTree>
    <p:extLst>
      <p:ext uri="{BB962C8B-B14F-4D97-AF65-F5344CB8AC3E}">
        <p14:creationId xmlns:p14="http://schemas.microsoft.com/office/powerpoint/2010/main" val="136867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F23AD-1A4E-4CEF-8901-7DDFA75C99EF}" type="datetimeFigureOut">
              <a:rPr lang="en-US" smtClean="0"/>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9CBD-755F-4268-A25E-77342E4F112F}" type="slidenum">
              <a:rPr lang="en-US" smtClean="0"/>
              <a:t>‹#›</a:t>
            </a:fld>
            <a:endParaRPr lang="en-US"/>
          </a:p>
        </p:txBody>
      </p:sp>
    </p:spTree>
    <p:extLst>
      <p:ext uri="{BB962C8B-B14F-4D97-AF65-F5344CB8AC3E}">
        <p14:creationId xmlns:p14="http://schemas.microsoft.com/office/powerpoint/2010/main" val="160244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11257"/>
            <a:ext cx="308610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11257"/>
            <a:ext cx="902970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F23AD-1A4E-4CEF-8901-7DDFA75C99EF}" type="datetimeFigureOut">
              <a:rPr lang="en-US" smtClean="0"/>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9CBD-755F-4268-A25E-77342E4F112F}" type="slidenum">
              <a:rPr lang="en-US" smtClean="0"/>
              <a:t>‹#›</a:t>
            </a:fld>
            <a:endParaRPr lang="en-US"/>
          </a:p>
        </p:txBody>
      </p:sp>
    </p:spTree>
    <p:extLst>
      <p:ext uri="{BB962C8B-B14F-4D97-AF65-F5344CB8AC3E}">
        <p14:creationId xmlns:p14="http://schemas.microsoft.com/office/powerpoint/2010/main" val="188021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F23AD-1A4E-4CEF-8901-7DDFA75C99EF}" type="datetimeFigureOut">
              <a:rPr lang="en-US" smtClean="0"/>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9CBD-755F-4268-A25E-77342E4F112F}" type="slidenum">
              <a:rPr lang="en-US" smtClean="0"/>
              <a:t>‹#›</a:t>
            </a:fld>
            <a:endParaRPr lang="en-US"/>
          </a:p>
        </p:txBody>
      </p:sp>
    </p:spTree>
    <p:extLst>
      <p:ext uri="{BB962C8B-B14F-4D97-AF65-F5344CB8AC3E}">
        <p14:creationId xmlns:p14="http://schemas.microsoft.com/office/powerpoint/2010/main" val="215812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994487"/>
            <a:ext cx="11658600" cy="1543685"/>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294275"/>
            <a:ext cx="11658600" cy="1700212"/>
          </a:xfrm>
        </p:spPr>
        <p:txBody>
          <a:bodyPr anchor="b"/>
          <a:lstStyle>
            <a:lvl1pPr marL="0" indent="0">
              <a:buNone/>
              <a:defRPr sz="2700">
                <a:solidFill>
                  <a:schemeClr val="tx1">
                    <a:tint val="75000"/>
                  </a:schemeClr>
                </a:solidFill>
              </a:defRPr>
            </a:lvl1pPr>
            <a:lvl2pPr marL="613928" indent="0">
              <a:buNone/>
              <a:defRPr sz="2400">
                <a:solidFill>
                  <a:schemeClr val="tx1">
                    <a:tint val="75000"/>
                  </a:schemeClr>
                </a:solidFill>
              </a:defRPr>
            </a:lvl2pPr>
            <a:lvl3pPr marL="1227856" indent="0">
              <a:buNone/>
              <a:defRPr sz="2100">
                <a:solidFill>
                  <a:schemeClr val="tx1">
                    <a:tint val="75000"/>
                  </a:schemeClr>
                </a:solidFill>
              </a:defRPr>
            </a:lvl3pPr>
            <a:lvl4pPr marL="1841784" indent="0">
              <a:buNone/>
              <a:defRPr sz="1900">
                <a:solidFill>
                  <a:schemeClr val="tx1">
                    <a:tint val="75000"/>
                  </a:schemeClr>
                </a:solidFill>
              </a:defRPr>
            </a:lvl4pPr>
            <a:lvl5pPr marL="2455713" indent="0">
              <a:buNone/>
              <a:defRPr sz="1900">
                <a:solidFill>
                  <a:schemeClr val="tx1">
                    <a:tint val="75000"/>
                  </a:schemeClr>
                </a:solidFill>
              </a:defRPr>
            </a:lvl5pPr>
            <a:lvl6pPr marL="3069641" indent="0">
              <a:buNone/>
              <a:defRPr sz="1900">
                <a:solidFill>
                  <a:schemeClr val="tx1">
                    <a:tint val="75000"/>
                  </a:schemeClr>
                </a:solidFill>
              </a:defRPr>
            </a:lvl6pPr>
            <a:lvl7pPr marL="3683569" indent="0">
              <a:buNone/>
              <a:defRPr sz="1900">
                <a:solidFill>
                  <a:schemeClr val="tx1">
                    <a:tint val="75000"/>
                  </a:schemeClr>
                </a:solidFill>
              </a:defRPr>
            </a:lvl7pPr>
            <a:lvl8pPr marL="4297497" indent="0">
              <a:buNone/>
              <a:defRPr sz="1900">
                <a:solidFill>
                  <a:schemeClr val="tx1">
                    <a:tint val="75000"/>
                  </a:schemeClr>
                </a:solidFill>
              </a:defRPr>
            </a:lvl8pPr>
            <a:lvl9pPr marL="4911425"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1F23AD-1A4E-4CEF-8901-7DDFA75C99EF}" type="datetimeFigureOut">
              <a:rPr lang="en-US" smtClean="0"/>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9CBD-755F-4268-A25E-77342E4F112F}" type="slidenum">
              <a:rPr lang="en-US" smtClean="0"/>
              <a:t>‹#›</a:t>
            </a:fld>
            <a:endParaRPr lang="en-US"/>
          </a:p>
        </p:txBody>
      </p:sp>
    </p:spTree>
    <p:extLst>
      <p:ext uri="{BB962C8B-B14F-4D97-AF65-F5344CB8AC3E}">
        <p14:creationId xmlns:p14="http://schemas.microsoft.com/office/powerpoint/2010/main" val="263069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13560"/>
            <a:ext cx="6057900" cy="5129425"/>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1813560"/>
            <a:ext cx="6057900" cy="5129425"/>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1F23AD-1A4E-4CEF-8901-7DDFA75C99EF}" type="datetimeFigureOut">
              <a:rPr lang="en-US" smtClean="0"/>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9CBD-755F-4268-A25E-77342E4F112F}" type="slidenum">
              <a:rPr lang="en-US" smtClean="0"/>
              <a:t>‹#›</a:t>
            </a:fld>
            <a:endParaRPr lang="en-US"/>
          </a:p>
        </p:txBody>
      </p:sp>
    </p:spTree>
    <p:extLst>
      <p:ext uri="{BB962C8B-B14F-4D97-AF65-F5344CB8AC3E}">
        <p14:creationId xmlns:p14="http://schemas.microsoft.com/office/powerpoint/2010/main" val="334107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739795"/>
            <a:ext cx="6060282" cy="725064"/>
          </a:xfrm>
        </p:spPr>
        <p:txBody>
          <a:bodyPr anchor="b"/>
          <a:lstStyle>
            <a:lvl1pPr marL="0" indent="0">
              <a:buNone/>
              <a:defRPr sz="3200" b="1"/>
            </a:lvl1pPr>
            <a:lvl2pPr marL="613928" indent="0">
              <a:buNone/>
              <a:defRPr sz="2700" b="1"/>
            </a:lvl2pPr>
            <a:lvl3pPr marL="1227856" indent="0">
              <a:buNone/>
              <a:defRPr sz="2400" b="1"/>
            </a:lvl3pPr>
            <a:lvl4pPr marL="1841784" indent="0">
              <a:buNone/>
              <a:defRPr sz="2100" b="1"/>
            </a:lvl4pPr>
            <a:lvl5pPr marL="2455713" indent="0">
              <a:buNone/>
              <a:defRPr sz="2100" b="1"/>
            </a:lvl5pPr>
            <a:lvl6pPr marL="3069641" indent="0">
              <a:buNone/>
              <a:defRPr sz="2100" b="1"/>
            </a:lvl6pPr>
            <a:lvl7pPr marL="3683569" indent="0">
              <a:buNone/>
              <a:defRPr sz="2100" b="1"/>
            </a:lvl7pPr>
            <a:lvl8pPr marL="4297497" indent="0">
              <a:buNone/>
              <a:defRPr sz="2100" b="1"/>
            </a:lvl8pPr>
            <a:lvl9pPr marL="4911425"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85800" y="2464859"/>
            <a:ext cx="6060282" cy="447812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38" y="1739795"/>
            <a:ext cx="6062663" cy="725064"/>
          </a:xfrm>
        </p:spPr>
        <p:txBody>
          <a:bodyPr anchor="b"/>
          <a:lstStyle>
            <a:lvl1pPr marL="0" indent="0">
              <a:buNone/>
              <a:defRPr sz="3200" b="1"/>
            </a:lvl1pPr>
            <a:lvl2pPr marL="613928" indent="0">
              <a:buNone/>
              <a:defRPr sz="2700" b="1"/>
            </a:lvl2pPr>
            <a:lvl3pPr marL="1227856" indent="0">
              <a:buNone/>
              <a:defRPr sz="2400" b="1"/>
            </a:lvl3pPr>
            <a:lvl4pPr marL="1841784" indent="0">
              <a:buNone/>
              <a:defRPr sz="2100" b="1"/>
            </a:lvl4pPr>
            <a:lvl5pPr marL="2455713" indent="0">
              <a:buNone/>
              <a:defRPr sz="2100" b="1"/>
            </a:lvl5pPr>
            <a:lvl6pPr marL="3069641" indent="0">
              <a:buNone/>
              <a:defRPr sz="2100" b="1"/>
            </a:lvl6pPr>
            <a:lvl7pPr marL="3683569" indent="0">
              <a:buNone/>
              <a:defRPr sz="2100" b="1"/>
            </a:lvl7pPr>
            <a:lvl8pPr marL="4297497" indent="0">
              <a:buNone/>
              <a:defRPr sz="2100" b="1"/>
            </a:lvl8pPr>
            <a:lvl9pPr marL="4911425"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967538" y="2464859"/>
            <a:ext cx="6062663" cy="447812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1F23AD-1A4E-4CEF-8901-7DDFA75C99EF}" type="datetimeFigureOut">
              <a:rPr lang="en-US" smtClean="0"/>
              <a:t>8/6/2016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49CBD-755F-4268-A25E-77342E4F112F}" type="slidenum">
              <a:rPr lang="en-US" smtClean="0"/>
              <a:t>‹#›</a:t>
            </a:fld>
            <a:endParaRPr lang="en-US"/>
          </a:p>
        </p:txBody>
      </p:sp>
    </p:spTree>
    <p:extLst>
      <p:ext uri="{BB962C8B-B14F-4D97-AF65-F5344CB8AC3E}">
        <p14:creationId xmlns:p14="http://schemas.microsoft.com/office/powerpoint/2010/main" val="123496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1F23AD-1A4E-4CEF-8901-7DDFA75C99EF}" type="datetimeFigureOut">
              <a:rPr lang="en-US" smtClean="0"/>
              <a:t>8/6/2016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49CBD-755F-4268-A25E-77342E4F112F}" type="slidenum">
              <a:rPr lang="en-US" smtClean="0"/>
              <a:t>‹#›</a:t>
            </a:fld>
            <a:endParaRPr lang="en-US"/>
          </a:p>
        </p:txBody>
      </p:sp>
    </p:spTree>
    <p:extLst>
      <p:ext uri="{BB962C8B-B14F-4D97-AF65-F5344CB8AC3E}">
        <p14:creationId xmlns:p14="http://schemas.microsoft.com/office/powerpoint/2010/main" val="178036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F23AD-1A4E-4CEF-8901-7DDFA75C99EF}" type="datetimeFigureOut">
              <a:rPr lang="en-US" smtClean="0"/>
              <a:t>8/6/2016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49CBD-755F-4268-A25E-77342E4F112F}" type="slidenum">
              <a:rPr lang="en-US" smtClean="0"/>
              <a:t>‹#›</a:t>
            </a:fld>
            <a:endParaRPr lang="en-US"/>
          </a:p>
        </p:txBody>
      </p:sp>
    </p:spTree>
    <p:extLst>
      <p:ext uri="{BB962C8B-B14F-4D97-AF65-F5344CB8AC3E}">
        <p14:creationId xmlns:p14="http://schemas.microsoft.com/office/powerpoint/2010/main" val="276788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309457"/>
            <a:ext cx="4512470" cy="131699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5362575" y="309457"/>
            <a:ext cx="7667625" cy="663352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1" y="1626447"/>
            <a:ext cx="4512470" cy="5316538"/>
          </a:xfrm>
        </p:spPr>
        <p:txBody>
          <a:bodyPr/>
          <a:lstStyle>
            <a:lvl1pPr marL="0" indent="0">
              <a:buNone/>
              <a:defRPr sz="1900"/>
            </a:lvl1pPr>
            <a:lvl2pPr marL="613928" indent="0">
              <a:buNone/>
              <a:defRPr sz="1600"/>
            </a:lvl2pPr>
            <a:lvl3pPr marL="1227856" indent="0">
              <a:buNone/>
              <a:defRPr sz="1300"/>
            </a:lvl3pPr>
            <a:lvl4pPr marL="1841784" indent="0">
              <a:buNone/>
              <a:defRPr sz="1200"/>
            </a:lvl4pPr>
            <a:lvl5pPr marL="2455713" indent="0">
              <a:buNone/>
              <a:defRPr sz="1200"/>
            </a:lvl5pPr>
            <a:lvl6pPr marL="3069641" indent="0">
              <a:buNone/>
              <a:defRPr sz="1200"/>
            </a:lvl6pPr>
            <a:lvl7pPr marL="3683569" indent="0">
              <a:buNone/>
              <a:defRPr sz="1200"/>
            </a:lvl7pPr>
            <a:lvl8pPr marL="4297497" indent="0">
              <a:buNone/>
              <a:defRPr sz="1200"/>
            </a:lvl8pPr>
            <a:lvl9pPr marL="491142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F23AD-1A4E-4CEF-8901-7DDFA75C99EF}" type="datetimeFigureOut">
              <a:rPr lang="en-US" smtClean="0"/>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9CBD-755F-4268-A25E-77342E4F112F}" type="slidenum">
              <a:rPr lang="en-US" smtClean="0"/>
              <a:t>‹#›</a:t>
            </a:fld>
            <a:endParaRPr lang="en-US"/>
          </a:p>
        </p:txBody>
      </p:sp>
    </p:spTree>
    <p:extLst>
      <p:ext uri="{BB962C8B-B14F-4D97-AF65-F5344CB8AC3E}">
        <p14:creationId xmlns:p14="http://schemas.microsoft.com/office/powerpoint/2010/main" val="415015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5440680"/>
            <a:ext cx="8229600" cy="642303"/>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688432" y="694478"/>
            <a:ext cx="8229600" cy="4663440"/>
          </a:xfrm>
        </p:spPr>
        <p:txBody>
          <a:bodyPr/>
          <a:lstStyle>
            <a:lvl1pPr marL="0" indent="0">
              <a:buNone/>
              <a:defRPr sz="4300"/>
            </a:lvl1pPr>
            <a:lvl2pPr marL="613928" indent="0">
              <a:buNone/>
              <a:defRPr sz="3800"/>
            </a:lvl2pPr>
            <a:lvl3pPr marL="1227856" indent="0">
              <a:buNone/>
              <a:defRPr sz="3200"/>
            </a:lvl3pPr>
            <a:lvl4pPr marL="1841784" indent="0">
              <a:buNone/>
              <a:defRPr sz="2700"/>
            </a:lvl4pPr>
            <a:lvl5pPr marL="2455713" indent="0">
              <a:buNone/>
              <a:defRPr sz="2700"/>
            </a:lvl5pPr>
            <a:lvl6pPr marL="3069641" indent="0">
              <a:buNone/>
              <a:defRPr sz="2700"/>
            </a:lvl6pPr>
            <a:lvl7pPr marL="3683569" indent="0">
              <a:buNone/>
              <a:defRPr sz="2700"/>
            </a:lvl7pPr>
            <a:lvl8pPr marL="4297497" indent="0">
              <a:buNone/>
              <a:defRPr sz="2700"/>
            </a:lvl8pPr>
            <a:lvl9pPr marL="4911425" indent="0">
              <a:buNone/>
              <a:defRPr sz="2700"/>
            </a:lvl9pPr>
          </a:lstStyle>
          <a:p>
            <a:endParaRPr lang="en-US"/>
          </a:p>
        </p:txBody>
      </p:sp>
      <p:sp>
        <p:nvSpPr>
          <p:cNvPr id="4" name="Text Placeholder 3"/>
          <p:cNvSpPr>
            <a:spLocks noGrp="1"/>
          </p:cNvSpPr>
          <p:nvPr>
            <p:ph type="body" sz="half" idx="2"/>
          </p:nvPr>
        </p:nvSpPr>
        <p:spPr>
          <a:xfrm>
            <a:off x="2688432" y="6082983"/>
            <a:ext cx="8229600" cy="912177"/>
          </a:xfrm>
        </p:spPr>
        <p:txBody>
          <a:bodyPr/>
          <a:lstStyle>
            <a:lvl1pPr marL="0" indent="0">
              <a:buNone/>
              <a:defRPr sz="1900"/>
            </a:lvl1pPr>
            <a:lvl2pPr marL="613928" indent="0">
              <a:buNone/>
              <a:defRPr sz="1600"/>
            </a:lvl2pPr>
            <a:lvl3pPr marL="1227856" indent="0">
              <a:buNone/>
              <a:defRPr sz="1300"/>
            </a:lvl3pPr>
            <a:lvl4pPr marL="1841784" indent="0">
              <a:buNone/>
              <a:defRPr sz="1200"/>
            </a:lvl4pPr>
            <a:lvl5pPr marL="2455713" indent="0">
              <a:buNone/>
              <a:defRPr sz="1200"/>
            </a:lvl5pPr>
            <a:lvl6pPr marL="3069641" indent="0">
              <a:buNone/>
              <a:defRPr sz="1200"/>
            </a:lvl6pPr>
            <a:lvl7pPr marL="3683569" indent="0">
              <a:buNone/>
              <a:defRPr sz="1200"/>
            </a:lvl7pPr>
            <a:lvl8pPr marL="4297497" indent="0">
              <a:buNone/>
              <a:defRPr sz="1200"/>
            </a:lvl8pPr>
            <a:lvl9pPr marL="491142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F23AD-1A4E-4CEF-8901-7DDFA75C99EF}" type="datetimeFigureOut">
              <a:rPr lang="en-US" smtClean="0"/>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9CBD-755F-4268-A25E-77342E4F112F}" type="slidenum">
              <a:rPr lang="en-US" smtClean="0"/>
              <a:t>‹#›</a:t>
            </a:fld>
            <a:endParaRPr lang="en-US"/>
          </a:p>
        </p:txBody>
      </p:sp>
    </p:spTree>
    <p:extLst>
      <p:ext uri="{BB962C8B-B14F-4D97-AF65-F5344CB8AC3E}">
        <p14:creationId xmlns:p14="http://schemas.microsoft.com/office/powerpoint/2010/main" val="169387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11256"/>
            <a:ext cx="12344400" cy="1295400"/>
          </a:xfrm>
          <a:prstGeom prst="rect">
            <a:avLst/>
          </a:prstGeom>
        </p:spPr>
        <p:txBody>
          <a:bodyPr vert="horz" lIns="122786" tIns="61393" rIns="122786" bIns="613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1813560"/>
            <a:ext cx="12344400" cy="5129425"/>
          </a:xfrm>
          <a:prstGeom prst="rect">
            <a:avLst/>
          </a:prstGeom>
        </p:spPr>
        <p:txBody>
          <a:bodyPr vert="horz" lIns="122786" tIns="61393" rIns="122786" bIns="613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7203864"/>
            <a:ext cx="3200400" cy="413808"/>
          </a:xfrm>
          <a:prstGeom prst="rect">
            <a:avLst/>
          </a:prstGeom>
        </p:spPr>
        <p:txBody>
          <a:bodyPr vert="horz" lIns="122786" tIns="61393" rIns="122786" bIns="61393" rtlCol="0" anchor="ctr"/>
          <a:lstStyle>
            <a:lvl1pPr algn="l">
              <a:defRPr sz="1600">
                <a:solidFill>
                  <a:schemeClr val="tx1">
                    <a:tint val="75000"/>
                  </a:schemeClr>
                </a:solidFill>
              </a:defRPr>
            </a:lvl1pPr>
          </a:lstStyle>
          <a:p>
            <a:fld id="{BC1F23AD-1A4E-4CEF-8901-7DDFA75C99EF}" type="datetimeFigureOut">
              <a:rPr lang="en-US" smtClean="0"/>
              <a:t>8/6/2016</a:t>
            </a:fld>
            <a:endParaRPr lang="en-US"/>
          </a:p>
        </p:txBody>
      </p:sp>
      <p:sp>
        <p:nvSpPr>
          <p:cNvPr id="5" name="Footer Placeholder 4"/>
          <p:cNvSpPr>
            <a:spLocks noGrp="1"/>
          </p:cNvSpPr>
          <p:nvPr>
            <p:ph type="ftr" sz="quarter" idx="3"/>
          </p:nvPr>
        </p:nvSpPr>
        <p:spPr>
          <a:xfrm>
            <a:off x="4686300" y="7203864"/>
            <a:ext cx="4343400" cy="413808"/>
          </a:xfrm>
          <a:prstGeom prst="rect">
            <a:avLst/>
          </a:prstGeom>
        </p:spPr>
        <p:txBody>
          <a:bodyPr vert="horz" lIns="122786" tIns="61393" rIns="122786" bIns="6139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7203864"/>
            <a:ext cx="3200400" cy="413808"/>
          </a:xfrm>
          <a:prstGeom prst="rect">
            <a:avLst/>
          </a:prstGeom>
        </p:spPr>
        <p:txBody>
          <a:bodyPr vert="horz" lIns="122786" tIns="61393" rIns="122786" bIns="61393" rtlCol="0" anchor="ctr"/>
          <a:lstStyle>
            <a:lvl1pPr algn="r">
              <a:defRPr sz="1600">
                <a:solidFill>
                  <a:schemeClr val="tx1">
                    <a:tint val="75000"/>
                  </a:schemeClr>
                </a:solidFill>
              </a:defRPr>
            </a:lvl1pPr>
          </a:lstStyle>
          <a:p>
            <a:fld id="{19349CBD-755F-4268-A25E-77342E4F112F}" type="slidenum">
              <a:rPr lang="en-US" smtClean="0"/>
              <a:t>‹#›</a:t>
            </a:fld>
            <a:endParaRPr lang="en-US"/>
          </a:p>
        </p:txBody>
      </p:sp>
    </p:spTree>
    <p:extLst>
      <p:ext uri="{BB962C8B-B14F-4D97-AF65-F5344CB8AC3E}">
        <p14:creationId xmlns:p14="http://schemas.microsoft.com/office/powerpoint/2010/main" val="1836364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7856" rtl="0" eaLnBrk="1" latinLnBrk="0" hangingPunct="1">
        <a:spcBef>
          <a:spcPct val="0"/>
        </a:spcBef>
        <a:buNone/>
        <a:defRPr sz="5900" kern="1200">
          <a:solidFill>
            <a:schemeClr val="tx1"/>
          </a:solidFill>
          <a:latin typeface="+mj-lt"/>
          <a:ea typeface="+mj-ea"/>
          <a:cs typeface="+mj-cs"/>
        </a:defRPr>
      </a:lvl1pPr>
    </p:titleStyle>
    <p:bodyStyle>
      <a:lvl1pPr marL="460446" indent="-460446" algn="l" defTabSz="122785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7633" indent="-383705" algn="l" defTabSz="1227856"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4820" indent="-306964" algn="l" defTabSz="122785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4874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2677"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6605"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0533"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4461"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1838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4724400" y="718456"/>
            <a:ext cx="4038600" cy="881743"/>
          </a:xfrm>
          <a:prstGeom prst="rect">
            <a:avLst/>
          </a:prstGeom>
          <a:noFill/>
        </p:spPr>
        <p:txBody>
          <a:bodyPr wrap="square" rtlCol="0">
            <a:prstTxWarp prst="textPlain">
              <a:avLst/>
            </a:prstTxWarp>
            <a:spAutoFit/>
          </a:bodyPr>
          <a:lstStyle/>
          <a:p>
            <a:r>
              <a:rPr lang="en-US" b="1" u="sng" dirty="0" smtClean="0">
                <a:latin typeface="Book Antiqua" pitchFamily="18" charset="0"/>
              </a:rPr>
              <a:t>Concerning</a:t>
            </a:r>
            <a:endParaRPr lang="en-US" b="1" u="sng" dirty="0">
              <a:latin typeface="Book Antiqua" pitchFamily="18" charset="0"/>
            </a:endParaRPr>
          </a:p>
        </p:txBody>
      </p:sp>
      <p:sp>
        <p:nvSpPr>
          <p:cNvPr id="3" name="TextBox 2"/>
          <p:cNvSpPr txBox="1"/>
          <p:nvPr/>
        </p:nvSpPr>
        <p:spPr>
          <a:xfrm>
            <a:off x="685800" y="2286000"/>
            <a:ext cx="12573000" cy="3505200"/>
          </a:xfrm>
          <a:prstGeom prst="rect">
            <a:avLst/>
          </a:prstGeom>
          <a:noFill/>
        </p:spPr>
        <p:txBody>
          <a:bodyPr wrap="square" rtlCol="0">
            <a:prstTxWarp prst="textPlain">
              <a:avLst/>
            </a:prstTxWarp>
            <a:spAutoFit/>
          </a:bodyPr>
          <a:lstStyle/>
          <a:p>
            <a:pPr algn="just"/>
            <a:r>
              <a:rPr lang="en-US" b="1" dirty="0" smtClean="0">
                <a:latin typeface="Book Antiqua" pitchFamily="18" charset="0"/>
              </a:rPr>
              <a:t>Dear colleagues,</a:t>
            </a:r>
          </a:p>
          <a:p>
            <a:pPr algn="just"/>
            <a:r>
              <a:rPr lang="en-US" b="1" dirty="0" smtClean="0">
                <a:latin typeface="Book Antiqua" pitchFamily="18" charset="0"/>
              </a:rPr>
              <a:t>By this time you have followed two contents on simple to complex. But this is the 2nd content on ‘Complex to Simple’. Another content on the same subject will be made. In case of finding any lacking recover it yourself. Otherwise you may contact with me in 01717220115.</a:t>
            </a:r>
          </a:p>
          <a:p>
            <a:pPr algn="just"/>
            <a:endParaRPr lang="en-US" b="1" dirty="0">
              <a:latin typeface="Book Antiqua" pitchFamily="18" charset="0"/>
            </a:endParaRPr>
          </a:p>
          <a:p>
            <a:pPr algn="just"/>
            <a:r>
              <a:rPr lang="en-US" b="1" dirty="0" smtClean="0">
                <a:latin typeface="Book Antiqua" pitchFamily="18" charset="0"/>
              </a:rPr>
              <a:t>Your near and dear one</a:t>
            </a:r>
          </a:p>
          <a:p>
            <a:pPr algn="just"/>
            <a:r>
              <a:rPr lang="en-US" b="1" dirty="0" err="1" smtClean="0">
                <a:latin typeface="Book Antiqua" pitchFamily="18" charset="0"/>
              </a:rPr>
              <a:t>Hasan</a:t>
            </a:r>
            <a:r>
              <a:rPr lang="en-US" b="1" dirty="0" smtClean="0">
                <a:latin typeface="Book Antiqua" pitchFamily="18" charset="0"/>
              </a:rPr>
              <a:t> Cambrian.</a:t>
            </a:r>
            <a:endParaRPr lang="en-US" b="1" dirty="0">
              <a:latin typeface="Book Antiqua" pitchFamily="18" charset="0"/>
            </a:endParaRPr>
          </a:p>
        </p:txBody>
      </p:sp>
    </p:spTree>
    <p:extLst>
      <p:ext uri="{BB962C8B-B14F-4D97-AF65-F5344CB8AC3E}">
        <p14:creationId xmlns:p14="http://schemas.microsoft.com/office/powerpoint/2010/main" val="227856185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 name="TextBox 2"/>
          <p:cNvSpPr txBox="1"/>
          <p:nvPr/>
        </p:nvSpPr>
        <p:spPr>
          <a:xfrm>
            <a:off x="609600" y="304800"/>
            <a:ext cx="12649200" cy="461665"/>
          </a:xfrm>
          <a:prstGeom prst="rect">
            <a:avLst/>
          </a:prstGeom>
          <a:noFill/>
        </p:spPr>
        <p:txBody>
          <a:bodyPr wrap="square" rtlCol="0">
            <a:prstTxWarp prst="textPlain">
              <a:avLst/>
            </a:prstTxWarp>
            <a:spAutoFit/>
          </a:bodyPr>
          <a:lstStyle/>
          <a:p>
            <a:r>
              <a:rPr lang="en-US" b="1" dirty="0" smtClean="0">
                <a:solidFill>
                  <a:schemeClr val="bg1"/>
                </a:solidFill>
                <a:latin typeface="Book Antiqua" pitchFamily="18" charset="0"/>
              </a:rPr>
              <a:t>As/Since/When with </a:t>
            </a:r>
            <a:r>
              <a:rPr lang="en-US" b="1" i="1" dirty="0" smtClean="0">
                <a:solidFill>
                  <a:srgbClr val="FFFF00"/>
                </a:solidFill>
                <a:latin typeface="Book Antiqua" pitchFamily="18" charset="0"/>
              </a:rPr>
              <a:t>be verb </a:t>
            </a:r>
            <a:r>
              <a:rPr lang="en-US" b="1" i="1" dirty="0" smtClean="0">
                <a:solidFill>
                  <a:schemeClr val="bg1"/>
                </a:solidFill>
                <a:latin typeface="Book Antiqua" pitchFamily="18" charset="0"/>
              </a:rPr>
              <a:t>(with </a:t>
            </a:r>
            <a:r>
              <a:rPr lang="en-US" b="1" i="1" dirty="0" smtClean="0">
                <a:solidFill>
                  <a:srgbClr val="FFFF00"/>
                </a:solidFill>
                <a:latin typeface="Book Antiqua" pitchFamily="18" charset="0"/>
              </a:rPr>
              <a:t>different</a:t>
            </a:r>
            <a:r>
              <a:rPr lang="en-US" b="1" i="1" dirty="0" smtClean="0">
                <a:solidFill>
                  <a:schemeClr val="bg1"/>
                </a:solidFill>
                <a:latin typeface="Book Antiqua" pitchFamily="18" charset="0"/>
              </a:rPr>
              <a:t> subjects) </a:t>
            </a:r>
            <a:r>
              <a:rPr lang="en-US" b="1" dirty="0" smtClean="0">
                <a:solidFill>
                  <a:schemeClr val="bg1"/>
                </a:solidFill>
                <a:latin typeface="Book Antiqua" pitchFamily="18" charset="0"/>
              </a:rPr>
              <a:t>will take the change as follows</a:t>
            </a:r>
            <a:endParaRPr lang="en-US" b="1" dirty="0">
              <a:solidFill>
                <a:schemeClr val="bg1"/>
              </a:solidFill>
              <a:latin typeface="Book Antiqua" pitchFamily="18" charset="0"/>
            </a:endParaRPr>
          </a:p>
        </p:txBody>
      </p:sp>
      <p:sp>
        <p:nvSpPr>
          <p:cNvPr id="4" name="Down Arrow Callout 3"/>
          <p:cNvSpPr/>
          <p:nvPr/>
        </p:nvSpPr>
        <p:spPr>
          <a:xfrm>
            <a:off x="304800" y="152400"/>
            <a:ext cx="13182600" cy="1143000"/>
          </a:xfrm>
          <a:prstGeom prst="downArrowCallou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p:cNvSpPr/>
          <p:nvPr/>
        </p:nvSpPr>
        <p:spPr>
          <a:xfrm>
            <a:off x="1638300" y="1295400"/>
            <a:ext cx="10591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3200" b="1" dirty="0" smtClean="0">
                <a:solidFill>
                  <a:schemeClr val="bg1"/>
                </a:solidFill>
                <a:latin typeface="Book Antiqua" pitchFamily="18" charset="0"/>
              </a:rPr>
              <a:t>First subject +being</a:t>
            </a:r>
            <a:r>
              <a:rPr lang="en-US" sz="3200" b="1" baseline="-25000" dirty="0" smtClean="0">
                <a:solidFill>
                  <a:schemeClr val="bg1"/>
                </a:solidFill>
                <a:latin typeface="Book Antiqua" pitchFamily="18" charset="0"/>
              </a:rPr>
              <a:t> </a:t>
            </a:r>
            <a:r>
              <a:rPr lang="en-US" sz="3200" b="1" dirty="0" smtClean="0">
                <a:solidFill>
                  <a:schemeClr val="bg1"/>
                </a:solidFill>
                <a:latin typeface="Book Antiqua" pitchFamily="18" charset="0"/>
              </a:rPr>
              <a:t>+extension + principal clause</a:t>
            </a:r>
            <a:endParaRPr lang="en-US" sz="3200" b="1" dirty="0">
              <a:solidFill>
                <a:schemeClr val="bg1"/>
              </a:solidFill>
              <a:latin typeface="Book Antiqua" pitchFamily="18" charset="0"/>
            </a:endParaRPr>
          </a:p>
        </p:txBody>
      </p:sp>
      <p:sp>
        <p:nvSpPr>
          <p:cNvPr id="6" name="TextBox 5"/>
          <p:cNvSpPr txBox="1"/>
          <p:nvPr/>
        </p:nvSpPr>
        <p:spPr>
          <a:xfrm>
            <a:off x="609600" y="4000500"/>
            <a:ext cx="12649200" cy="685800"/>
          </a:xfrm>
          <a:prstGeom prst="rect">
            <a:avLst/>
          </a:prstGeom>
          <a:noFill/>
        </p:spPr>
        <p:txBody>
          <a:bodyPr wrap="square" rtlCol="0">
            <a:prstTxWarp prst="textPlain">
              <a:avLst/>
            </a:prstTxWarp>
            <a:spAutoFit/>
          </a:bodyPr>
          <a:lstStyle/>
          <a:p>
            <a:r>
              <a:rPr lang="en-US" b="1" dirty="0" smtClean="0">
                <a:latin typeface="Book Antiqua" pitchFamily="18" charset="0"/>
              </a:rPr>
              <a:t>Since the weather is very cold, there is no birds or animals in the area.</a:t>
            </a:r>
            <a:endParaRPr lang="en-US" b="1" dirty="0">
              <a:latin typeface="Book Antiqua" pitchFamily="18" charset="0"/>
            </a:endParaRPr>
          </a:p>
        </p:txBody>
      </p:sp>
      <p:sp>
        <p:nvSpPr>
          <p:cNvPr id="7" name="TextBox 6"/>
          <p:cNvSpPr txBox="1"/>
          <p:nvPr/>
        </p:nvSpPr>
        <p:spPr>
          <a:xfrm>
            <a:off x="549729" y="4724400"/>
            <a:ext cx="12649200" cy="685800"/>
          </a:xfrm>
          <a:prstGeom prst="rect">
            <a:avLst/>
          </a:prstGeom>
          <a:noFill/>
        </p:spPr>
        <p:txBody>
          <a:bodyPr wrap="square" rtlCol="0">
            <a:prstTxWarp prst="textPlain">
              <a:avLst/>
            </a:prstTxWarp>
            <a:spAutoFit/>
          </a:bodyPr>
          <a:lstStyle/>
          <a:p>
            <a:r>
              <a:rPr lang="en-US" b="1" dirty="0" smtClean="0">
                <a:latin typeface="Book Antiqua" pitchFamily="18" charset="0"/>
              </a:rPr>
              <a:t>The weather being very cold there is no birds or animals in the area.</a:t>
            </a:r>
            <a:endParaRPr lang="en-US" b="1" dirty="0">
              <a:latin typeface="Book Antiqua" pitchFamily="18" charset="0"/>
            </a:endParaRPr>
          </a:p>
        </p:txBody>
      </p:sp>
      <p:sp>
        <p:nvSpPr>
          <p:cNvPr id="8" name="TextBox 7"/>
          <p:cNvSpPr txBox="1"/>
          <p:nvPr/>
        </p:nvSpPr>
        <p:spPr>
          <a:xfrm>
            <a:off x="533400" y="5943600"/>
            <a:ext cx="12954000" cy="685800"/>
          </a:xfrm>
          <a:prstGeom prst="rect">
            <a:avLst/>
          </a:prstGeom>
          <a:noFill/>
        </p:spPr>
        <p:txBody>
          <a:bodyPr wrap="square" rtlCol="0">
            <a:prstTxWarp prst="textPlain">
              <a:avLst/>
            </a:prstTxWarp>
            <a:spAutoFit/>
          </a:bodyPr>
          <a:lstStyle/>
          <a:p>
            <a:r>
              <a:rPr lang="en-US" b="1" dirty="0" smtClean="0">
                <a:latin typeface="Book Antiqua" pitchFamily="18" charset="0"/>
              </a:rPr>
              <a:t>As the weather was unbearable, we left the place very soon </a:t>
            </a:r>
            <a:r>
              <a:rPr lang="en-US" b="1" dirty="0">
                <a:latin typeface="Book Antiqua" pitchFamily="18" charset="0"/>
              </a:rPr>
              <a:t>(Simple).</a:t>
            </a:r>
          </a:p>
        </p:txBody>
      </p:sp>
      <p:sp>
        <p:nvSpPr>
          <p:cNvPr id="9" name="TextBox 8"/>
          <p:cNvSpPr txBox="1"/>
          <p:nvPr/>
        </p:nvSpPr>
        <p:spPr>
          <a:xfrm>
            <a:off x="533400" y="6629400"/>
            <a:ext cx="12649200" cy="685800"/>
          </a:xfrm>
          <a:prstGeom prst="rect">
            <a:avLst/>
          </a:prstGeom>
          <a:noFill/>
        </p:spPr>
        <p:txBody>
          <a:bodyPr wrap="square" rtlCol="0">
            <a:prstTxWarp prst="textPlain">
              <a:avLst/>
            </a:prstTxWarp>
            <a:spAutoFit/>
          </a:bodyPr>
          <a:lstStyle/>
          <a:p>
            <a:r>
              <a:rPr lang="en-US" b="1" dirty="0" smtClean="0">
                <a:latin typeface="Book Antiqua" pitchFamily="18" charset="0"/>
              </a:rPr>
              <a:t>Since the weather was too cold, no living being can stay here at all </a:t>
            </a:r>
            <a:r>
              <a:rPr lang="en-US" b="1" dirty="0">
                <a:latin typeface="Book Antiqua" pitchFamily="18" charset="0"/>
              </a:rPr>
              <a:t>(</a:t>
            </a:r>
            <a:r>
              <a:rPr lang="en-US" b="1" dirty="0" smtClean="0">
                <a:latin typeface="Book Antiqua" pitchFamily="18" charset="0"/>
              </a:rPr>
              <a:t>Simple).</a:t>
            </a:r>
            <a:endParaRPr lang="en-US" b="1" dirty="0">
              <a:latin typeface="Book Antiqua" pitchFamily="18" charset="0"/>
            </a:endParaRPr>
          </a:p>
        </p:txBody>
      </p:sp>
    </p:spTree>
    <p:extLst>
      <p:ext uri="{BB962C8B-B14F-4D97-AF65-F5344CB8AC3E}">
        <p14:creationId xmlns:p14="http://schemas.microsoft.com/office/powerpoint/2010/main" val="254461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609599" y="898071"/>
            <a:ext cx="12649199"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3200" b="1" dirty="0" smtClean="0">
                <a:solidFill>
                  <a:schemeClr val="tx1"/>
                </a:solidFill>
                <a:latin typeface="Book Antiqua" pitchFamily="18" charset="0"/>
              </a:rPr>
              <a:t>At +</a:t>
            </a:r>
            <a:r>
              <a:rPr lang="en-US" sz="3200" b="1" i="1" dirty="0" smtClean="0">
                <a:solidFill>
                  <a:schemeClr val="tx1"/>
                </a:solidFill>
                <a:latin typeface="Book Antiqua" pitchFamily="18" charset="0"/>
              </a:rPr>
              <a:t> noon, day</a:t>
            </a:r>
            <a:r>
              <a:rPr lang="en-US" sz="3200" b="1" dirty="0">
                <a:solidFill>
                  <a:schemeClr val="tx1"/>
                </a:solidFill>
                <a:latin typeface="Book Antiqua" pitchFamily="18" charset="0"/>
              </a:rPr>
              <a:t>, </a:t>
            </a:r>
            <a:r>
              <a:rPr lang="en-US" sz="3200" b="1" i="1" dirty="0">
                <a:solidFill>
                  <a:schemeClr val="tx1"/>
                </a:solidFill>
                <a:latin typeface="Book Antiqua" pitchFamily="18" charset="0"/>
              </a:rPr>
              <a:t>daylight, night, 10am </a:t>
            </a:r>
            <a:r>
              <a:rPr lang="en-US" sz="3200" b="1" dirty="0" smtClean="0">
                <a:solidFill>
                  <a:schemeClr val="tx1"/>
                </a:solidFill>
                <a:latin typeface="Book Antiqua" pitchFamily="18" charset="0"/>
              </a:rPr>
              <a:t>+ principal clause</a:t>
            </a:r>
            <a:endParaRPr lang="en-US" sz="3200" b="1" dirty="0">
              <a:solidFill>
                <a:schemeClr val="tx1"/>
              </a:solidFill>
              <a:latin typeface="Book Antiqua" pitchFamily="18" charset="0"/>
            </a:endParaRPr>
          </a:p>
        </p:txBody>
      </p:sp>
      <p:sp>
        <p:nvSpPr>
          <p:cNvPr id="3" name="TextBox 2"/>
          <p:cNvSpPr txBox="1"/>
          <p:nvPr/>
        </p:nvSpPr>
        <p:spPr>
          <a:xfrm>
            <a:off x="304800" y="304800"/>
            <a:ext cx="13106400" cy="461665"/>
          </a:xfrm>
          <a:prstGeom prst="rect">
            <a:avLst/>
          </a:prstGeom>
          <a:noFill/>
          <a:ln>
            <a:noFill/>
          </a:ln>
        </p:spPr>
        <p:txBody>
          <a:bodyPr wrap="square" rtlCol="0">
            <a:prstTxWarp prst="textPlain">
              <a:avLst/>
            </a:prstTxWarp>
            <a:spAutoFit/>
          </a:bodyPr>
          <a:lstStyle/>
          <a:p>
            <a:r>
              <a:rPr lang="en-US" b="1" dirty="0" smtClean="0">
                <a:latin typeface="Book Antiqua" pitchFamily="18" charset="0"/>
              </a:rPr>
              <a:t>If the complex is of As/Since/When with </a:t>
            </a:r>
            <a:r>
              <a:rPr lang="en-US" b="1" i="1" dirty="0" smtClean="0">
                <a:latin typeface="Book Antiqua" pitchFamily="18" charset="0"/>
              </a:rPr>
              <a:t>day</a:t>
            </a:r>
            <a:r>
              <a:rPr lang="en-US" b="1" dirty="0" smtClean="0">
                <a:latin typeface="Book Antiqua" pitchFamily="18" charset="0"/>
              </a:rPr>
              <a:t>, </a:t>
            </a:r>
            <a:r>
              <a:rPr lang="en-US" b="1" i="1" dirty="0" smtClean="0">
                <a:latin typeface="Book Antiqua" pitchFamily="18" charset="0"/>
              </a:rPr>
              <a:t>daylight, night, 10am, structure will be--</a:t>
            </a:r>
            <a:endParaRPr lang="en-US" b="1" dirty="0">
              <a:latin typeface="Book Antiqua" pitchFamily="18" charset="0"/>
            </a:endParaRPr>
          </a:p>
        </p:txBody>
      </p:sp>
      <p:sp>
        <p:nvSpPr>
          <p:cNvPr id="5" name="TextBox 4"/>
          <p:cNvSpPr txBox="1"/>
          <p:nvPr/>
        </p:nvSpPr>
        <p:spPr>
          <a:xfrm>
            <a:off x="511628" y="6324600"/>
            <a:ext cx="12747171" cy="606668"/>
          </a:xfrm>
          <a:prstGeom prst="rect">
            <a:avLst/>
          </a:prstGeom>
          <a:noFill/>
        </p:spPr>
        <p:txBody>
          <a:bodyPr wrap="square" rtlCol="0">
            <a:prstTxWarp prst="textPlain">
              <a:avLst/>
            </a:prstTxWarp>
            <a:spAutoFit/>
          </a:bodyPr>
          <a:lstStyle/>
          <a:p>
            <a:r>
              <a:rPr lang="en-US" b="1" dirty="0" smtClean="0">
                <a:latin typeface="Book Antiqua" pitchFamily="18" charset="0"/>
              </a:rPr>
              <a:t>When it was daylight, we all came out of the cave.</a:t>
            </a:r>
            <a:endParaRPr lang="en-US" b="1" dirty="0">
              <a:latin typeface="Book Antiqua" pitchFamily="18" charset="0"/>
            </a:endParaRPr>
          </a:p>
        </p:txBody>
      </p:sp>
      <p:sp>
        <p:nvSpPr>
          <p:cNvPr id="13" name="TextBox 12"/>
          <p:cNvSpPr txBox="1"/>
          <p:nvPr/>
        </p:nvSpPr>
        <p:spPr>
          <a:xfrm>
            <a:off x="500742" y="7010400"/>
            <a:ext cx="10548257" cy="606668"/>
          </a:xfrm>
          <a:prstGeom prst="rect">
            <a:avLst/>
          </a:prstGeom>
          <a:noFill/>
        </p:spPr>
        <p:txBody>
          <a:bodyPr wrap="square" rtlCol="0">
            <a:prstTxWarp prst="textPlain">
              <a:avLst/>
            </a:prstTxWarp>
            <a:spAutoFit/>
          </a:bodyPr>
          <a:lstStyle/>
          <a:p>
            <a:r>
              <a:rPr lang="en-US" b="1" dirty="0" smtClean="0">
                <a:latin typeface="Book Antiqua" pitchFamily="18" charset="0"/>
              </a:rPr>
              <a:t>At daylight  we all came out of the cave.</a:t>
            </a:r>
            <a:endParaRPr lang="en-US" b="1" dirty="0">
              <a:latin typeface="Book Antiqua" pitchFamily="18" charset="0"/>
            </a:endParaRPr>
          </a:p>
        </p:txBody>
      </p:sp>
      <p:grpSp>
        <p:nvGrpSpPr>
          <p:cNvPr id="16" name="Group 15"/>
          <p:cNvGrpSpPr/>
          <p:nvPr/>
        </p:nvGrpSpPr>
        <p:grpSpPr>
          <a:xfrm>
            <a:off x="468085" y="1625720"/>
            <a:ext cx="12725400" cy="4546480"/>
            <a:chOff x="468085" y="1625720"/>
            <a:chExt cx="12725400" cy="454648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85" y="1625720"/>
              <a:ext cx="12725400" cy="4546480"/>
            </a:xfrm>
            <a:prstGeom prst="rect">
              <a:avLst/>
            </a:prstGeom>
            <a:ln>
              <a:solidFill>
                <a:schemeClr val="tx1"/>
              </a:solidFill>
            </a:ln>
          </p:spPr>
        </p:pic>
        <p:sp>
          <p:nvSpPr>
            <p:cNvPr id="14" name="TextBox 13"/>
            <p:cNvSpPr txBox="1"/>
            <p:nvPr/>
          </p:nvSpPr>
          <p:spPr>
            <a:xfrm>
              <a:off x="7848600" y="1828800"/>
              <a:ext cx="1600200" cy="461665"/>
            </a:xfrm>
            <a:prstGeom prst="rect">
              <a:avLst/>
            </a:prstGeom>
            <a:noFill/>
          </p:spPr>
          <p:txBody>
            <a:bodyPr wrap="square" rtlCol="0">
              <a:prstTxWarp prst="textPlain">
                <a:avLst/>
              </a:prstTxWarp>
              <a:spAutoFit/>
            </a:bodyPr>
            <a:lstStyle/>
            <a:p>
              <a:r>
                <a:rPr lang="en-US" dirty="0" err="1" smtClean="0">
                  <a:solidFill>
                    <a:srgbClr val="002060"/>
                  </a:solidFill>
                </a:rPr>
                <a:t>Jabal</a:t>
              </a:r>
              <a:r>
                <a:rPr lang="en-US" dirty="0" smtClean="0">
                  <a:solidFill>
                    <a:srgbClr val="002060"/>
                  </a:solidFill>
                </a:rPr>
                <a:t>-E-</a:t>
              </a:r>
              <a:r>
                <a:rPr lang="en-US" dirty="0" err="1" smtClean="0">
                  <a:solidFill>
                    <a:srgbClr val="002060"/>
                  </a:solidFill>
                </a:rPr>
                <a:t>nur</a:t>
              </a:r>
              <a:endParaRPr lang="en-US" dirty="0">
                <a:solidFill>
                  <a:srgbClr val="002060"/>
                </a:solidFill>
              </a:endParaRPr>
            </a:p>
          </p:txBody>
        </p:sp>
        <p:sp>
          <p:nvSpPr>
            <p:cNvPr id="15" name="TextBox 14"/>
            <p:cNvSpPr txBox="1"/>
            <p:nvPr/>
          </p:nvSpPr>
          <p:spPr>
            <a:xfrm>
              <a:off x="642256" y="1828800"/>
              <a:ext cx="1676400" cy="461665"/>
            </a:xfrm>
            <a:prstGeom prst="rect">
              <a:avLst/>
            </a:prstGeom>
            <a:noFill/>
          </p:spPr>
          <p:txBody>
            <a:bodyPr wrap="square" rtlCol="0">
              <a:spAutoFit/>
            </a:bodyPr>
            <a:lstStyle/>
            <a:p>
              <a:r>
                <a:rPr lang="en-US" dirty="0" smtClean="0"/>
                <a:t>Cave </a:t>
              </a:r>
              <a:r>
                <a:rPr lang="en-US" dirty="0" err="1" smtClean="0"/>
                <a:t>Hira</a:t>
              </a:r>
              <a:endParaRPr lang="en-US" dirty="0"/>
            </a:p>
          </p:txBody>
        </p:sp>
      </p:grpSp>
    </p:spTree>
    <p:extLst>
      <p:ext uri="{BB962C8B-B14F-4D97-AF65-F5344CB8AC3E}">
        <p14:creationId xmlns:p14="http://schemas.microsoft.com/office/powerpoint/2010/main" val="295529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55813"/>
            <a:ext cx="5429250" cy="7239000"/>
          </a:xfrm>
          <a:prstGeom prst="rect">
            <a:avLst/>
          </a:prstGeom>
          <a:ln>
            <a:solidFill>
              <a:srgbClr val="FFFF00"/>
            </a:solidFill>
          </a:ln>
        </p:spPr>
      </p:pic>
      <p:sp>
        <p:nvSpPr>
          <p:cNvPr id="3" name="TextBox 2"/>
          <p:cNvSpPr txBox="1"/>
          <p:nvPr/>
        </p:nvSpPr>
        <p:spPr>
          <a:xfrm>
            <a:off x="6019800" y="255813"/>
            <a:ext cx="7467600" cy="658587"/>
          </a:xfrm>
          <a:prstGeom prst="rect">
            <a:avLst/>
          </a:prstGeom>
          <a:noFill/>
        </p:spPr>
        <p:txBody>
          <a:bodyPr wrap="square" rtlCol="0">
            <a:prstTxWarp prst="textPlain">
              <a:avLst/>
            </a:prstTxWarp>
            <a:spAutoFit/>
          </a:bodyPr>
          <a:lstStyle/>
          <a:p>
            <a:r>
              <a:rPr lang="en-US" b="1" dirty="0" smtClean="0">
                <a:latin typeface="Book Antiqua" pitchFamily="18" charset="0"/>
              </a:rPr>
              <a:t>The moon shines when it is night.</a:t>
            </a:r>
            <a:endParaRPr lang="en-US" b="1" dirty="0">
              <a:latin typeface="Book Antiqua" pitchFamily="18" charset="0"/>
            </a:endParaRPr>
          </a:p>
        </p:txBody>
      </p:sp>
      <p:sp>
        <p:nvSpPr>
          <p:cNvPr id="4" name="TextBox 3"/>
          <p:cNvSpPr txBox="1"/>
          <p:nvPr/>
        </p:nvSpPr>
        <p:spPr>
          <a:xfrm>
            <a:off x="6068787" y="1268187"/>
            <a:ext cx="6858000" cy="658587"/>
          </a:xfrm>
          <a:prstGeom prst="rect">
            <a:avLst/>
          </a:prstGeom>
          <a:noFill/>
        </p:spPr>
        <p:txBody>
          <a:bodyPr wrap="square" rtlCol="0">
            <a:prstTxWarp prst="textPlain">
              <a:avLst/>
            </a:prstTxWarp>
            <a:spAutoFit/>
          </a:bodyPr>
          <a:lstStyle/>
          <a:p>
            <a:r>
              <a:rPr lang="en-US" b="1" dirty="0" smtClean="0">
                <a:latin typeface="Book Antiqua" pitchFamily="18" charset="0"/>
              </a:rPr>
              <a:t>The moon shines at night.</a:t>
            </a:r>
            <a:endParaRPr lang="en-US" b="1" dirty="0">
              <a:latin typeface="Book Antiqua" pitchFamily="18" charset="0"/>
            </a:endParaRPr>
          </a:p>
        </p:txBody>
      </p:sp>
      <p:sp>
        <p:nvSpPr>
          <p:cNvPr id="5" name="Down Arrow Callout 4"/>
          <p:cNvSpPr/>
          <p:nvPr/>
        </p:nvSpPr>
        <p:spPr>
          <a:xfrm>
            <a:off x="9889670" y="201387"/>
            <a:ext cx="2209801" cy="1001484"/>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657116" y="1213755"/>
            <a:ext cx="713014" cy="8164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38850" y="2819400"/>
            <a:ext cx="7418613" cy="766465"/>
          </a:xfrm>
          <a:prstGeom prst="rect">
            <a:avLst/>
          </a:prstGeom>
          <a:noFill/>
        </p:spPr>
        <p:txBody>
          <a:bodyPr wrap="square" rtlCol="0">
            <a:prstTxWarp prst="textPlain">
              <a:avLst/>
            </a:prstTxWarp>
            <a:spAutoFit/>
          </a:bodyPr>
          <a:lstStyle/>
          <a:p>
            <a:r>
              <a:rPr lang="en-US" b="1" u="sng" dirty="0" smtClean="0">
                <a:latin typeface="Book Antiqua" pitchFamily="18" charset="0"/>
              </a:rPr>
              <a:t>Change the sentences into simple</a:t>
            </a:r>
            <a:endParaRPr lang="en-US" b="1" u="sng" dirty="0">
              <a:latin typeface="Book Antiqua" pitchFamily="18" charset="0"/>
            </a:endParaRPr>
          </a:p>
        </p:txBody>
      </p:sp>
      <p:sp>
        <p:nvSpPr>
          <p:cNvPr id="8" name="TextBox 7"/>
          <p:cNvSpPr txBox="1"/>
          <p:nvPr/>
        </p:nvSpPr>
        <p:spPr>
          <a:xfrm>
            <a:off x="6006193" y="3962400"/>
            <a:ext cx="7494813" cy="2667000"/>
          </a:xfrm>
          <a:prstGeom prst="rect">
            <a:avLst/>
          </a:prstGeom>
          <a:noFill/>
        </p:spPr>
        <p:txBody>
          <a:bodyPr wrap="square" rtlCol="0">
            <a:prstTxWarp prst="textPlain">
              <a:avLst/>
            </a:prstTxWarp>
            <a:spAutoFit/>
          </a:bodyPr>
          <a:lstStyle/>
          <a:p>
            <a:r>
              <a:rPr lang="en-US" b="1" dirty="0" smtClean="0">
                <a:latin typeface="Book Antiqua" pitchFamily="18" charset="0"/>
              </a:rPr>
              <a:t>1. I go to school when it is 10 am.</a:t>
            </a:r>
          </a:p>
          <a:p>
            <a:r>
              <a:rPr lang="en-US" b="1" dirty="0" smtClean="0">
                <a:latin typeface="Book Antiqua" pitchFamily="18" charset="0"/>
              </a:rPr>
              <a:t>2. The sun shines when it is day.</a:t>
            </a:r>
          </a:p>
          <a:p>
            <a:r>
              <a:rPr lang="en-US" b="1" dirty="0" smtClean="0">
                <a:latin typeface="Book Antiqua" pitchFamily="18" charset="0"/>
              </a:rPr>
              <a:t>3. When it is 11 pm I go to bed.</a:t>
            </a:r>
          </a:p>
          <a:p>
            <a:r>
              <a:rPr lang="en-US" b="1" dirty="0" smtClean="0">
                <a:latin typeface="Book Antiqua" pitchFamily="18" charset="0"/>
              </a:rPr>
              <a:t>4. We take our lunch when it is noon.</a:t>
            </a:r>
          </a:p>
          <a:p>
            <a:r>
              <a:rPr lang="en-US" b="1" dirty="0" smtClean="0">
                <a:latin typeface="Book Antiqua" pitchFamily="18" charset="0"/>
              </a:rPr>
              <a:t>5.  We went to the station when it was night.</a:t>
            </a:r>
            <a:endParaRPr lang="en-US" b="1" dirty="0">
              <a:latin typeface="Book Antiqua" pitchFamily="18" charset="0"/>
            </a:endParaRPr>
          </a:p>
        </p:txBody>
      </p:sp>
    </p:spTree>
    <p:extLst>
      <p:ext uri="{BB962C8B-B14F-4D97-AF65-F5344CB8AC3E}">
        <p14:creationId xmlns:p14="http://schemas.microsoft.com/office/powerpoint/2010/main" val="206797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5638800" y="827314"/>
            <a:ext cx="7848600" cy="1077686"/>
          </a:xfrm>
          <a:prstGeom prst="rect">
            <a:avLst/>
          </a:prstGeom>
          <a:noFill/>
        </p:spPr>
        <p:txBody>
          <a:bodyPr wrap="square" rtlCol="0">
            <a:prstTxWarp prst="textPlain">
              <a:avLst/>
            </a:prstTxWarp>
            <a:spAutoFit/>
          </a:bodyPr>
          <a:lstStyle/>
          <a:p>
            <a:r>
              <a:rPr lang="en-US" b="1" dirty="0" smtClean="0">
                <a:latin typeface="Book Antiqua" pitchFamily="18" charset="0"/>
              </a:rPr>
              <a:t>If ‘when, means season (Spring, Winter, Summer Autumn, year) simple’s structure will be --</a:t>
            </a:r>
            <a:endParaRPr lang="en-US" b="1" dirty="0">
              <a:latin typeface="Book Antiqua" pitchFamily="18" charset="0"/>
            </a:endParaRPr>
          </a:p>
        </p:txBody>
      </p:sp>
      <p:sp>
        <p:nvSpPr>
          <p:cNvPr id="3" name="TextBox 2"/>
          <p:cNvSpPr txBox="1"/>
          <p:nvPr/>
        </p:nvSpPr>
        <p:spPr>
          <a:xfrm>
            <a:off x="5867400" y="2133600"/>
            <a:ext cx="7467600" cy="609600"/>
          </a:xfrm>
          <a:prstGeom prst="rect">
            <a:avLst/>
          </a:prstGeom>
          <a:noFill/>
        </p:spPr>
        <p:txBody>
          <a:bodyPr wrap="square" rtlCol="0">
            <a:prstTxWarp prst="textPlain">
              <a:avLst/>
            </a:prstTxWarp>
            <a:spAutoFit/>
          </a:bodyPr>
          <a:lstStyle/>
          <a:p>
            <a:r>
              <a:rPr lang="en-US" b="1" dirty="0" smtClean="0">
                <a:latin typeface="Book Antiqua" pitchFamily="18" charset="0"/>
              </a:rPr>
              <a:t>In + season’s name/year +principal clause</a:t>
            </a:r>
            <a:endParaRPr lang="en-US" b="1" dirty="0">
              <a:latin typeface="Book Antiqua" pitchFamily="18"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45962"/>
          <a:stretch/>
        </p:blipFill>
        <p:spPr>
          <a:xfrm flipH="1">
            <a:off x="4469748" y="68720"/>
            <a:ext cx="1151561" cy="2369680"/>
          </a:xfrm>
          <a:prstGeom prst="rect">
            <a:avLst/>
          </a:prstGeom>
        </p:spPr>
      </p:pic>
      <p:sp>
        <p:nvSpPr>
          <p:cNvPr id="5" name="TextBox 4"/>
          <p:cNvSpPr txBox="1"/>
          <p:nvPr/>
        </p:nvSpPr>
        <p:spPr>
          <a:xfrm>
            <a:off x="5867400" y="3124200"/>
            <a:ext cx="7467600" cy="609600"/>
          </a:xfrm>
          <a:prstGeom prst="rect">
            <a:avLst/>
          </a:prstGeom>
          <a:noFill/>
        </p:spPr>
        <p:txBody>
          <a:bodyPr wrap="square" rtlCol="0">
            <a:prstTxWarp prst="textPlain">
              <a:avLst/>
            </a:prstTxWarp>
            <a:spAutoFit/>
          </a:bodyPr>
          <a:lstStyle/>
          <a:p>
            <a:r>
              <a:rPr lang="en-US" b="1" dirty="0" smtClean="0">
                <a:latin typeface="Book Antiqua" pitchFamily="18" charset="0"/>
              </a:rPr>
              <a:t>When it is spring, the cuckoo sings.</a:t>
            </a:r>
            <a:endParaRPr lang="en-US" b="1" dirty="0">
              <a:latin typeface="Book Antiqua" pitchFamily="18" charset="0"/>
            </a:endParaRPr>
          </a:p>
        </p:txBody>
      </p:sp>
      <p:sp>
        <p:nvSpPr>
          <p:cNvPr id="6" name="TextBox 5"/>
          <p:cNvSpPr txBox="1"/>
          <p:nvPr/>
        </p:nvSpPr>
        <p:spPr>
          <a:xfrm>
            <a:off x="5872843" y="5029200"/>
            <a:ext cx="7309757" cy="762000"/>
          </a:xfrm>
          <a:prstGeom prst="rect">
            <a:avLst/>
          </a:prstGeom>
          <a:noFill/>
        </p:spPr>
        <p:txBody>
          <a:bodyPr wrap="square" rtlCol="0">
            <a:prstTxWarp prst="textPlain">
              <a:avLst/>
            </a:prstTxWarp>
            <a:spAutoFit/>
          </a:bodyPr>
          <a:lstStyle/>
          <a:p>
            <a:r>
              <a:rPr lang="en-US" b="1" smtClean="0">
                <a:ln>
                  <a:solidFill>
                    <a:srgbClr val="FFFF00"/>
                  </a:solidFill>
                </a:ln>
                <a:solidFill>
                  <a:srgbClr val="FFFF00"/>
                </a:solidFill>
                <a:latin typeface="Book Antiqua" pitchFamily="18" charset="0"/>
              </a:rPr>
              <a:t>In spring</a:t>
            </a:r>
            <a:r>
              <a:rPr lang="en-US" b="1" dirty="0" smtClean="0">
                <a:ln>
                  <a:solidFill>
                    <a:srgbClr val="FFFF00"/>
                  </a:solidFill>
                </a:ln>
                <a:solidFill>
                  <a:srgbClr val="FFFF00"/>
                </a:solidFill>
                <a:latin typeface="Book Antiqua" pitchFamily="18" charset="0"/>
              </a:rPr>
              <a:t>, the cuckoo sings.</a:t>
            </a:r>
            <a:endParaRPr lang="en-US" b="1" dirty="0">
              <a:ln>
                <a:solidFill>
                  <a:srgbClr val="FFFF00"/>
                </a:solidFill>
              </a:ln>
              <a:solidFill>
                <a:srgbClr val="FFFF00"/>
              </a:solidFill>
              <a:latin typeface="Book Antiqua" pitchFamily="18" charset="0"/>
            </a:endParaRPr>
          </a:p>
        </p:txBody>
      </p:sp>
      <p:sp>
        <p:nvSpPr>
          <p:cNvPr id="7" name="Oval Callout 6"/>
          <p:cNvSpPr/>
          <p:nvPr/>
        </p:nvSpPr>
        <p:spPr>
          <a:xfrm>
            <a:off x="5638800" y="2743200"/>
            <a:ext cx="2514600" cy="1447800"/>
          </a:xfrm>
          <a:prstGeom prst="wedgeEllipseCallout">
            <a:avLst>
              <a:gd name="adj1" fmla="val -27327"/>
              <a:gd name="adj2" fmla="val 91823"/>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38800" y="4827813"/>
            <a:ext cx="914400" cy="1143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3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26" presetClass="emph" presetSubtype="0" repeatCount="indefinite" fill="hold" grpId="1" nodeType="withEffect">
                                  <p:stCondLst>
                                    <p:cond delay="0"/>
                                  </p:stCondLst>
                                  <p:endCondLst>
                                    <p:cond evt="onNext" delay="0">
                                      <p:tgtEl>
                                        <p:sldTgt/>
                                      </p:tgtEl>
                                    </p:cond>
                                  </p:endCondLst>
                                  <p:childTnLst>
                                    <p:animEffect transition="out" filter="fade">
                                      <p:cBhvr>
                                        <p:cTn id="33" dur="500" tmFilter="0, 0; .2, .5; .8, .5; 1, 0"/>
                                        <p:tgtEl>
                                          <p:spTgt spid="7"/>
                                        </p:tgtEl>
                                      </p:cBhvr>
                                    </p:animEffect>
                                    <p:animScale>
                                      <p:cBhvr>
                                        <p:cTn id="34" dur="250" autoRev="1" fill="hold"/>
                                        <p:tgtEl>
                                          <p:spTgt spid="7"/>
                                        </p:tgtEl>
                                      </p:cBhvr>
                                      <p:by x="105000" y="105000"/>
                                    </p:animScale>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animBg="1"/>
      <p:bldP spid="7" grpId="1"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457200"/>
            <a:ext cx="12877800" cy="609600"/>
          </a:xfrm>
          <a:prstGeom prst="rect">
            <a:avLst/>
          </a:prstGeom>
          <a:noFill/>
        </p:spPr>
        <p:txBody>
          <a:bodyPr wrap="square" rtlCol="0">
            <a:prstTxWarp prst="textPlain">
              <a:avLst/>
            </a:prstTxWarp>
            <a:spAutoFit/>
          </a:bodyPr>
          <a:lstStyle/>
          <a:p>
            <a:r>
              <a:rPr lang="en-US" b="1" dirty="0" smtClean="0">
                <a:latin typeface="Book Antiqua" pitchFamily="18" charset="0"/>
              </a:rPr>
              <a:t>If ‘when’ means morning, afternoon, evening, structure will be--</a:t>
            </a:r>
            <a:endParaRPr lang="en-US" b="1" dirty="0">
              <a:latin typeface="Book Antiqua" pitchFamily="18" charset="0"/>
            </a:endParaRPr>
          </a:p>
        </p:txBody>
      </p:sp>
      <p:sp>
        <p:nvSpPr>
          <p:cNvPr id="3" name="TextBox 2"/>
          <p:cNvSpPr txBox="1"/>
          <p:nvPr/>
        </p:nvSpPr>
        <p:spPr>
          <a:xfrm>
            <a:off x="381000" y="1219200"/>
            <a:ext cx="12954000" cy="609600"/>
          </a:xfrm>
          <a:prstGeom prst="rect">
            <a:avLst/>
          </a:prstGeom>
          <a:noFill/>
        </p:spPr>
        <p:txBody>
          <a:bodyPr wrap="square" rtlCol="0">
            <a:prstTxWarp prst="textPlain">
              <a:avLst/>
            </a:prstTxWarp>
            <a:spAutoFit/>
          </a:bodyPr>
          <a:lstStyle/>
          <a:p>
            <a:r>
              <a:rPr lang="en-US" b="1" dirty="0" smtClean="0">
                <a:latin typeface="Book Antiqua" pitchFamily="18" charset="0"/>
              </a:rPr>
              <a:t>In the + morning/afternoon/evening + principal clause.</a:t>
            </a:r>
            <a:endParaRPr lang="en-US" b="1" dirty="0">
              <a:latin typeface="Book Antiqua"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683" r="10871"/>
          <a:stretch/>
        </p:blipFill>
        <p:spPr>
          <a:xfrm>
            <a:off x="397330" y="1900660"/>
            <a:ext cx="5376938" cy="5490740"/>
          </a:xfrm>
          <a:prstGeom prst="rect">
            <a:avLst/>
          </a:prstGeom>
        </p:spPr>
      </p:pic>
      <p:sp>
        <p:nvSpPr>
          <p:cNvPr id="8" name="TextBox 7"/>
          <p:cNvSpPr txBox="1"/>
          <p:nvPr/>
        </p:nvSpPr>
        <p:spPr>
          <a:xfrm>
            <a:off x="6134100" y="2209800"/>
            <a:ext cx="6591300" cy="685800"/>
          </a:xfrm>
          <a:prstGeom prst="rect">
            <a:avLst/>
          </a:prstGeom>
          <a:noFill/>
        </p:spPr>
        <p:txBody>
          <a:bodyPr wrap="square" rtlCol="0">
            <a:prstTxWarp prst="textPlain">
              <a:avLst/>
            </a:prstTxWarp>
            <a:spAutoFit/>
          </a:bodyPr>
          <a:lstStyle/>
          <a:p>
            <a:r>
              <a:rPr lang="en-US" b="1" dirty="0" smtClean="0">
                <a:latin typeface="Book Antiqua" pitchFamily="18" charset="0"/>
              </a:rPr>
              <a:t>When it is  morning, lily blooms.</a:t>
            </a:r>
            <a:endParaRPr lang="en-US" b="1" dirty="0">
              <a:latin typeface="Book Antiqua" pitchFamily="18" charset="0"/>
            </a:endParaRPr>
          </a:p>
        </p:txBody>
      </p:sp>
      <p:sp>
        <p:nvSpPr>
          <p:cNvPr id="9" name="TextBox 8"/>
          <p:cNvSpPr txBox="1"/>
          <p:nvPr/>
        </p:nvSpPr>
        <p:spPr>
          <a:xfrm>
            <a:off x="6117771" y="3733800"/>
            <a:ext cx="6172200" cy="685800"/>
          </a:xfrm>
          <a:prstGeom prst="rect">
            <a:avLst/>
          </a:prstGeom>
          <a:noFill/>
        </p:spPr>
        <p:txBody>
          <a:bodyPr wrap="square" rtlCol="0">
            <a:prstTxWarp prst="textPlain">
              <a:avLst/>
            </a:prstTxWarp>
            <a:spAutoFit/>
          </a:bodyPr>
          <a:lstStyle/>
          <a:p>
            <a:r>
              <a:rPr lang="en-US" b="1" dirty="0" smtClean="0">
                <a:latin typeface="Book Antiqua" pitchFamily="18" charset="0"/>
              </a:rPr>
              <a:t>In the morning, lily blooms.</a:t>
            </a:r>
            <a:endParaRPr lang="en-US" b="1" dirty="0">
              <a:latin typeface="Book Antiqua" pitchFamily="18" charset="0"/>
            </a:endParaRPr>
          </a:p>
        </p:txBody>
      </p:sp>
      <p:sp>
        <p:nvSpPr>
          <p:cNvPr id="10" name="Oval Callout 9"/>
          <p:cNvSpPr/>
          <p:nvPr/>
        </p:nvSpPr>
        <p:spPr>
          <a:xfrm>
            <a:off x="5867400" y="1981200"/>
            <a:ext cx="2438400" cy="994940"/>
          </a:xfrm>
          <a:prstGeom prst="wedgeEllipseCallout">
            <a:avLst>
              <a:gd name="adj1" fmla="val -18216"/>
              <a:gd name="adj2" fmla="val 115733"/>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67400" y="3646713"/>
            <a:ext cx="1676400" cy="772887"/>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55872" y="4876800"/>
            <a:ext cx="6232071" cy="609600"/>
          </a:xfrm>
          <a:prstGeom prst="rect">
            <a:avLst/>
          </a:prstGeom>
          <a:noFill/>
        </p:spPr>
        <p:txBody>
          <a:bodyPr wrap="square" rtlCol="0">
            <a:prstTxWarp prst="textPlain">
              <a:avLst/>
            </a:prstTxWarp>
            <a:spAutoFit/>
          </a:bodyPr>
          <a:lstStyle/>
          <a:p>
            <a:r>
              <a:rPr lang="en-US" b="1" u="sng" dirty="0" smtClean="0">
                <a:latin typeface="Book Antiqua" pitchFamily="18" charset="0"/>
              </a:rPr>
              <a:t>Change the sentences into simple.</a:t>
            </a:r>
            <a:endParaRPr lang="en-US" b="1" u="sng" dirty="0">
              <a:latin typeface="Book Antiqua" pitchFamily="18" charset="0"/>
            </a:endParaRPr>
          </a:p>
        </p:txBody>
      </p:sp>
      <p:sp>
        <p:nvSpPr>
          <p:cNvPr id="13" name="TextBox 12"/>
          <p:cNvSpPr txBox="1"/>
          <p:nvPr/>
        </p:nvSpPr>
        <p:spPr>
          <a:xfrm>
            <a:off x="6096000" y="5791200"/>
            <a:ext cx="7391400" cy="1600200"/>
          </a:xfrm>
          <a:prstGeom prst="rect">
            <a:avLst/>
          </a:prstGeom>
          <a:noFill/>
        </p:spPr>
        <p:txBody>
          <a:bodyPr wrap="square" rtlCol="0">
            <a:prstTxWarp prst="textPlain">
              <a:avLst/>
            </a:prstTxWarp>
            <a:spAutoFit/>
          </a:bodyPr>
          <a:lstStyle/>
          <a:p>
            <a:pPr marL="457200" indent="-457200">
              <a:buAutoNum type="arabicPeriod"/>
            </a:pPr>
            <a:r>
              <a:rPr lang="en-US" b="1" dirty="0" smtClean="0">
                <a:latin typeface="Book Antiqua" pitchFamily="18" charset="0"/>
              </a:rPr>
              <a:t>We play when it is afternoon.</a:t>
            </a:r>
          </a:p>
          <a:p>
            <a:pPr marL="457200" indent="-457200">
              <a:buAutoNum type="arabicPeriod"/>
            </a:pPr>
            <a:r>
              <a:rPr lang="en-US" b="1" dirty="0" smtClean="0">
                <a:latin typeface="Book Antiqua" pitchFamily="18" charset="0"/>
              </a:rPr>
              <a:t>When it is evening, birds return to their nests.</a:t>
            </a:r>
          </a:p>
          <a:p>
            <a:pPr marL="457200" indent="-457200">
              <a:buAutoNum type="arabicPeriod"/>
            </a:pPr>
            <a:r>
              <a:rPr lang="en-US" b="1" dirty="0" smtClean="0">
                <a:latin typeface="Book Antiqua" pitchFamily="18" charset="0"/>
              </a:rPr>
              <a:t>We can take a fresh air when it is morning.</a:t>
            </a:r>
            <a:endParaRPr lang="en-US" b="1" dirty="0">
              <a:latin typeface="Book Antiqua" pitchFamily="18" charset="0"/>
            </a:endParaRPr>
          </a:p>
        </p:txBody>
      </p:sp>
    </p:spTree>
    <p:extLst>
      <p:ext uri="{BB962C8B-B14F-4D97-AF65-F5344CB8AC3E}">
        <p14:creationId xmlns:p14="http://schemas.microsoft.com/office/powerpoint/2010/main" val="75870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26" presetClass="emph" presetSubtype="0" repeatCount="indefinite" fill="hold" grpId="1" nodeType="withEffect">
                                  <p:stCondLst>
                                    <p:cond delay="0"/>
                                  </p:stCondLst>
                                  <p:endCondLst>
                                    <p:cond evt="onNext" delay="0">
                                      <p:tgtEl>
                                        <p:sldTgt/>
                                      </p:tgtEl>
                                    </p:cond>
                                  </p:endCondLst>
                                  <p:childTnLst>
                                    <p:animEffect transition="out" filter="fade">
                                      <p:cBhvr>
                                        <p:cTn id="38" dur="500" tmFilter="0, 0; .2, .5; .8, .5; 1, 0"/>
                                        <p:tgtEl>
                                          <p:spTgt spid="10"/>
                                        </p:tgtEl>
                                      </p:cBhvr>
                                    </p:animEffect>
                                    <p:animScale>
                                      <p:cBhvr>
                                        <p:cTn id="39" dur="250" autoRev="1" fill="hold"/>
                                        <p:tgtEl>
                                          <p:spTgt spid="10"/>
                                        </p:tgtEl>
                                      </p:cBhvr>
                                      <p:by x="105000" y="105000"/>
                                    </p:animScale>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animBg="1"/>
      <p:bldP spid="10" grpId="1" animBg="1"/>
      <p:bldP spid="11"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3716000" cy="2590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1" y="152400"/>
            <a:ext cx="12705906" cy="990600"/>
          </a:xfrm>
          <a:prstGeom prst="rect">
            <a:avLst/>
          </a:prstGeom>
          <a:noFill/>
          <a:ln>
            <a:noFill/>
          </a:ln>
        </p:spPr>
        <p:txBody>
          <a:bodyPr wrap="square" rtlCol="0">
            <a:prstTxWarp prst="textPlain">
              <a:avLst/>
            </a:prstTxWarp>
            <a:spAutoFit/>
          </a:bodyPr>
          <a:lstStyle/>
          <a:p>
            <a:r>
              <a:rPr lang="en-US" b="1" dirty="0" smtClean="0">
                <a:latin typeface="Book Antiqua" pitchFamily="18" charset="0"/>
              </a:rPr>
              <a:t>If ‘when’ means age, the structure will be--</a:t>
            </a:r>
            <a:endParaRPr lang="en-US" b="1" dirty="0">
              <a:latin typeface="Book Antiqua" pitchFamily="18" charset="0"/>
            </a:endParaRPr>
          </a:p>
        </p:txBody>
      </p:sp>
      <p:sp>
        <p:nvSpPr>
          <p:cNvPr id="3" name="TextBox 2"/>
          <p:cNvSpPr txBox="1"/>
          <p:nvPr/>
        </p:nvSpPr>
        <p:spPr>
          <a:xfrm>
            <a:off x="402772" y="1295400"/>
            <a:ext cx="13008428" cy="990600"/>
          </a:xfrm>
          <a:prstGeom prst="rect">
            <a:avLst/>
          </a:prstGeom>
          <a:noFill/>
          <a:ln>
            <a:noFill/>
          </a:ln>
        </p:spPr>
        <p:txBody>
          <a:bodyPr wrap="square" rtlCol="0">
            <a:prstTxWarp prst="textPlain">
              <a:avLst/>
            </a:prstTxWarp>
            <a:spAutoFit/>
          </a:bodyPr>
          <a:lstStyle/>
          <a:p>
            <a:r>
              <a:rPr lang="en-US" b="1" dirty="0" smtClean="0">
                <a:latin typeface="Book Antiqua" pitchFamily="18" charset="0"/>
              </a:rPr>
              <a:t>At the age of + age quantity + principal clause.</a:t>
            </a:r>
            <a:endParaRPr lang="en-US" b="1" dirty="0">
              <a:latin typeface="Book Antiqua" pitchFamily="18" charset="0"/>
            </a:endParaRPr>
          </a:p>
        </p:txBody>
      </p:sp>
      <p:sp>
        <p:nvSpPr>
          <p:cNvPr id="5" name="TextBox 4"/>
          <p:cNvSpPr txBox="1"/>
          <p:nvPr/>
        </p:nvSpPr>
        <p:spPr>
          <a:xfrm>
            <a:off x="457200" y="4343400"/>
            <a:ext cx="12268200" cy="762000"/>
          </a:xfrm>
          <a:prstGeom prst="rect">
            <a:avLst/>
          </a:prstGeom>
          <a:noFill/>
          <a:ln>
            <a:noFill/>
          </a:ln>
        </p:spPr>
        <p:txBody>
          <a:bodyPr wrap="square" rtlCol="0">
            <a:prstTxWarp prst="textPlain">
              <a:avLst/>
            </a:prstTxWarp>
            <a:spAutoFit/>
          </a:bodyPr>
          <a:lstStyle/>
          <a:p>
            <a:r>
              <a:rPr lang="en-US" b="1" dirty="0" smtClean="0">
                <a:ln>
                  <a:solidFill>
                    <a:sysClr val="windowText" lastClr="000000"/>
                  </a:solidFill>
                </a:ln>
                <a:solidFill>
                  <a:sysClr val="windowText" lastClr="000000"/>
                </a:solidFill>
                <a:latin typeface="Book Antiqua" pitchFamily="18" charset="0"/>
              </a:rPr>
              <a:t>When they were  10, they swam in the village pond.</a:t>
            </a:r>
            <a:endParaRPr lang="en-US" b="1" dirty="0">
              <a:ln>
                <a:solidFill>
                  <a:sysClr val="windowText" lastClr="000000"/>
                </a:solidFill>
              </a:ln>
              <a:solidFill>
                <a:sysClr val="windowText" lastClr="000000"/>
              </a:solidFill>
              <a:latin typeface="Book Antiqua" pitchFamily="18" charset="0"/>
            </a:endParaRPr>
          </a:p>
        </p:txBody>
      </p:sp>
      <p:sp>
        <p:nvSpPr>
          <p:cNvPr id="6" name="TextBox 5"/>
          <p:cNvSpPr txBox="1"/>
          <p:nvPr/>
        </p:nvSpPr>
        <p:spPr>
          <a:xfrm>
            <a:off x="402770" y="6324600"/>
            <a:ext cx="12322630" cy="762000"/>
          </a:xfrm>
          <a:prstGeom prst="rect">
            <a:avLst/>
          </a:prstGeom>
          <a:noFill/>
          <a:ln>
            <a:noFill/>
          </a:ln>
        </p:spPr>
        <p:txBody>
          <a:bodyPr wrap="square" rtlCol="0">
            <a:prstTxWarp prst="textPlain">
              <a:avLst/>
            </a:prstTxWarp>
            <a:spAutoFit/>
          </a:bodyPr>
          <a:lstStyle/>
          <a:p>
            <a:r>
              <a:rPr lang="en-US" b="1" dirty="0" smtClean="0">
                <a:ln>
                  <a:solidFill>
                    <a:sysClr val="windowText" lastClr="000000"/>
                  </a:solidFill>
                </a:ln>
                <a:solidFill>
                  <a:sysClr val="windowText" lastClr="000000"/>
                </a:solidFill>
                <a:latin typeface="Book Antiqua" pitchFamily="18" charset="0"/>
              </a:rPr>
              <a:t>At the age of 6 they swam in the village pond.</a:t>
            </a:r>
            <a:endParaRPr lang="en-US" b="1" dirty="0">
              <a:ln>
                <a:solidFill>
                  <a:sysClr val="windowText" lastClr="000000"/>
                </a:solidFill>
              </a:ln>
              <a:solidFill>
                <a:sysClr val="windowText" lastClr="000000"/>
              </a:solidFill>
              <a:latin typeface="Book Antiqua" pitchFamily="18" charset="0"/>
            </a:endParaRPr>
          </a:p>
        </p:txBody>
      </p:sp>
      <p:sp>
        <p:nvSpPr>
          <p:cNvPr id="7" name="Rounded Rectangular Callout 6"/>
          <p:cNvSpPr/>
          <p:nvPr/>
        </p:nvSpPr>
        <p:spPr>
          <a:xfrm>
            <a:off x="381000" y="4191000"/>
            <a:ext cx="4876800" cy="990600"/>
          </a:xfrm>
          <a:prstGeom prst="wedgeRoundRectCallout">
            <a:avLst>
              <a:gd name="adj1" fmla="val -35722"/>
              <a:gd name="adj2" fmla="val 14395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ounded Rectangle 7"/>
          <p:cNvSpPr/>
          <p:nvPr/>
        </p:nvSpPr>
        <p:spPr>
          <a:xfrm>
            <a:off x="364670" y="6172200"/>
            <a:ext cx="405493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83764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26" presetClass="emph" presetSubtype="0" repeatCount="indefinite" fill="hold" grpId="1" nodeType="withEffect">
                                  <p:stCondLst>
                                    <p:cond delay="0"/>
                                  </p:stCondLst>
                                  <p:endCondLst>
                                    <p:cond evt="onNext" delay="0">
                                      <p:tgtEl>
                                        <p:sldTgt/>
                                      </p:tgtEl>
                                    </p:cond>
                                  </p:endCondLst>
                                  <p:childTnLst>
                                    <p:animEffect transition="out" filter="fade">
                                      <p:cBhvr>
                                        <p:cTn id="35" dur="500" tmFilter="0, 0; .2, .5; .8, .5; 1, 0"/>
                                        <p:tgtEl>
                                          <p:spTgt spid="7"/>
                                        </p:tgtEl>
                                      </p:cBhvr>
                                    </p:animEffect>
                                    <p:animScale>
                                      <p:cBhvr>
                                        <p:cTn id="36" dur="250" autoRev="1" fill="hold"/>
                                        <p:tgtEl>
                                          <p:spTgt spid="7"/>
                                        </p:tgtEl>
                                      </p:cBhvr>
                                      <p:by x="105000" y="105000"/>
                                    </p:animScale>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5" grpId="0"/>
      <p:bldP spid="6" grpId="0"/>
      <p:bldP spid="7" grpId="0" animBg="1"/>
      <p:bldP spid="7"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29800" y="304800"/>
            <a:ext cx="3581400" cy="762000"/>
          </a:xfrm>
          <a:prstGeom prst="rect">
            <a:avLst/>
          </a:prstGeom>
          <a:noFill/>
        </p:spPr>
        <p:txBody>
          <a:bodyPr wrap="square" rtlCol="0">
            <a:prstTxWarp prst="textPlain">
              <a:avLst/>
            </a:prstTxWarp>
            <a:spAutoFit/>
          </a:bodyPr>
          <a:lstStyle/>
          <a:p>
            <a:r>
              <a:rPr lang="en-US" b="1" u="sng" dirty="0" smtClean="0">
                <a:solidFill>
                  <a:schemeClr val="bg1"/>
                </a:solidFill>
                <a:latin typeface="Book Antiqua" pitchFamily="18" charset="0"/>
              </a:rPr>
              <a:t>Home Task</a:t>
            </a:r>
            <a:endParaRPr lang="en-US" b="1" u="sng" dirty="0">
              <a:solidFill>
                <a:schemeClr val="bg1"/>
              </a:solidFill>
              <a:latin typeface="Book Antiqua" pitchFamily="18" charset="0"/>
            </a:endParaRPr>
          </a:p>
        </p:txBody>
      </p:sp>
      <p:sp>
        <p:nvSpPr>
          <p:cNvPr id="3" name="TextBox 2"/>
          <p:cNvSpPr txBox="1"/>
          <p:nvPr/>
        </p:nvSpPr>
        <p:spPr>
          <a:xfrm>
            <a:off x="5410200" y="1649184"/>
            <a:ext cx="8153400" cy="1246416"/>
          </a:xfrm>
          <a:prstGeom prst="rect">
            <a:avLst/>
          </a:prstGeom>
          <a:noFill/>
        </p:spPr>
        <p:txBody>
          <a:bodyPr wrap="square" rtlCol="0">
            <a:prstTxWarp prst="textPlain">
              <a:avLst/>
            </a:prstTxWarp>
            <a:spAutoFit/>
          </a:bodyPr>
          <a:lstStyle/>
          <a:p>
            <a:pPr algn="ctr"/>
            <a:r>
              <a:rPr lang="en-US" b="1" dirty="0" smtClean="0">
                <a:ln>
                  <a:solidFill>
                    <a:schemeClr val="tx1"/>
                  </a:solidFill>
                </a:ln>
                <a:latin typeface="Book Antiqua" pitchFamily="18" charset="0"/>
              </a:rPr>
              <a:t>Make 10 complex sentences and </a:t>
            </a:r>
          </a:p>
          <a:p>
            <a:pPr algn="ctr"/>
            <a:r>
              <a:rPr lang="en-US" b="1" dirty="0" smtClean="0">
                <a:ln>
                  <a:solidFill>
                    <a:schemeClr val="tx1"/>
                  </a:solidFill>
                </a:ln>
                <a:latin typeface="Book Antiqua" pitchFamily="18" charset="0"/>
              </a:rPr>
              <a:t>change them into simple at your own.</a:t>
            </a:r>
            <a:endParaRPr lang="en-US" b="1" dirty="0">
              <a:ln>
                <a:solidFill>
                  <a:schemeClr val="tx1"/>
                </a:solidFill>
              </a:ln>
              <a:latin typeface="Book Antiqua" pitchFamily="18" charset="0"/>
            </a:endParaRPr>
          </a:p>
        </p:txBody>
      </p:sp>
      <p:sp>
        <p:nvSpPr>
          <p:cNvPr id="4" name="TextBox 3"/>
          <p:cNvSpPr txBox="1"/>
          <p:nvPr/>
        </p:nvSpPr>
        <p:spPr>
          <a:xfrm>
            <a:off x="6705600" y="6493328"/>
            <a:ext cx="5943600" cy="1202872"/>
          </a:xfrm>
          <a:prstGeom prst="rect">
            <a:avLst/>
          </a:prstGeom>
          <a:noFill/>
        </p:spPr>
        <p:txBody>
          <a:bodyPr wrap="square" rtlCol="0">
            <a:prstTxWarp prst="textWave1">
              <a:avLst>
                <a:gd name="adj1" fmla="val 20000"/>
                <a:gd name="adj2" fmla="val 0"/>
              </a:avLst>
            </a:prstTxWarp>
            <a:spAutoFit/>
          </a:bodyPr>
          <a:lstStyle/>
          <a:p>
            <a:r>
              <a:rPr lang="en-US" b="1" dirty="0" smtClean="0">
                <a:latin typeface="Book Antiqua" pitchFamily="18" charset="0"/>
              </a:rPr>
              <a:t>See you again.</a:t>
            </a:r>
            <a:endParaRPr lang="en-US" b="1" dirty="0">
              <a:latin typeface="Book Antiqua" pitchFamily="18" charset="0"/>
            </a:endParaRPr>
          </a:p>
        </p:txBody>
      </p:sp>
    </p:spTree>
    <p:extLst>
      <p:ext uri="{BB962C8B-B14F-4D97-AF65-F5344CB8AC3E}">
        <p14:creationId xmlns:p14="http://schemas.microsoft.com/office/powerpoint/2010/main" val="135544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914400" y="605667"/>
            <a:ext cx="11887200" cy="2763520"/>
          </a:xfrm>
          <a:prstGeom prst="rect">
            <a:avLst/>
          </a:prstGeom>
          <a:noFill/>
        </p:spPr>
        <p:txBody>
          <a:bodyPr wrap="none" lIns="122786" tIns="61393" rIns="122786" bIns="61393"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67" dirty="0">
                <a:ln w="11430"/>
                <a:effectLst>
                  <a:outerShdw blurRad="76200" dist="50800" dir="5400000" algn="tl" rotWithShape="0">
                    <a:srgbClr val="000000">
                      <a:alpha val="65000"/>
                    </a:srgbClr>
                  </a:outerShdw>
                </a:effectLst>
                <a:latin typeface="Book Antiqua" pitchFamily="18" charset="0"/>
                <a:cs typeface="MonooMJ" pitchFamily="2" charset="0"/>
              </a:rPr>
              <a:t>Acknowledgement</a:t>
            </a:r>
          </a:p>
        </p:txBody>
      </p:sp>
      <p:sp>
        <p:nvSpPr>
          <p:cNvPr id="5" name="TextBox 4"/>
          <p:cNvSpPr txBox="1"/>
          <p:nvPr/>
        </p:nvSpPr>
        <p:spPr>
          <a:xfrm>
            <a:off x="914400" y="3714627"/>
            <a:ext cx="11887200" cy="3571083"/>
          </a:xfrm>
          <a:prstGeom prst="rect">
            <a:avLst/>
          </a:prstGeom>
          <a:noFill/>
          <a:ln>
            <a:solidFill>
              <a:schemeClr val="tx1"/>
            </a:solidFill>
          </a:ln>
        </p:spPr>
        <p:txBody>
          <a:bodyPr wrap="square" lIns="122786" tIns="61393" rIns="122786" bIns="61393" rtlCol="0">
            <a:spAutoFit/>
          </a:bodyPr>
          <a:lstStyle/>
          <a:p>
            <a:pPr algn="just"/>
            <a:r>
              <a:rPr lang="en-US" sz="3200" b="1" dirty="0">
                <a:solidFill>
                  <a:srgbClr val="003399"/>
                </a:solidFill>
                <a:latin typeface="Book Antiqua" pitchFamily="18" charset="0"/>
                <a:cs typeface="Nikosh" pitchFamily="2" charset="0"/>
              </a:rPr>
              <a:t>We would like to express our cordial gratitude to the  Ministry of Education, Directorate of Secondary &amp; Higher Education, NCTB</a:t>
            </a:r>
            <a:r>
              <a:rPr lang="en-US" sz="3200" b="1">
                <a:solidFill>
                  <a:srgbClr val="003399"/>
                </a:solidFill>
                <a:latin typeface="Book Antiqua" pitchFamily="18" charset="0"/>
                <a:cs typeface="Nikosh" pitchFamily="2" charset="0"/>
              </a:rPr>
              <a:t>, A2i </a:t>
            </a:r>
            <a:r>
              <a:rPr lang="en-US" sz="3200" b="1" dirty="0">
                <a:solidFill>
                  <a:srgbClr val="003399"/>
                </a:solidFill>
                <a:latin typeface="Book Antiqua" pitchFamily="18" charset="0"/>
                <a:cs typeface="Nikosh" pitchFamily="2" charset="0"/>
              </a:rPr>
              <a:t>and the panel of honorable editors ( Md. Jahangir </a:t>
            </a:r>
            <a:r>
              <a:rPr lang="en-US" sz="3200" b="1" dirty="0" err="1">
                <a:solidFill>
                  <a:srgbClr val="003399"/>
                </a:solidFill>
                <a:latin typeface="Book Antiqua" pitchFamily="18" charset="0"/>
                <a:cs typeface="Nikosh" pitchFamily="2" charset="0"/>
              </a:rPr>
              <a:t>Hasan</a:t>
            </a:r>
            <a:r>
              <a:rPr lang="en-US" sz="3200" b="1" dirty="0">
                <a:solidFill>
                  <a:srgbClr val="003399"/>
                </a:solidFill>
                <a:latin typeface="Book Antiqua" pitchFamily="18" charset="0"/>
                <a:cs typeface="Nikosh" pitchFamily="2" charset="0"/>
              </a:rPr>
              <a:t>, Assistant Professor (English) TTC, </a:t>
            </a:r>
            <a:r>
              <a:rPr lang="en-US" sz="3200" b="1" dirty="0" err="1">
                <a:solidFill>
                  <a:srgbClr val="003399"/>
                </a:solidFill>
                <a:latin typeface="Book Antiqua" pitchFamily="18" charset="0"/>
                <a:cs typeface="Nikosh" pitchFamily="2" charset="0"/>
              </a:rPr>
              <a:t>Rangpur</a:t>
            </a:r>
            <a:r>
              <a:rPr lang="en-US" sz="3200" b="1" dirty="0">
                <a:solidFill>
                  <a:srgbClr val="003399"/>
                </a:solidFill>
                <a:latin typeface="Book Antiqua" pitchFamily="18" charset="0"/>
                <a:cs typeface="Nikosh" pitchFamily="2" charset="0"/>
              </a:rPr>
              <a:t>, </a:t>
            </a:r>
            <a:r>
              <a:rPr lang="en-US" sz="3200" b="1" dirty="0" err="1">
                <a:solidFill>
                  <a:srgbClr val="003399"/>
                </a:solidFill>
                <a:latin typeface="Book Antiqua" pitchFamily="18" charset="0"/>
                <a:cs typeface="Nikosh" pitchFamily="2" charset="0"/>
              </a:rPr>
              <a:t>Ranjit</a:t>
            </a:r>
            <a:r>
              <a:rPr lang="en-US" sz="3200" b="1" dirty="0">
                <a:solidFill>
                  <a:srgbClr val="003399"/>
                </a:solidFill>
                <a:latin typeface="Book Antiqua" pitchFamily="18" charset="0"/>
                <a:cs typeface="Nikosh" pitchFamily="2" charset="0"/>
              </a:rPr>
              <a:t> </a:t>
            </a:r>
            <a:r>
              <a:rPr lang="en-US" sz="3200" b="1" dirty="0" err="1">
                <a:solidFill>
                  <a:srgbClr val="003399"/>
                </a:solidFill>
                <a:latin typeface="Book Antiqua" pitchFamily="18" charset="0"/>
                <a:cs typeface="Nikosh" pitchFamily="2" charset="0"/>
              </a:rPr>
              <a:t>Poddar</a:t>
            </a:r>
            <a:r>
              <a:rPr lang="en-US" sz="3200" b="1" dirty="0">
                <a:solidFill>
                  <a:srgbClr val="003399"/>
                </a:solidFill>
                <a:latin typeface="Book Antiqua" pitchFamily="18" charset="0"/>
                <a:cs typeface="Nikosh" pitchFamily="2" charset="0"/>
              </a:rPr>
              <a:t>, Associate Professor (English) TTC, Dhaka, and </a:t>
            </a:r>
            <a:r>
              <a:rPr lang="en-US" sz="3200" b="1" dirty="0" err="1">
                <a:solidFill>
                  <a:srgbClr val="003399"/>
                </a:solidFill>
                <a:latin typeface="Book Antiqua" pitchFamily="18" charset="0"/>
                <a:cs typeface="Nikosh" pitchFamily="2" charset="0"/>
              </a:rPr>
              <a:t>Urmila</a:t>
            </a:r>
            <a:r>
              <a:rPr lang="en-US" sz="3200" b="1" dirty="0">
                <a:solidFill>
                  <a:srgbClr val="003399"/>
                </a:solidFill>
                <a:latin typeface="Book Antiqua" pitchFamily="18" charset="0"/>
                <a:cs typeface="Nikosh" pitchFamily="2" charset="0"/>
              </a:rPr>
              <a:t> </a:t>
            </a:r>
            <a:r>
              <a:rPr lang="en-US" sz="3200" b="1" dirty="0" err="1">
                <a:solidFill>
                  <a:srgbClr val="003399"/>
                </a:solidFill>
                <a:latin typeface="Book Antiqua" pitchFamily="18" charset="0"/>
                <a:cs typeface="Nikosh" pitchFamily="2" charset="0"/>
              </a:rPr>
              <a:t>Khaled</a:t>
            </a:r>
            <a:r>
              <a:rPr lang="en-US" sz="3200" b="1" dirty="0">
                <a:solidFill>
                  <a:srgbClr val="003399"/>
                </a:solidFill>
                <a:latin typeface="Book Antiqua" pitchFamily="18" charset="0"/>
                <a:cs typeface="Nikosh" pitchFamily="2" charset="0"/>
              </a:rPr>
              <a:t>, Assistant Professor (English) TTC, Dhaka, to enrich the contents.</a:t>
            </a:r>
          </a:p>
        </p:txBody>
      </p:sp>
    </p:spTree>
    <p:extLst>
      <p:ext uri="{BB962C8B-B14F-4D97-AF65-F5344CB8AC3E}">
        <p14:creationId xmlns:p14="http://schemas.microsoft.com/office/powerpoint/2010/main" val="657882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TextBox 1"/>
          <p:cNvSpPr txBox="1"/>
          <p:nvPr/>
        </p:nvSpPr>
        <p:spPr>
          <a:xfrm>
            <a:off x="4343400" y="2362200"/>
            <a:ext cx="5181600" cy="1524000"/>
          </a:xfrm>
          <a:prstGeom prst="rect">
            <a:avLst/>
          </a:prstGeom>
          <a:noFill/>
        </p:spPr>
        <p:txBody>
          <a:bodyPr wrap="square" rtlCol="0">
            <a:prstTxWarp prst="textWave1">
              <a:avLst/>
            </a:prstTxWarp>
            <a:spAutoFit/>
          </a:bodyPr>
          <a:lstStyle/>
          <a:p>
            <a:r>
              <a:rPr lang="en-US" b="1" dirty="0" smtClean="0">
                <a:latin typeface="Book Antiqua" panose="02040602050305030304" pitchFamily="18" charset="0"/>
              </a:rPr>
              <a:t>Welcome</a:t>
            </a:r>
            <a:endParaRPr lang="en-US" b="1" dirty="0">
              <a:latin typeface="Book Antiqua" panose="02040602050305030304" pitchFamily="18" charset="0"/>
            </a:endParaRPr>
          </a:p>
        </p:txBody>
      </p:sp>
    </p:spTree>
    <p:extLst>
      <p:ext uri="{BB962C8B-B14F-4D97-AF65-F5344CB8AC3E}">
        <p14:creationId xmlns:p14="http://schemas.microsoft.com/office/powerpoint/2010/main" val="4226825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400800" y="533400"/>
            <a:ext cx="5029200" cy="914400"/>
          </a:xfrm>
          <a:prstGeom prst="rect">
            <a:avLst/>
          </a:prstGeom>
          <a:noFill/>
        </p:spPr>
        <p:txBody>
          <a:bodyPr wrap="square" rtlCol="0">
            <a:prstTxWarp prst="textPlain">
              <a:avLst/>
            </a:prstTxWarp>
            <a:spAutoFit/>
          </a:bodyPr>
          <a:lstStyle/>
          <a:p>
            <a:r>
              <a:rPr lang="en-US" b="1" u="sng" dirty="0" smtClean="0">
                <a:latin typeface="Book Antiqua" panose="02040602050305030304" pitchFamily="18" charset="0"/>
              </a:rPr>
              <a:t>Introduction</a:t>
            </a:r>
            <a:endParaRPr lang="en-US" b="1" u="sng" dirty="0">
              <a:latin typeface="Book Antiqua" panose="02040602050305030304" pitchFamily="18" charset="0"/>
            </a:endParaRPr>
          </a:p>
        </p:txBody>
      </p:sp>
      <p:sp>
        <p:nvSpPr>
          <p:cNvPr id="5" name="TextBox 4"/>
          <p:cNvSpPr txBox="1"/>
          <p:nvPr/>
        </p:nvSpPr>
        <p:spPr>
          <a:xfrm>
            <a:off x="5791200" y="2133599"/>
            <a:ext cx="7315200" cy="5180848"/>
          </a:xfrm>
          <a:prstGeom prst="rect">
            <a:avLst/>
          </a:prstGeom>
          <a:noFill/>
        </p:spPr>
        <p:txBody>
          <a:bodyPr wrap="square" rtlCol="0">
            <a:prstTxWarp prst="textPlain">
              <a:avLst/>
            </a:prstTxWarp>
            <a:spAutoFit/>
          </a:bodyPr>
          <a:lstStyle/>
          <a:p>
            <a:r>
              <a:rPr lang="en-US" b="1" dirty="0" smtClean="0">
                <a:latin typeface="Book Antiqua" panose="02040602050305030304" pitchFamily="18" charset="0"/>
              </a:rPr>
              <a:t>Md. </a:t>
            </a:r>
            <a:r>
              <a:rPr lang="en-US" b="1" dirty="0" err="1" smtClean="0">
                <a:latin typeface="Book Antiqua" panose="02040602050305030304" pitchFamily="18" charset="0"/>
              </a:rPr>
              <a:t>Hasan</a:t>
            </a:r>
            <a:r>
              <a:rPr lang="en-US" b="1" dirty="0" smtClean="0">
                <a:latin typeface="Book Antiqua" panose="02040602050305030304" pitchFamily="18" charset="0"/>
              </a:rPr>
              <a:t> </a:t>
            </a:r>
            <a:r>
              <a:rPr lang="en-US" b="1" dirty="0" err="1" smtClean="0">
                <a:latin typeface="Book Antiqua" panose="02040602050305030304" pitchFamily="18" charset="0"/>
              </a:rPr>
              <a:t>Hafizur</a:t>
            </a:r>
            <a:r>
              <a:rPr lang="en-US" b="1" dirty="0" smtClean="0">
                <a:latin typeface="Book Antiqua" panose="02040602050305030304" pitchFamily="18" charset="0"/>
              </a:rPr>
              <a:t> Rahman</a:t>
            </a:r>
          </a:p>
          <a:p>
            <a:r>
              <a:rPr lang="en-US" b="1" dirty="0" smtClean="0">
                <a:latin typeface="Book Antiqua" panose="02040602050305030304" pitchFamily="18" charset="0"/>
              </a:rPr>
              <a:t>Lecturer &amp; Head of the Department (English)</a:t>
            </a:r>
          </a:p>
          <a:p>
            <a:r>
              <a:rPr lang="en-US" b="1" dirty="0" smtClean="0">
                <a:latin typeface="Book Antiqua" panose="02040602050305030304" pitchFamily="18" charset="0"/>
              </a:rPr>
              <a:t>Building-5</a:t>
            </a:r>
          </a:p>
          <a:p>
            <a:r>
              <a:rPr lang="en-US" b="1" dirty="0" smtClean="0">
                <a:latin typeface="Book Antiqua" panose="02040602050305030304" pitchFamily="18" charset="0"/>
              </a:rPr>
              <a:t>Cambrian School &amp; </a:t>
            </a:r>
            <a:r>
              <a:rPr lang="en-US" b="1" dirty="0" err="1" smtClean="0">
                <a:latin typeface="Book Antiqua" panose="02040602050305030304" pitchFamily="18" charset="0"/>
              </a:rPr>
              <a:t>College,Dhaka</a:t>
            </a:r>
            <a:endParaRPr lang="en-US" b="1" dirty="0" smtClean="0">
              <a:latin typeface="Book Antiqua" panose="02040602050305030304" pitchFamily="18" charset="0"/>
            </a:endParaRPr>
          </a:p>
          <a:p>
            <a:endParaRPr lang="en-US" b="1" dirty="0" smtClean="0">
              <a:latin typeface="Book Antiqua" panose="02040602050305030304" pitchFamily="18" charset="0"/>
            </a:endParaRPr>
          </a:p>
          <a:p>
            <a:r>
              <a:rPr lang="en-US" b="1" u="sng" dirty="0" smtClean="0">
                <a:latin typeface="Book Antiqua" panose="02040602050305030304" pitchFamily="18" charset="0"/>
              </a:rPr>
              <a:t>Presentation made for class IX-X</a:t>
            </a:r>
          </a:p>
          <a:p>
            <a:r>
              <a:rPr lang="en-US" b="1" dirty="0" smtClean="0">
                <a:latin typeface="Book Antiqua" panose="02040602050305030304" pitchFamily="18" charset="0"/>
              </a:rPr>
              <a:t>English second Paper</a:t>
            </a:r>
          </a:p>
          <a:p>
            <a:r>
              <a:rPr lang="en-US" b="1" dirty="0" smtClean="0">
                <a:latin typeface="Book Antiqua" panose="02040602050305030304" pitchFamily="18" charset="0"/>
              </a:rPr>
              <a:t>Grammar</a:t>
            </a:r>
            <a:endParaRPr lang="en-US" b="1" dirty="0">
              <a:latin typeface="Book Antiqua" panose="0204060205030503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81000"/>
            <a:ext cx="4343400" cy="7220428"/>
          </a:xfrm>
          <a:prstGeom prst="rect">
            <a:avLst/>
          </a:prstGeom>
        </p:spPr>
      </p:pic>
    </p:spTree>
    <p:extLst>
      <p:ext uri="{BB962C8B-B14F-4D97-AF65-F5344CB8AC3E}">
        <p14:creationId xmlns:p14="http://schemas.microsoft.com/office/powerpoint/2010/main" val="3306020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5486400" cy="3650400"/>
          </a:xfrm>
          <a:prstGeom prst="rect">
            <a:avLst/>
          </a:prstGeom>
        </p:spPr>
      </p:pic>
      <p:sp>
        <p:nvSpPr>
          <p:cNvPr id="3" name="TextBox 2"/>
          <p:cNvSpPr txBox="1"/>
          <p:nvPr/>
        </p:nvSpPr>
        <p:spPr>
          <a:xfrm>
            <a:off x="6172200" y="457200"/>
            <a:ext cx="7162800" cy="461665"/>
          </a:xfrm>
          <a:prstGeom prst="rect">
            <a:avLst/>
          </a:prstGeom>
          <a:noFill/>
        </p:spPr>
        <p:txBody>
          <a:bodyPr wrap="square" rtlCol="0">
            <a:prstTxWarp prst="textPlain">
              <a:avLst/>
            </a:prstTxWarp>
            <a:spAutoFit/>
          </a:bodyPr>
          <a:lstStyle/>
          <a:p>
            <a:r>
              <a:rPr lang="en-US" b="1" dirty="0" smtClean="0">
                <a:latin typeface="Book Antiqua" panose="02040602050305030304" pitchFamily="18" charset="0"/>
              </a:rPr>
              <a:t>When it is morning, he gets up from sleep.</a:t>
            </a:r>
            <a:endParaRPr lang="en-US" b="1" dirty="0">
              <a:latin typeface="Book Antiqua" panose="02040602050305030304" pitchFamily="18" charset="0"/>
            </a:endParaRPr>
          </a:p>
        </p:txBody>
      </p:sp>
      <p:sp>
        <p:nvSpPr>
          <p:cNvPr id="4" name="TextBox 3"/>
          <p:cNvSpPr txBox="1"/>
          <p:nvPr/>
        </p:nvSpPr>
        <p:spPr>
          <a:xfrm>
            <a:off x="6172200" y="1066800"/>
            <a:ext cx="7162800" cy="461665"/>
          </a:xfrm>
          <a:prstGeom prst="rect">
            <a:avLst/>
          </a:prstGeom>
          <a:noFill/>
        </p:spPr>
        <p:txBody>
          <a:bodyPr wrap="square" rtlCol="0">
            <a:prstTxWarp prst="textPlain">
              <a:avLst/>
            </a:prstTxWarp>
            <a:spAutoFit/>
          </a:bodyPr>
          <a:lstStyle/>
          <a:p>
            <a:r>
              <a:rPr lang="en-US" b="1" i="1" dirty="0" smtClean="0">
                <a:solidFill>
                  <a:srgbClr val="002060"/>
                </a:solidFill>
                <a:latin typeface="Book Antiqua" panose="02040602050305030304" pitchFamily="18" charset="0"/>
              </a:rPr>
              <a:t>In the morning he gets up from sleep.</a:t>
            </a:r>
            <a:endParaRPr lang="en-US" b="1" i="1" dirty="0">
              <a:solidFill>
                <a:srgbClr val="002060"/>
              </a:solidFill>
              <a:latin typeface="Book Antiqua" panose="02040602050305030304" pitchFamily="18" charset="0"/>
            </a:endParaRPr>
          </a:p>
        </p:txBody>
      </p:sp>
      <p:sp>
        <p:nvSpPr>
          <p:cNvPr id="6" name="TextBox 5"/>
          <p:cNvSpPr txBox="1"/>
          <p:nvPr/>
        </p:nvSpPr>
        <p:spPr>
          <a:xfrm>
            <a:off x="6172200" y="2051567"/>
            <a:ext cx="7162800" cy="461665"/>
          </a:xfrm>
          <a:prstGeom prst="rect">
            <a:avLst/>
          </a:prstGeom>
          <a:noFill/>
        </p:spPr>
        <p:txBody>
          <a:bodyPr wrap="square" rtlCol="0">
            <a:prstTxWarp prst="textPlain">
              <a:avLst/>
            </a:prstTxWarp>
            <a:spAutoFit/>
          </a:bodyPr>
          <a:lstStyle/>
          <a:p>
            <a:r>
              <a:rPr lang="en-US" b="1" dirty="0" smtClean="0">
                <a:latin typeface="Book Antiqua" panose="02040602050305030304" pitchFamily="18" charset="0"/>
              </a:rPr>
              <a:t>As he studies well, he will get A+.</a:t>
            </a:r>
            <a:endParaRPr lang="en-US" b="1" dirty="0">
              <a:latin typeface="Book Antiqua" panose="02040602050305030304" pitchFamily="18" charset="0"/>
            </a:endParaRPr>
          </a:p>
        </p:txBody>
      </p:sp>
      <p:sp>
        <p:nvSpPr>
          <p:cNvPr id="7" name="TextBox 6"/>
          <p:cNvSpPr txBox="1"/>
          <p:nvPr/>
        </p:nvSpPr>
        <p:spPr>
          <a:xfrm>
            <a:off x="6187966" y="2606200"/>
            <a:ext cx="7147034" cy="594200"/>
          </a:xfrm>
          <a:prstGeom prst="rect">
            <a:avLst/>
          </a:prstGeom>
          <a:noFill/>
        </p:spPr>
        <p:txBody>
          <a:bodyPr wrap="square" rtlCol="0">
            <a:prstTxWarp prst="textPlain">
              <a:avLst/>
            </a:prstTxWarp>
            <a:spAutoFit/>
          </a:bodyPr>
          <a:lstStyle/>
          <a:p>
            <a:r>
              <a:rPr lang="en-US" b="1" i="1" dirty="0" smtClean="0">
                <a:solidFill>
                  <a:srgbClr val="002060"/>
                </a:solidFill>
                <a:latin typeface="Book Antiqua" panose="02040602050305030304" pitchFamily="18" charset="0"/>
              </a:rPr>
              <a:t>Studying well, he will get A+.</a:t>
            </a:r>
            <a:endParaRPr lang="en-US" b="1" i="1" dirty="0">
              <a:solidFill>
                <a:srgbClr val="002060"/>
              </a:solidFill>
              <a:latin typeface="Book Antiqua" panose="02040602050305030304" pitchFamily="18" charset="0"/>
            </a:endParaRPr>
          </a:p>
        </p:txBody>
      </p:sp>
      <p:sp>
        <p:nvSpPr>
          <p:cNvPr id="8" name="TextBox 7"/>
          <p:cNvSpPr txBox="1"/>
          <p:nvPr/>
        </p:nvSpPr>
        <p:spPr>
          <a:xfrm>
            <a:off x="6187966" y="3429000"/>
            <a:ext cx="7162800" cy="461665"/>
          </a:xfrm>
          <a:prstGeom prst="rect">
            <a:avLst/>
          </a:prstGeom>
          <a:noFill/>
        </p:spPr>
        <p:txBody>
          <a:bodyPr wrap="square" rtlCol="0">
            <a:prstTxWarp prst="textPlain">
              <a:avLst/>
            </a:prstTxWarp>
            <a:spAutoFit/>
          </a:bodyPr>
          <a:lstStyle/>
          <a:p>
            <a:r>
              <a:rPr lang="en-US" b="1" dirty="0" smtClean="0">
                <a:latin typeface="Book Antiqua" panose="02040602050305030304" pitchFamily="18" charset="0"/>
              </a:rPr>
              <a:t>What kind of change have you followed?</a:t>
            </a:r>
            <a:endParaRPr lang="en-US" b="1" dirty="0">
              <a:latin typeface="Book Antiqua" panose="02040602050305030304" pitchFamily="18" charset="0"/>
            </a:endParaRPr>
          </a:p>
        </p:txBody>
      </p:sp>
      <p:sp>
        <p:nvSpPr>
          <p:cNvPr id="9" name="Oval 8"/>
          <p:cNvSpPr/>
          <p:nvPr/>
        </p:nvSpPr>
        <p:spPr>
          <a:xfrm>
            <a:off x="1676400" y="5023367"/>
            <a:ext cx="10896600" cy="1524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smtClean="0">
                <a:latin typeface="Book Antiqua" panose="02040602050305030304" pitchFamily="18" charset="0"/>
              </a:rPr>
              <a:t>Complex to simple</a:t>
            </a:r>
            <a:endParaRPr lang="en-US" sz="4400" b="1" dirty="0">
              <a:latin typeface="Book Antiqua" panose="02040602050305030304" pitchFamily="18" charset="0"/>
            </a:endParaRPr>
          </a:p>
        </p:txBody>
      </p:sp>
    </p:spTree>
    <p:extLst>
      <p:ext uri="{BB962C8B-B14F-4D97-AF65-F5344CB8AC3E}">
        <p14:creationId xmlns:p14="http://schemas.microsoft.com/office/powerpoint/2010/main" val="600485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Down Ribbon 1"/>
          <p:cNvSpPr/>
          <p:nvPr/>
        </p:nvSpPr>
        <p:spPr>
          <a:xfrm>
            <a:off x="1692166" y="1066800"/>
            <a:ext cx="10515600" cy="1828800"/>
          </a:xfrm>
          <a:prstGeom prst="ribbon">
            <a:avLst>
              <a:gd name="adj1" fmla="val 16667"/>
              <a:gd name="adj2" fmla="val 67691"/>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2060"/>
                </a:solidFill>
                <a:latin typeface="Book Antiqua" panose="02040602050305030304" pitchFamily="18" charset="0"/>
              </a:rPr>
              <a:t>Our today’s lesson is</a:t>
            </a:r>
            <a:endParaRPr lang="en-US" sz="4800" b="1" dirty="0">
              <a:solidFill>
                <a:srgbClr val="002060"/>
              </a:solidFill>
              <a:latin typeface="Book Antiqua" panose="02040602050305030304" pitchFamily="18" charset="0"/>
            </a:endParaRPr>
          </a:p>
        </p:txBody>
      </p:sp>
      <p:sp>
        <p:nvSpPr>
          <p:cNvPr id="3" name="Oval 2"/>
          <p:cNvSpPr/>
          <p:nvPr/>
        </p:nvSpPr>
        <p:spPr>
          <a:xfrm>
            <a:off x="1676400" y="3581400"/>
            <a:ext cx="11811000" cy="2362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smtClean="0">
                <a:latin typeface="Book Antiqua" panose="02040602050305030304" pitchFamily="18" charset="0"/>
              </a:rPr>
              <a:t>Transformation of sentence</a:t>
            </a:r>
          </a:p>
          <a:p>
            <a:pPr algn="ctr"/>
            <a:r>
              <a:rPr lang="en-US" sz="4000" b="1" dirty="0" smtClean="0">
                <a:latin typeface="Book Antiqua" panose="02040602050305030304" pitchFamily="18" charset="0"/>
              </a:rPr>
              <a:t>Simple to complex</a:t>
            </a:r>
            <a:endParaRPr lang="en-US" sz="4000" b="1" dirty="0">
              <a:latin typeface="Book Antiqua" panose="02040602050305030304" pitchFamily="18" charset="0"/>
            </a:endParaRPr>
          </a:p>
        </p:txBody>
      </p:sp>
    </p:spTree>
    <p:extLst>
      <p:ext uri="{BB962C8B-B14F-4D97-AF65-F5344CB8AC3E}">
        <p14:creationId xmlns:p14="http://schemas.microsoft.com/office/powerpoint/2010/main" val="282131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33600" y="2209801"/>
            <a:ext cx="8686800" cy="874258"/>
          </a:xfrm>
          <a:prstGeom prst="rect">
            <a:avLst/>
          </a:prstGeom>
          <a:noFill/>
        </p:spPr>
        <p:txBody>
          <a:bodyPr wrap="square" rtlCol="0">
            <a:prstTxWarp prst="textPlain">
              <a:avLst/>
            </a:prstTxWarp>
            <a:spAutoFit/>
          </a:bodyPr>
          <a:lstStyle/>
          <a:p>
            <a:r>
              <a:rPr lang="en-US" b="1" dirty="0" smtClean="0">
                <a:latin typeface="Book Antiqua" panose="02040602050305030304" pitchFamily="18" charset="0"/>
              </a:rPr>
              <a:t>Learning outcomes</a:t>
            </a:r>
            <a:endParaRPr lang="en-US" b="1" dirty="0">
              <a:latin typeface="Book Antiqua" panose="02040602050305030304" pitchFamily="18" charset="0"/>
            </a:endParaRPr>
          </a:p>
        </p:txBody>
      </p:sp>
      <p:sp>
        <p:nvSpPr>
          <p:cNvPr id="3" name="TextBox 2"/>
          <p:cNvSpPr txBox="1"/>
          <p:nvPr/>
        </p:nvSpPr>
        <p:spPr>
          <a:xfrm>
            <a:off x="1600200" y="3429000"/>
            <a:ext cx="9753600" cy="1219199"/>
          </a:xfrm>
          <a:prstGeom prst="rect">
            <a:avLst/>
          </a:prstGeom>
          <a:noFill/>
        </p:spPr>
        <p:txBody>
          <a:bodyPr wrap="square" rtlCol="0">
            <a:prstTxWarp prst="textPlain">
              <a:avLst/>
            </a:prstTxWarp>
            <a:spAutoFit/>
          </a:bodyPr>
          <a:lstStyle/>
          <a:p>
            <a:r>
              <a:rPr lang="en-US" b="1" dirty="0" smtClean="0">
                <a:latin typeface="Book Antiqua" panose="02040602050305030304" pitchFamily="18" charset="0"/>
              </a:rPr>
              <a:t>After we have studied this lesson, we will be able to…</a:t>
            </a:r>
          </a:p>
          <a:p>
            <a:r>
              <a:rPr lang="en-US" b="1" dirty="0">
                <a:latin typeface="Book Antiqua" panose="02040602050305030304" pitchFamily="18" charset="0"/>
              </a:rPr>
              <a:t>c</a:t>
            </a:r>
            <a:r>
              <a:rPr lang="en-US" b="1" dirty="0" smtClean="0">
                <a:latin typeface="Book Antiqua" panose="02040602050305030304" pitchFamily="18" charset="0"/>
              </a:rPr>
              <a:t>hange from complex to simple</a:t>
            </a:r>
            <a:endParaRPr lang="en-US" b="1" dirty="0">
              <a:latin typeface="Book Antiqua" panose="02040602050305030304" pitchFamily="18" charset="0"/>
            </a:endParaRPr>
          </a:p>
        </p:txBody>
      </p:sp>
    </p:spTree>
    <p:extLst>
      <p:ext uri="{BB962C8B-B14F-4D97-AF65-F5344CB8AC3E}">
        <p14:creationId xmlns:p14="http://schemas.microsoft.com/office/powerpoint/2010/main" val="182025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99000">
              <a:srgbClr val="D49E6C"/>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609600" y="533400"/>
            <a:ext cx="12649200" cy="461665"/>
          </a:xfrm>
          <a:prstGeom prst="rect">
            <a:avLst/>
          </a:prstGeom>
          <a:noFill/>
        </p:spPr>
        <p:txBody>
          <a:bodyPr wrap="square" rtlCol="0">
            <a:prstTxWarp prst="textPlain">
              <a:avLst/>
            </a:prstTxWarp>
            <a:spAutoFit/>
          </a:bodyPr>
          <a:lstStyle/>
          <a:p>
            <a:r>
              <a:rPr lang="en-US" b="1" dirty="0" smtClean="0">
                <a:latin typeface="Book Antiqua" pitchFamily="18" charset="0"/>
              </a:rPr>
              <a:t>Complex sentence of As/Since/When with </a:t>
            </a:r>
            <a:r>
              <a:rPr lang="en-US" b="1" i="1" dirty="0" smtClean="0">
                <a:solidFill>
                  <a:srgbClr val="0070C0"/>
                </a:solidFill>
                <a:latin typeface="Book Antiqua" pitchFamily="18" charset="0"/>
              </a:rPr>
              <a:t>action verb </a:t>
            </a:r>
            <a:r>
              <a:rPr lang="en-US" b="1" dirty="0" smtClean="0">
                <a:latin typeface="Book Antiqua" pitchFamily="18" charset="0"/>
              </a:rPr>
              <a:t>will take the change as follows</a:t>
            </a:r>
            <a:endParaRPr lang="en-US" b="1" dirty="0">
              <a:latin typeface="Book Antiqua" pitchFamily="18" charset="0"/>
            </a:endParaRPr>
          </a:p>
        </p:txBody>
      </p:sp>
      <p:sp>
        <p:nvSpPr>
          <p:cNvPr id="3" name="Down Arrow Callout 2"/>
          <p:cNvSpPr/>
          <p:nvPr/>
        </p:nvSpPr>
        <p:spPr>
          <a:xfrm>
            <a:off x="304800" y="381000"/>
            <a:ext cx="13182600" cy="1143000"/>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800" y="1524000"/>
            <a:ext cx="131826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Book Antiqua" pitchFamily="18" charset="0"/>
              </a:rPr>
              <a:t>V</a:t>
            </a:r>
            <a:r>
              <a:rPr lang="en-US" sz="4000" b="1" baseline="-25000" dirty="0" smtClean="0">
                <a:solidFill>
                  <a:schemeClr val="tx1"/>
                </a:solidFill>
                <a:latin typeface="Book Antiqua" pitchFamily="18" charset="0"/>
              </a:rPr>
              <a:t>4</a:t>
            </a:r>
            <a:r>
              <a:rPr lang="en-US" sz="4000" b="1" dirty="0" smtClean="0">
                <a:solidFill>
                  <a:schemeClr val="tx1"/>
                </a:solidFill>
                <a:latin typeface="Book Antiqua" pitchFamily="18" charset="0"/>
              </a:rPr>
              <a:t> (Verb +</a:t>
            </a:r>
            <a:r>
              <a:rPr lang="en-US" sz="4000" b="1" dirty="0" err="1" smtClean="0">
                <a:solidFill>
                  <a:schemeClr val="tx1"/>
                </a:solidFill>
                <a:latin typeface="Book Antiqua" pitchFamily="18" charset="0"/>
              </a:rPr>
              <a:t>ing</a:t>
            </a:r>
            <a:r>
              <a:rPr lang="en-US" sz="4000" b="1" dirty="0" smtClean="0">
                <a:solidFill>
                  <a:schemeClr val="tx1"/>
                </a:solidFill>
                <a:latin typeface="Book Antiqua" pitchFamily="18" charset="0"/>
              </a:rPr>
              <a:t>) +extension + principal clause</a:t>
            </a:r>
            <a:endParaRPr lang="en-US" sz="4000" b="1" dirty="0">
              <a:solidFill>
                <a:schemeClr val="tx1"/>
              </a:solidFill>
              <a:latin typeface="Book Antiqua"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3771" y="2289754"/>
            <a:ext cx="5683629" cy="3882445"/>
          </a:xfrm>
          <a:prstGeom prst="rect">
            <a:avLst/>
          </a:prstGeom>
          <a:ln>
            <a:solidFill>
              <a:schemeClr val="tx1"/>
            </a:solidFill>
          </a:ln>
        </p:spPr>
      </p:pic>
      <p:sp>
        <p:nvSpPr>
          <p:cNvPr id="6" name="TextBox 5"/>
          <p:cNvSpPr txBox="1"/>
          <p:nvPr/>
        </p:nvSpPr>
        <p:spPr>
          <a:xfrm>
            <a:off x="283029" y="2496038"/>
            <a:ext cx="7270371" cy="461665"/>
          </a:xfrm>
          <a:prstGeom prst="rect">
            <a:avLst/>
          </a:prstGeom>
          <a:noFill/>
        </p:spPr>
        <p:txBody>
          <a:bodyPr wrap="square" rtlCol="0">
            <a:prstTxWarp prst="textPlain">
              <a:avLst/>
            </a:prstTxWarp>
            <a:spAutoFit/>
          </a:bodyPr>
          <a:lstStyle/>
          <a:p>
            <a:r>
              <a:rPr lang="en-US" b="1" dirty="0" smtClean="0">
                <a:latin typeface="Book Antiqua" pitchFamily="18" charset="0"/>
              </a:rPr>
              <a:t>When the thief saw the police, he ran away.</a:t>
            </a:r>
            <a:endParaRPr lang="en-US" b="1" dirty="0">
              <a:latin typeface="Book Antiqua" pitchFamily="18" charset="0"/>
            </a:endParaRPr>
          </a:p>
        </p:txBody>
      </p:sp>
      <p:sp>
        <p:nvSpPr>
          <p:cNvPr id="7" name="TextBox 6"/>
          <p:cNvSpPr txBox="1"/>
          <p:nvPr/>
        </p:nvSpPr>
        <p:spPr>
          <a:xfrm>
            <a:off x="304800" y="3200400"/>
            <a:ext cx="7086600" cy="533400"/>
          </a:xfrm>
          <a:prstGeom prst="rect">
            <a:avLst/>
          </a:prstGeom>
          <a:noFill/>
        </p:spPr>
        <p:txBody>
          <a:bodyPr wrap="square" rtlCol="0">
            <a:prstTxWarp prst="textPlain">
              <a:avLst/>
            </a:prstTxWarp>
            <a:spAutoFit/>
          </a:bodyPr>
          <a:lstStyle/>
          <a:p>
            <a:r>
              <a:rPr lang="en-US" b="1" dirty="0" smtClean="0">
                <a:latin typeface="Book Antiqua" pitchFamily="18" charset="0"/>
              </a:rPr>
              <a:t>Seeing the police he ran away.</a:t>
            </a:r>
            <a:endParaRPr lang="en-US" b="1" dirty="0">
              <a:latin typeface="Book Antiqua" pitchFamily="18" charset="0"/>
            </a:endParaRPr>
          </a:p>
        </p:txBody>
      </p:sp>
      <p:sp>
        <p:nvSpPr>
          <p:cNvPr id="8" name="Down Arrow Callout 7"/>
          <p:cNvSpPr/>
          <p:nvPr/>
        </p:nvSpPr>
        <p:spPr>
          <a:xfrm flipH="1">
            <a:off x="266701" y="3167743"/>
            <a:ext cx="1714496" cy="952501"/>
          </a:xfrm>
          <a:prstGeom prst="downArrowCallout">
            <a:avLst>
              <a:gd name="adj1" fmla="val 26844"/>
              <a:gd name="adj2" fmla="val 29134"/>
              <a:gd name="adj3" fmla="val 25000"/>
              <a:gd name="adj4" fmla="val 6452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Callout 8"/>
          <p:cNvSpPr/>
          <p:nvPr/>
        </p:nvSpPr>
        <p:spPr>
          <a:xfrm flipH="1">
            <a:off x="1981198" y="3167743"/>
            <a:ext cx="2362199" cy="952501"/>
          </a:xfrm>
          <a:prstGeom prst="downArrowCallout">
            <a:avLst>
              <a:gd name="adj1" fmla="val 25458"/>
              <a:gd name="adj2" fmla="val 27979"/>
              <a:gd name="adj3" fmla="val 25000"/>
              <a:gd name="adj4" fmla="val 6418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Callout 9"/>
          <p:cNvSpPr/>
          <p:nvPr/>
        </p:nvSpPr>
        <p:spPr>
          <a:xfrm flipH="1">
            <a:off x="4343400" y="3167743"/>
            <a:ext cx="3048000" cy="952500"/>
          </a:xfrm>
          <a:prstGeom prst="downArrowCallout">
            <a:avLst>
              <a:gd name="adj1" fmla="val 40584"/>
              <a:gd name="adj2" fmla="val 40584"/>
              <a:gd name="adj3" fmla="val 25000"/>
              <a:gd name="adj4" fmla="val 6383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H="1">
            <a:off x="266700" y="4114801"/>
            <a:ext cx="1714497" cy="70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Book Antiqua" pitchFamily="18" charset="0"/>
              </a:rPr>
              <a:t>V</a:t>
            </a:r>
            <a:r>
              <a:rPr lang="en-US" sz="2800" b="1" baseline="-25000" dirty="0" smtClean="0">
                <a:solidFill>
                  <a:srgbClr val="002060"/>
                </a:solidFill>
                <a:latin typeface="Book Antiqua" pitchFamily="18" charset="0"/>
              </a:rPr>
              <a:t>4</a:t>
            </a:r>
            <a:endParaRPr lang="en-US" sz="2800" b="1" baseline="-25000" dirty="0">
              <a:solidFill>
                <a:srgbClr val="002060"/>
              </a:solidFill>
              <a:latin typeface="Book Antiqua" pitchFamily="18" charset="0"/>
            </a:endParaRPr>
          </a:p>
        </p:txBody>
      </p:sp>
      <p:sp>
        <p:nvSpPr>
          <p:cNvPr id="12" name="Rectangle 11"/>
          <p:cNvSpPr/>
          <p:nvPr/>
        </p:nvSpPr>
        <p:spPr>
          <a:xfrm flipH="1">
            <a:off x="4343400" y="4114800"/>
            <a:ext cx="3048000" cy="70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Book Antiqua" pitchFamily="18" charset="0"/>
              </a:rPr>
              <a:t>Principal clause</a:t>
            </a:r>
            <a:endParaRPr lang="en-US" sz="2800" b="1" dirty="0">
              <a:solidFill>
                <a:srgbClr val="002060"/>
              </a:solidFill>
              <a:latin typeface="Book Antiqua" pitchFamily="18" charset="0"/>
            </a:endParaRPr>
          </a:p>
        </p:txBody>
      </p:sp>
      <p:sp>
        <p:nvSpPr>
          <p:cNvPr id="13" name="Rectangle 12"/>
          <p:cNvSpPr/>
          <p:nvPr/>
        </p:nvSpPr>
        <p:spPr>
          <a:xfrm flipH="1">
            <a:off x="1981198" y="4114802"/>
            <a:ext cx="2362199" cy="70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Book Antiqua" pitchFamily="18" charset="0"/>
              </a:rPr>
              <a:t>extension</a:t>
            </a:r>
            <a:endParaRPr lang="en-US" sz="2800" b="1" dirty="0">
              <a:solidFill>
                <a:srgbClr val="002060"/>
              </a:solidFill>
              <a:latin typeface="Book Antiqua" pitchFamily="18" charset="0"/>
            </a:endParaRPr>
          </a:p>
        </p:txBody>
      </p:sp>
      <p:sp>
        <p:nvSpPr>
          <p:cNvPr id="14" name="TextBox 13"/>
          <p:cNvSpPr txBox="1"/>
          <p:nvPr/>
        </p:nvSpPr>
        <p:spPr>
          <a:xfrm>
            <a:off x="3275312" y="6853535"/>
            <a:ext cx="10212088" cy="461665"/>
          </a:xfrm>
          <a:prstGeom prst="rect">
            <a:avLst/>
          </a:prstGeom>
          <a:noFill/>
        </p:spPr>
        <p:txBody>
          <a:bodyPr wrap="square" rtlCol="0">
            <a:prstTxWarp prst="textPlain">
              <a:avLst/>
            </a:prstTxWarp>
            <a:spAutoFit/>
          </a:bodyPr>
          <a:lstStyle/>
          <a:p>
            <a:r>
              <a:rPr lang="en-US" b="1" dirty="0" smtClean="0">
                <a:latin typeface="Book Antiqua" pitchFamily="18" charset="0"/>
              </a:rPr>
              <a:t>As he got a handsome amount, he bought a car (Make it simple</a:t>
            </a:r>
            <a:r>
              <a:rPr lang="en-US" b="1" dirty="0">
                <a:latin typeface="Book Antiqua" pitchFamily="18" charset="0"/>
              </a:rPr>
              <a:t>).</a:t>
            </a:r>
          </a:p>
        </p:txBody>
      </p:sp>
      <p:sp>
        <p:nvSpPr>
          <p:cNvPr id="15" name="TextBox 14"/>
          <p:cNvSpPr txBox="1"/>
          <p:nvPr/>
        </p:nvSpPr>
        <p:spPr>
          <a:xfrm>
            <a:off x="3275312" y="6320135"/>
            <a:ext cx="10212088" cy="461665"/>
          </a:xfrm>
          <a:prstGeom prst="rect">
            <a:avLst/>
          </a:prstGeom>
          <a:noFill/>
        </p:spPr>
        <p:txBody>
          <a:bodyPr wrap="square" rtlCol="0">
            <a:prstTxWarp prst="textPlain">
              <a:avLst/>
            </a:prstTxWarp>
            <a:spAutoFit/>
          </a:bodyPr>
          <a:lstStyle/>
          <a:p>
            <a:r>
              <a:rPr lang="en-US" b="1" dirty="0" smtClean="0">
                <a:latin typeface="Book Antiqua" pitchFamily="18" charset="0"/>
              </a:rPr>
              <a:t>Since </a:t>
            </a:r>
            <a:r>
              <a:rPr lang="en-US" b="1" dirty="0" err="1" smtClean="0">
                <a:latin typeface="Book Antiqua" pitchFamily="18" charset="0"/>
              </a:rPr>
              <a:t>Mustafiz</a:t>
            </a:r>
            <a:r>
              <a:rPr lang="en-US" b="1" dirty="0" smtClean="0">
                <a:latin typeface="Book Antiqua" pitchFamily="18" charset="0"/>
              </a:rPr>
              <a:t> played well, he got the award (Make it  simple).</a:t>
            </a:r>
            <a:endParaRPr lang="en-US" b="1" dirty="0">
              <a:latin typeface="Book Antiqua" pitchFamily="18" charset="0"/>
            </a:endParaRPr>
          </a:p>
        </p:txBody>
      </p:sp>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4000"/>
                    </a14:imgEffect>
                  </a14:imgLayer>
                </a14:imgProps>
              </a:ext>
              <a:ext uri="{28A0092B-C50C-407E-A947-70E740481C1C}">
                <a14:useLocalDpi xmlns:a14="http://schemas.microsoft.com/office/drawing/2010/main" val="0"/>
              </a:ext>
            </a:extLst>
          </a:blip>
          <a:srcRect l="37714" r="6571"/>
          <a:stretch/>
        </p:blipFill>
        <p:spPr>
          <a:xfrm>
            <a:off x="266701" y="4874338"/>
            <a:ext cx="2703811" cy="2745662"/>
          </a:xfrm>
          <a:prstGeom prst="rect">
            <a:avLst/>
          </a:prstGeom>
          <a:ln>
            <a:solidFill>
              <a:schemeClr val="bg1"/>
            </a:solidFill>
          </a:ln>
        </p:spPr>
      </p:pic>
    </p:spTree>
    <p:extLst>
      <p:ext uri="{BB962C8B-B14F-4D97-AF65-F5344CB8AC3E}">
        <p14:creationId xmlns:p14="http://schemas.microsoft.com/office/powerpoint/2010/main" val="245446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500"/>
                                        <p:tgtEl>
                                          <p:spTgt spid="9"/>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right)">
                                      <p:cBhvr>
                                        <p:cTn id="7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p:bldP spid="7" grpId="0"/>
      <p:bldP spid="8" grpId="0" animBg="1"/>
      <p:bldP spid="9" grpId="0" animBg="1"/>
      <p:bldP spid="10" grpId="0" animBg="1"/>
      <p:bldP spid="11" grpId="0" animBg="1"/>
      <p:bldP spid="12" grpId="0" animBg="1"/>
      <p:bldP spid="13"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09600" y="533400"/>
            <a:ext cx="12649200" cy="461665"/>
          </a:xfrm>
          <a:prstGeom prst="rect">
            <a:avLst/>
          </a:prstGeom>
          <a:noFill/>
        </p:spPr>
        <p:txBody>
          <a:bodyPr wrap="square" rtlCol="0">
            <a:prstTxWarp prst="textPlain">
              <a:avLst/>
            </a:prstTxWarp>
            <a:spAutoFit/>
          </a:bodyPr>
          <a:lstStyle/>
          <a:p>
            <a:r>
              <a:rPr lang="en-US" b="1" dirty="0" smtClean="0">
                <a:latin typeface="Book Antiqua" pitchFamily="18" charset="0"/>
              </a:rPr>
              <a:t>As/Since/When with </a:t>
            </a:r>
            <a:r>
              <a:rPr lang="en-US" b="1" i="1" dirty="0" smtClean="0">
                <a:solidFill>
                  <a:srgbClr val="C00000"/>
                </a:solidFill>
                <a:latin typeface="Book Antiqua" pitchFamily="18" charset="0"/>
              </a:rPr>
              <a:t>Indefinite/continuous form </a:t>
            </a:r>
            <a:r>
              <a:rPr lang="en-US" b="1" dirty="0" smtClean="0">
                <a:latin typeface="Book Antiqua" pitchFamily="18" charset="0"/>
              </a:rPr>
              <a:t>will take the change as follows</a:t>
            </a:r>
            <a:endParaRPr lang="en-US" b="1" dirty="0">
              <a:latin typeface="Book Antiqua" pitchFamily="18" charset="0"/>
            </a:endParaRPr>
          </a:p>
        </p:txBody>
      </p:sp>
      <p:sp>
        <p:nvSpPr>
          <p:cNvPr id="3" name="Down Arrow Callout 2"/>
          <p:cNvSpPr/>
          <p:nvPr/>
        </p:nvSpPr>
        <p:spPr>
          <a:xfrm>
            <a:off x="304800" y="381000"/>
            <a:ext cx="13182600" cy="1143000"/>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1507671"/>
            <a:ext cx="12801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Book Antiqua" pitchFamily="18" charset="0"/>
              </a:rPr>
              <a:t>At the time of + possessive + v</a:t>
            </a:r>
            <a:r>
              <a:rPr lang="en-US" sz="3600" b="1" baseline="-25000" dirty="0" smtClean="0">
                <a:solidFill>
                  <a:schemeClr val="tx1"/>
                </a:solidFill>
                <a:latin typeface="Book Antiqua" pitchFamily="18" charset="0"/>
              </a:rPr>
              <a:t>4</a:t>
            </a:r>
            <a:r>
              <a:rPr lang="en-US" sz="3600" b="1" dirty="0" smtClean="0">
                <a:solidFill>
                  <a:schemeClr val="tx1"/>
                </a:solidFill>
                <a:latin typeface="Book Antiqua" pitchFamily="18" charset="0"/>
              </a:rPr>
              <a:t>+extension + principal clause</a:t>
            </a:r>
            <a:endParaRPr lang="en-US" sz="3600" b="1" dirty="0">
              <a:solidFill>
                <a:schemeClr val="tx1"/>
              </a:solidFill>
              <a:latin typeface="Book Antiqua" pitchFamily="18" charset="0"/>
            </a:endParaRPr>
          </a:p>
        </p:txBody>
      </p:sp>
      <p:sp>
        <p:nvSpPr>
          <p:cNvPr id="6" name="TextBox 5"/>
          <p:cNvSpPr txBox="1"/>
          <p:nvPr/>
        </p:nvSpPr>
        <p:spPr>
          <a:xfrm>
            <a:off x="283030" y="2496038"/>
            <a:ext cx="8914114" cy="461665"/>
          </a:xfrm>
          <a:prstGeom prst="rect">
            <a:avLst/>
          </a:prstGeom>
          <a:noFill/>
        </p:spPr>
        <p:txBody>
          <a:bodyPr wrap="square" rtlCol="0">
            <a:prstTxWarp prst="textPlain">
              <a:avLst/>
            </a:prstTxWarp>
            <a:spAutoFit/>
          </a:bodyPr>
          <a:lstStyle/>
          <a:p>
            <a:r>
              <a:rPr lang="en-US" b="1" dirty="0" smtClean="0">
                <a:latin typeface="Book Antiqua" pitchFamily="18" charset="0"/>
              </a:rPr>
              <a:t>When I was eating supper, the phone rang.</a:t>
            </a:r>
            <a:endParaRPr lang="en-US" b="1" dirty="0">
              <a:latin typeface="Book Antiqua" pitchFamily="18" charset="0"/>
            </a:endParaRPr>
          </a:p>
        </p:txBody>
      </p:sp>
      <p:sp>
        <p:nvSpPr>
          <p:cNvPr id="7" name="TextBox 6"/>
          <p:cNvSpPr txBox="1"/>
          <p:nvPr/>
        </p:nvSpPr>
        <p:spPr>
          <a:xfrm>
            <a:off x="304800" y="3200400"/>
            <a:ext cx="8915400" cy="533400"/>
          </a:xfrm>
          <a:prstGeom prst="rect">
            <a:avLst/>
          </a:prstGeom>
          <a:noFill/>
        </p:spPr>
        <p:txBody>
          <a:bodyPr wrap="square" rtlCol="0">
            <a:prstTxWarp prst="textPlain">
              <a:avLst/>
            </a:prstTxWarp>
            <a:spAutoFit/>
          </a:bodyPr>
          <a:lstStyle/>
          <a:p>
            <a:r>
              <a:rPr lang="en-US" b="1" dirty="0" smtClean="0">
                <a:latin typeface="Book Antiqua" pitchFamily="18" charset="0"/>
              </a:rPr>
              <a:t>At the time of  my  eating  supper  the phone rang.</a:t>
            </a:r>
            <a:endParaRPr lang="en-US" b="1" dirty="0">
              <a:latin typeface="Book Antiqua" pitchFamily="18" charset="0"/>
            </a:endParaRPr>
          </a:p>
        </p:txBody>
      </p:sp>
      <p:sp>
        <p:nvSpPr>
          <p:cNvPr id="14" name="Rounded Rectangle 13"/>
          <p:cNvSpPr/>
          <p:nvPr/>
        </p:nvSpPr>
        <p:spPr>
          <a:xfrm>
            <a:off x="152400" y="3124200"/>
            <a:ext cx="2667001"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910101" y="3124200"/>
            <a:ext cx="1447157"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879272" y="3113314"/>
            <a:ext cx="698764"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597729" y="3124200"/>
            <a:ext cx="1279714"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422574" y="3124200"/>
            <a:ext cx="2797626"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52400" y="1485900"/>
            <a:ext cx="2928257"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934200" y="1524000"/>
            <a:ext cx="20574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190730" y="1507671"/>
            <a:ext cx="539882"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551786" y="1485900"/>
            <a:ext cx="2239414"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9372600" y="1529442"/>
            <a:ext cx="3505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9486900" y="2648438"/>
            <a:ext cx="4066377" cy="5276362"/>
            <a:chOff x="9486900" y="2496038"/>
            <a:chExt cx="4066377" cy="4606340"/>
          </a:xfrm>
        </p:grpSpPr>
        <p:pic>
          <p:nvPicPr>
            <p:cNvPr id="25" name="Picture 2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1000" contrast="25000"/>
                      </a14:imgEffect>
                    </a14:imgLayer>
                  </a14:imgProps>
                </a:ext>
                <a:ext uri="{28A0092B-C50C-407E-A947-70E740481C1C}">
                  <a14:useLocalDpi xmlns:a14="http://schemas.microsoft.com/office/drawing/2010/main" val="0"/>
                </a:ext>
              </a:extLst>
            </a:blip>
            <a:srcRect l="44661"/>
            <a:stretch/>
          </p:blipFill>
          <p:spPr>
            <a:xfrm>
              <a:off x="9486900" y="2496038"/>
              <a:ext cx="4066377" cy="4133362"/>
            </a:xfrm>
            <a:prstGeom prst="rect">
              <a:avLst/>
            </a:prstGeom>
            <a:ln>
              <a:solidFill>
                <a:schemeClr val="tx1"/>
              </a:solidFill>
            </a:ln>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585422" y="5562600"/>
              <a:ext cx="1539778" cy="1539778"/>
            </a:xfrm>
            <a:prstGeom prst="rect">
              <a:avLst/>
            </a:prstGeom>
          </p:spPr>
        </p:pic>
      </p:grpSp>
      <p:sp>
        <p:nvSpPr>
          <p:cNvPr id="26" name="TextBox 25"/>
          <p:cNvSpPr txBox="1"/>
          <p:nvPr/>
        </p:nvSpPr>
        <p:spPr>
          <a:xfrm>
            <a:off x="283030" y="4876800"/>
            <a:ext cx="8937170" cy="2590800"/>
          </a:xfrm>
          <a:prstGeom prst="rect">
            <a:avLst/>
          </a:prstGeom>
          <a:noFill/>
        </p:spPr>
        <p:txBody>
          <a:bodyPr wrap="square" rtlCol="0">
            <a:prstTxWarp prst="textPlain">
              <a:avLst/>
            </a:prstTxWarp>
            <a:spAutoFit/>
          </a:bodyPr>
          <a:lstStyle/>
          <a:p>
            <a:pPr marL="457200" indent="-457200">
              <a:buAutoNum type="arabicPeriod"/>
            </a:pPr>
            <a:r>
              <a:rPr lang="en-US" b="1" dirty="0" smtClean="0">
                <a:latin typeface="Book Antiqua" pitchFamily="18" charset="0"/>
              </a:rPr>
              <a:t>As I was going to London, I took my passport .</a:t>
            </a:r>
          </a:p>
          <a:p>
            <a:pPr marL="457200" indent="-457200">
              <a:buAutoNum type="arabicPeriod"/>
            </a:pPr>
            <a:r>
              <a:rPr lang="en-US" b="1" dirty="0" smtClean="0">
                <a:latin typeface="Book Antiqua" pitchFamily="18" charset="0"/>
              </a:rPr>
              <a:t>Since I was sleeping, I switched my mobile off .</a:t>
            </a:r>
          </a:p>
          <a:p>
            <a:pPr marL="457200" indent="-457200">
              <a:buAutoNum type="arabicPeriod"/>
            </a:pPr>
            <a:r>
              <a:rPr lang="en-US" b="1" dirty="0" smtClean="0">
                <a:latin typeface="Book Antiqua" pitchFamily="18" charset="0"/>
              </a:rPr>
              <a:t>When they play football, we enjoy it.</a:t>
            </a:r>
          </a:p>
          <a:p>
            <a:pPr marL="457200" indent="-457200">
              <a:buAutoNum type="arabicPeriod"/>
            </a:pPr>
            <a:r>
              <a:rPr lang="en-US" b="1" dirty="0" smtClean="0">
                <a:latin typeface="Book Antiqua" pitchFamily="18" charset="0"/>
              </a:rPr>
              <a:t>When I read at home, my mother serves me light foods.</a:t>
            </a:r>
          </a:p>
          <a:p>
            <a:pPr marL="457200" indent="-457200">
              <a:buAutoNum type="arabicPeriod"/>
            </a:pPr>
            <a:r>
              <a:rPr lang="en-US" b="1" dirty="0" smtClean="0">
                <a:latin typeface="Book Antiqua" pitchFamily="18" charset="0"/>
              </a:rPr>
              <a:t>I remain keep and quiet when I say my prayer.</a:t>
            </a:r>
            <a:endParaRPr lang="en-US" b="1" dirty="0">
              <a:latin typeface="Book Antiqua" pitchFamily="18" charset="0"/>
            </a:endParaRPr>
          </a:p>
        </p:txBody>
      </p:sp>
      <p:sp>
        <p:nvSpPr>
          <p:cNvPr id="27" name="TextBox 26"/>
          <p:cNvSpPr txBox="1"/>
          <p:nvPr/>
        </p:nvSpPr>
        <p:spPr>
          <a:xfrm>
            <a:off x="304800" y="4038600"/>
            <a:ext cx="8915400" cy="685800"/>
          </a:xfrm>
          <a:prstGeom prst="rect">
            <a:avLst/>
          </a:prstGeom>
          <a:noFill/>
        </p:spPr>
        <p:txBody>
          <a:bodyPr wrap="square" rtlCol="0">
            <a:prstTxWarp prst="textPlain">
              <a:avLst/>
            </a:prstTxWarp>
            <a:spAutoFit/>
          </a:bodyPr>
          <a:lstStyle/>
          <a:p>
            <a:r>
              <a:rPr lang="en-US" b="1" u="sng" dirty="0" smtClean="0">
                <a:latin typeface="Book Antiqua" pitchFamily="18" charset="0"/>
              </a:rPr>
              <a:t>Change the sentences from complex to simple.</a:t>
            </a:r>
            <a:endParaRPr lang="en-US" b="1" u="sng" dirty="0">
              <a:latin typeface="Book Antiqua" pitchFamily="18" charset="0"/>
            </a:endParaRPr>
          </a:p>
        </p:txBody>
      </p:sp>
    </p:spTree>
    <p:extLst>
      <p:ext uri="{BB962C8B-B14F-4D97-AF65-F5344CB8AC3E}">
        <p14:creationId xmlns:p14="http://schemas.microsoft.com/office/powerpoint/2010/main" val="146452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500" tmFilter="0, 0; .2, .5; .8, .5; 1, 0"/>
                                        <p:tgtEl>
                                          <p:spTgt spid="19"/>
                                        </p:tgtEl>
                                      </p:cBhvr>
                                    </p:animEffect>
                                    <p:animScale>
                                      <p:cBhvr>
                                        <p:cTn id="42" dur="250" autoRev="1" fill="hold"/>
                                        <p:tgtEl>
                                          <p:spTgt spid="19"/>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500" tmFilter="0, 0; .2, .5; .8, .5; 1, 0"/>
                                        <p:tgtEl>
                                          <p:spTgt spid="14"/>
                                        </p:tgtEl>
                                      </p:cBhvr>
                                    </p:animEffect>
                                    <p:animScale>
                                      <p:cBhvr>
                                        <p:cTn id="52" dur="250" autoRev="1" fill="hold"/>
                                        <p:tgtEl>
                                          <p:spTgt spid="14"/>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500" tmFilter="0, 0; .2, .5; .8, .5; 1, 0"/>
                                        <p:tgtEl>
                                          <p:spTgt spid="22"/>
                                        </p:tgtEl>
                                      </p:cBhvr>
                                    </p:animEffect>
                                    <p:animScale>
                                      <p:cBhvr>
                                        <p:cTn id="62" dur="250" autoRev="1" fill="hold"/>
                                        <p:tgtEl>
                                          <p:spTgt spid="22"/>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26" presetClass="emph" presetSubtype="0" repeatCount="indefinite" fill="hold" grpId="1" nodeType="withEffect">
                                  <p:stCondLst>
                                    <p:cond delay="0"/>
                                  </p:stCondLst>
                                  <p:endCondLst>
                                    <p:cond evt="onNext" delay="0">
                                      <p:tgtEl>
                                        <p:sldTgt/>
                                      </p:tgtEl>
                                    </p:cond>
                                  </p:endCondLst>
                                  <p:childTnLst>
                                    <p:animEffect transition="out" filter="fade">
                                      <p:cBhvr>
                                        <p:cTn id="71" dur="500" tmFilter="0, 0; .2, .5; .8, .5; 1, 0"/>
                                        <p:tgtEl>
                                          <p:spTgt spid="16"/>
                                        </p:tgtEl>
                                      </p:cBhvr>
                                    </p:animEffect>
                                    <p:animScale>
                                      <p:cBhvr>
                                        <p:cTn id="72" dur="250" autoRev="1" fill="hold"/>
                                        <p:tgtEl>
                                          <p:spTgt spid="16"/>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26" presetClass="emph" presetSubtype="0" repeatCount="indefinite" fill="hold" grpId="1" nodeType="withEffect">
                                  <p:stCondLst>
                                    <p:cond delay="0"/>
                                  </p:stCondLst>
                                  <p:endCondLst>
                                    <p:cond evt="onNext" delay="0">
                                      <p:tgtEl>
                                        <p:sldTgt/>
                                      </p:tgtEl>
                                    </p:cond>
                                  </p:endCondLst>
                                  <p:childTnLst>
                                    <p:animEffect transition="out" filter="fade">
                                      <p:cBhvr>
                                        <p:cTn id="81" dur="500" tmFilter="0, 0; .2, .5; .8, .5; 1, 0"/>
                                        <p:tgtEl>
                                          <p:spTgt spid="21"/>
                                        </p:tgtEl>
                                      </p:cBhvr>
                                    </p:animEffect>
                                    <p:animScale>
                                      <p:cBhvr>
                                        <p:cTn id="82" dur="250" autoRev="1" fill="hold"/>
                                        <p:tgtEl>
                                          <p:spTgt spid="21"/>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Effect transition="in" filter="fade">
                                      <p:cBhvr>
                                        <p:cTn id="89" dur="500"/>
                                        <p:tgtEl>
                                          <p:spTgt spid="17"/>
                                        </p:tgtEl>
                                      </p:cBhvr>
                                    </p:animEffect>
                                  </p:childTnLst>
                                </p:cTn>
                              </p:par>
                              <p:par>
                                <p:cTn id="90" presetID="26" presetClass="emph" presetSubtype="0" repeatCount="indefinite" fill="hold" grpId="1" nodeType="withEffect">
                                  <p:stCondLst>
                                    <p:cond delay="0"/>
                                  </p:stCondLst>
                                  <p:endCondLst>
                                    <p:cond evt="onNext" delay="0">
                                      <p:tgtEl>
                                        <p:sldTgt/>
                                      </p:tgtEl>
                                    </p:cond>
                                  </p:endCondLst>
                                  <p:childTnLst>
                                    <p:animEffect transition="out" filter="fade">
                                      <p:cBhvr>
                                        <p:cTn id="91" dur="500" tmFilter="0, 0; .2, .5; .8, .5; 1, 0"/>
                                        <p:tgtEl>
                                          <p:spTgt spid="17"/>
                                        </p:tgtEl>
                                      </p:cBhvr>
                                    </p:animEffect>
                                    <p:animScale>
                                      <p:cBhvr>
                                        <p:cTn id="92" dur="250" autoRev="1" fill="hold"/>
                                        <p:tgtEl>
                                          <p:spTgt spid="17"/>
                                        </p:tgtEl>
                                      </p:cBhvr>
                                      <p:by x="105000" y="105000"/>
                                    </p:animScale>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26" presetClass="emph" presetSubtype="0" repeatCount="indefinite" fill="hold" grpId="1" nodeType="withEffect">
                                  <p:stCondLst>
                                    <p:cond delay="0"/>
                                  </p:stCondLst>
                                  <p:endCondLst>
                                    <p:cond evt="onNext" delay="0">
                                      <p:tgtEl>
                                        <p:sldTgt/>
                                      </p:tgtEl>
                                    </p:cond>
                                  </p:endCondLst>
                                  <p:childTnLst>
                                    <p:animEffect transition="out" filter="fade">
                                      <p:cBhvr>
                                        <p:cTn id="101" dur="500" tmFilter="0, 0; .2, .5; .8, .5; 1, 0"/>
                                        <p:tgtEl>
                                          <p:spTgt spid="20"/>
                                        </p:tgtEl>
                                      </p:cBhvr>
                                    </p:animEffect>
                                    <p:animScale>
                                      <p:cBhvr>
                                        <p:cTn id="102" dur="250" autoRev="1" fill="hold"/>
                                        <p:tgtEl>
                                          <p:spTgt spid="20"/>
                                        </p:tgtEl>
                                      </p:cBhvr>
                                      <p:by x="105000" y="105000"/>
                                    </p:animScale>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Effect transition="in" filter="fade">
                                      <p:cBhvr>
                                        <p:cTn id="109" dur="500"/>
                                        <p:tgtEl>
                                          <p:spTgt spid="15"/>
                                        </p:tgtEl>
                                      </p:cBhvr>
                                    </p:animEffect>
                                  </p:childTnLst>
                                </p:cTn>
                              </p:par>
                              <p:par>
                                <p:cTn id="110" presetID="26" presetClass="emph" presetSubtype="0" repeatCount="indefinite" fill="hold" grpId="1" nodeType="withEffect">
                                  <p:stCondLst>
                                    <p:cond delay="0"/>
                                  </p:stCondLst>
                                  <p:endCondLst>
                                    <p:cond evt="onNext" delay="0">
                                      <p:tgtEl>
                                        <p:sldTgt/>
                                      </p:tgtEl>
                                    </p:cond>
                                  </p:endCondLst>
                                  <p:childTnLst>
                                    <p:animEffect transition="out" filter="fade">
                                      <p:cBhvr>
                                        <p:cTn id="111" dur="500" tmFilter="0, 0; .2, .5; .8, .5; 1, 0"/>
                                        <p:tgtEl>
                                          <p:spTgt spid="15"/>
                                        </p:tgtEl>
                                      </p:cBhvr>
                                    </p:animEffect>
                                    <p:animScale>
                                      <p:cBhvr>
                                        <p:cTn id="112" dur="250" autoRev="1" fill="hold"/>
                                        <p:tgtEl>
                                          <p:spTgt spid="15"/>
                                        </p:tgtEl>
                                      </p:cBhvr>
                                      <p:by x="105000" y="105000"/>
                                    </p:animScale>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cBhvr>
                                        <p:cTn id="117" dur="500" fill="hold"/>
                                        <p:tgtEl>
                                          <p:spTgt spid="23"/>
                                        </p:tgtEl>
                                        <p:attrNameLst>
                                          <p:attrName>ppt_w</p:attrName>
                                        </p:attrNameLst>
                                      </p:cBhvr>
                                      <p:tavLst>
                                        <p:tav tm="0">
                                          <p:val>
                                            <p:fltVal val="0"/>
                                          </p:val>
                                        </p:tav>
                                        <p:tav tm="100000">
                                          <p:val>
                                            <p:strVal val="#ppt_w"/>
                                          </p:val>
                                        </p:tav>
                                      </p:tavLst>
                                    </p:anim>
                                    <p:anim calcmode="lin" valueType="num">
                                      <p:cBhvr>
                                        <p:cTn id="118" dur="500" fill="hold"/>
                                        <p:tgtEl>
                                          <p:spTgt spid="23"/>
                                        </p:tgtEl>
                                        <p:attrNameLst>
                                          <p:attrName>ppt_h</p:attrName>
                                        </p:attrNameLst>
                                      </p:cBhvr>
                                      <p:tavLst>
                                        <p:tav tm="0">
                                          <p:val>
                                            <p:fltVal val="0"/>
                                          </p:val>
                                        </p:tav>
                                        <p:tav tm="100000">
                                          <p:val>
                                            <p:strVal val="#ppt_h"/>
                                          </p:val>
                                        </p:tav>
                                      </p:tavLst>
                                    </p:anim>
                                    <p:animEffect transition="in" filter="fade">
                                      <p:cBhvr>
                                        <p:cTn id="119" dur="500"/>
                                        <p:tgtEl>
                                          <p:spTgt spid="23"/>
                                        </p:tgtEl>
                                      </p:cBhvr>
                                    </p:animEffect>
                                  </p:childTnLst>
                                </p:cTn>
                              </p:par>
                              <p:par>
                                <p:cTn id="120" presetID="26" presetClass="emph" presetSubtype="0" repeatCount="indefinite" fill="hold" grpId="1" nodeType="withEffect">
                                  <p:stCondLst>
                                    <p:cond delay="0"/>
                                  </p:stCondLst>
                                  <p:endCondLst>
                                    <p:cond evt="onNext" delay="0">
                                      <p:tgtEl>
                                        <p:sldTgt/>
                                      </p:tgtEl>
                                    </p:cond>
                                  </p:endCondLst>
                                  <p:childTnLst>
                                    <p:animEffect transition="out" filter="fade">
                                      <p:cBhvr>
                                        <p:cTn id="121" dur="500" tmFilter="0, 0; .2, .5; .8, .5; 1, 0"/>
                                        <p:tgtEl>
                                          <p:spTgt spid="23"/>
                                        </p:tgtEl>
                                      </p:cBhvr>
                                    </p:animEffect>
                                    <p:animScale>
                                      <p:cBhvr>
                                        <p:cTn id="122" dur="250" autoRev="1" fill="hold"/>
                                        <p:tgtEl>
                                          <p:spTgt spid="23"/>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p:cTn id="127" dur="500" fill="hold"/>
                                        <p:tgtEl>
                                          <p:spTgt spid="18"/>
                                        </p:tgtEl>
                                        <p:attrNameLst>
                                          <p:attrName>ppt_w</p:attrName>
                                        </p:attrNameLst>
                                      </p:cBhvr>
                                      <p:tavLst>
                                        <p:tav tm="0">
                                          <p:val>
                                            <p:fltVal val="0"/>
                                          </p:val>
                                        </p:tav>
                                        <p:tav tm="100000">
                                          <p:val>
                                            <p:strVal val="#ppt_w"/>
                                          </p:val>
                                        </p:tav>
                                      </p:tavLst>
                                    </p:anim>
                                    <p:anim calcmode="lin" valueType="num">
                                      <p:cBhvr>
                                        <p:cTn id="128" dur="500" fill="hold"/>
                                        <p:tgtEl>
                                          <p:spTgt spid="18"/>
                                        </p:tgtEl>
                                        <p:attrNameLst>
                                          <p:attrName>ppt_h</p:attrName>
                                        </p:attrNameLst>
                                      </p:cBhvr>
                                      <p:tavLst>
                                        <p:tav tm="0">
                                          <p:val>
                                            <p:fltVal val="0"/>
                                          </p:val>
                                        </p:tav>
                                        <p:tav tm="100000">
                                          <p:val>
                                            <p:strVal val="#ppt_h"/>
                                          </p:val>
                                        </p:tav>
                                      </p:tavLst>
                                    </p:anim>
                                    <p:animEffect transition="in" filter="fade">
                                      <p:cBhvr>
                                        <p:cTn id="129" dur="500"/>
                                        <p:tgtEl>
                                          <p:spTgt spid="18"/>
                                        </p:tgtEl>
                                      </p:cBhvr>
                                    </p:animEffect>
                                  </p:childTnLst>
                                </p:cTn>
                              </p:par>
                              <p:par>
                                <p:cTn id="130" presetID="26" presetClass="emph" presetSubtype="0" repeatCount="indefinite" fill="hold" grpId="1" nodeType="withEffect">
                                  <p:stCondLst>
                                    <p:cond delay="0"/>
                                  </p:stCondLst>
                                  <p:endCondLst>
                                    <p:cond evt="onNext" delay="0">
                                      <p:tgtEl>
                                        <p:sldTgt/>
                                      </p:tgtEl>
                                    </p:cond>
                                  </p:endCondLst>
                                  <p:childTnLst>
                                    <p:animEffect transition="out" filter="fade">
                                      <p:cBhvr>
                                        <p:cTn id="131" dur="500" tmFilter="0, 0; .2, .5; .8, .5; 1, 0"/>
                                        <p:tgtEl>
                                          <p:spTgt spid="18"/>
                                        </p:tgtEl>
                                      </p:cBhvr>
                                    </p:animEffect>
                                    <p:animScale>
                                      <p:cBhvr>
                                        <p:cTn id="132" dur="250" autoRev="1" fill="hold"/>
                                        <p:tgtEl>
                                          <p:spTgt spid="18"/>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grpId="0" nodeType="click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P spid="7" grpId="0"/>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609600" y="533400"/>
            <a:ext cx="12649200" cy="461665"/>
          </a:xfrm>
          <a:prstGeom prst="rect">
            <a:avLst/>
          </a:prstGeom>
          <a:noFill/>
        </p:spPr>
        <p:txBody>
          <a:bodyPr wrap="square" rtlCol="0">
            <a:prstTxWarp prst="textPlain">
              <a:avLst/>
            </a:prstTxWarp>
            <a:spAutoFit/>
          </a:bodyPr>
          <a:lstStyle/>
          <a:p>
            <a:r>
              <a:rPr lang="en-US" b="1" dirty="0" smtClean="0">
                <a:latin typeface="Book Antiqua" pitchFamily="18" charset="0"/>
              </a:rPr>
              <a:t>As/Since/When with </a:t>
            </a:r>
            <a:r>
              <a:rPr lang="en-US" b="1" i="1" dirty="0" smtClean="0">
                <a:solidFill>
                  <a:srgbClr val="C00000"/>
                </a:solidFill>
                <a:latin typeface="Book Antiqua" pitchFamily="18" charset="0"/>
              </a:rPr>
              <a:t>be verb (with same subject) </a:t>
            </a:r>
            <a:r>
              <a:rPr lang="en-US" b="1" dirty="0" smtClean="0">
                <a:latin typeface="Book Antiqua" pitchFamily="18" charset="0"/>
              </a:rPr>
              <a:t>will take the change as follows</a:t>
            </a:r>
            <a:endParaRPr lang="en-US" b="1" dirty="0">
              <a:latin typeface="Book Antiqua" pitchFamily="18" charset="0"/>
            </a:endParaRPr>
          </a:p>
        </p:txBody>
      </p:sp>
      <p:sp>
        <p:nvSpPr>
          <p:cNvPr id="3" name="Down Arrow Callout 2"/>
          <p:cNvSpPr/>
          <p:nvPr/>
        </p:nvSpPr>
        <p:spPr>
          <a:xfrm>
            <a:off x="304800" y="381000"/>
            <a:ext cx="13182600" cy="1143000"/>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95600" y="1524000"/>
            <a:ext cx="10591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3200" b="1" dirty="0" smtClean="0">
                <a:solidFill>
                  <a:schemeClr val="tx1"/>
                </a:solidFill>
                <a:latin typeface="Book Antiqua" pitchFamily="18" charset="0"/>
              </a:rPr>
              <a:t>Being</a:t>
            </a:r>
            <a:r>
              <a:rPr lang="en-US" sz="3200" b="1" baseline="-25000" dirty="0" smtClean="0">
                <a:solidFill>
                  <a:schemeClr val="tx1"/>
                </a:solidFill>
                <a:latin typeface="Book Antiqua" pitchFamily="18" charset="0"/>
              </a:rPr>
              <a:t> </a:t>
            </a:r>
            <a:r>
              <a:rPr lang="en-US" sz="3200" b="1" dirty="0" smtClean="0">
                <a:solidFill>
                  <a:schemeClr val="tx1"/>
                </a:solidFill>
                <a:latin typeface="Book Antiqua" pitchFamily="18" charset="0"/>
              </a:rPr>
              <a:t>+extension + principal clause with main subject</a:t>
            </a:r>
            <a:endParaRPr lang="en-US" sz="3200" b="1" dirty="0">
              <a:solidFill>
                <a:schemeClr val="tx1"/>
              </a:solidFill>
              <a:latin typeface="Book Antiqua" pitchFamily="18" charset="0"/>
            </a:endParaRPr>
          </a:p>
        </p:txBody>
      </p:sp>
      <p:sp>
        <p:nvSpPr>
          <p:cNvPr id="5" name="TextBox 4"/>
          <p:cNvSpPr txBox="1"/>
          <p:nvPr/>
        </p:nvSpPr>
        <p:spPr>
          <a:xfrm>
            <a:off x="2890155" y="4648200"/>
            <a:ext cx="10439400" cy="495300"/>
          </a:xfrm>
          <a:prstGeom prst="rect">
            <a:avLst/>
          </a:prstGeom>
          <a:noFill/>
        </p:spPr>
        <p:txBody>
          <a:bodyPr wrap="square" rtlCol="0">
            <a:prstTxWarp prst="textPlain">
              <a:avLst/>
            </a:prstTxWarp>
            <a:spAutoFit/>
          </a:bodyPr>
          <a:lstStyle/>
          <a:p>
            <a:r>
              <a:rPr lang="en-US" b="1" dirty="0" smtClean="0">
                <a:latin typeface="Book Antiqua" pitchFamily="18" charset="0"/>
              </a:rPr>
              <a:t>1. Since the boy was meritorious, he made a good result.</a:t>
            </a:r>
            <a:endParaRPr lang="en-US" b="1" dirty="0">
              <a:latin typeface="Book Antiqua" pitchFamily="18" charset="0"/>
            </a:endParaRPr>
          </a:p>
        </p:txBody>
      </p:sp>
      <p:sp>
        <p:nvSpPr>
          <p:cNvPr id="6" name="TextBox 5"/>
          <p:cNvSpPr txBox="1"/>
          <p:nvPr/>
        </p:nvSpPr>
        <p:spPr>
          <a:xfrm>
            <a:off x="2895600" y="5219700"/>
            <a:ext cx="10439400" cy="495300"/>
          </a:xfrm>
          <a:prstGeom prst="rect">
            <a:avLst/>
          </a:prstGeom>
          <a:noFill/>
        </p:spPr>
        <p:txBody>
          <a:bodyPr wrap="square" rtlCol="0">
            <a:prstTxWarp prst="textPlain">
              <a:avLst/>
            </a:prstTxWarp>
            <a:spAutoFit/>
          </a:bodyPr>
          <a:lstStyle/>
          <a:p>
            <a:r>
              <a:rPr lang="en-US" b="1" dirty="0" smtClean="0">
                <a:latin typeface="Book Antiqua" pitchFamily="18" charset="0"/>
              </a:rPr>
              <a:t>2. As the man is old, he cannot bear the load of the bundle.</a:t>
            </a:r>
            <a:endParaRPr lang="en-US" b="1" dirty="0">
              <a:latin typeface="Book Antiqua" pitchFamily="18" charset="0"/>
            </a:endParaRPr>
          </a:p>
        </p:txBody>
      </p:sp>
      <p:sp>
        <p:nvSpPr>
          <p:cNvPr id="9" name="TextBox 8"/>
          <p:cNvSpPr txBox="1"/>
          <p:nvPr/>
        </p:nvSpPr>
        <p:spPr>
          <a:xfrm>
            <a:off x="3012575" y="2590800"/>
            <a:ext cx="10439400" cy="495300"/>
          </a:xfrm>
          <a:prstGeom prst="rect">
            <a:avLst/>
          </a:prstGeom>
          <a:noFill/>
        </p:spPr>
        <p:txBody>
          <a:bodyPr wrap="square" rtlCol="0">
            <a:prstTxWarp prst="textPlain">
              <a:avLst/>
            </a:prstTxWarp>
            <a:spAutoFit/>
          </a:bodyPr>
          <a:lstStyle/>
          <a:p>
            <a:r>
              <a:rPr lang="en-US" b="1" dirty="0" smtClean="0">
                <a:latin typeface="Book Antiqua" pitchFamily="18" charset="0"/>
              </a:rPr>
              <a:t>As the boy is poor, he has to do hard work for his family.</a:t>
            </a:r>
            <a:endParaRPr lang="en-US" b="1" dirty="0">
              <a:latin typeface="Book Antiqua" pitchFamily="18" charset="0"/>
            </a:endParaRPr>
          </a:p>
        </p:txBody>
      </p:sp>
      <p:sp>
        <p:nvSpPr>
          <p:cNvPr id="10" name="TextBox 9"/>
          <p:cNvSpPr txBox="1"/>
          <p:nvPr/>
        </p:nvSpPr>
        <p:spPr>
          <a:xfrm>
            <a:off x="2971800" y="3124200"/>
            <a:ext cx="10284231" cy="495300"/>
          </a:xfrm>
          <a:prstGeom prst="rect">
            <a:avLst/>
          </a:prstGeom>
          <a:noFill/>
        </p:spPr>
        <p:txBody>
          <a:bodyPr wrap="square" rtlCol="0">
            <a:prstTxWarp prst="textPlain">
              <a:avLst/>
            </a:prstTxWarp>
            <a:spAutoFit/>
          </a:bodyPr>
          <a:lstStyle/>
          <a:p>
            <a:r>
              <a:rPr lang="en-US" b="1" dirty="0" smtClean="0">
                <a:latin typeface="Book Antiqua" pitchFamily="18" charset="0"/>
              </a:rPr>
              <a:t>Being poor the boy </a:t>
            </a:r>
            <a:r>
              <a:rPr lang="en-US" b="1" dirty="0">
                <a:latin typeface="Book Antiqua" pitchFamily="18" charset="0"/>
              </a:rPr>
              <a:t>has to do hard work for his family</a:t>
            </a:r>
            <a:r>
              <a:rPr lang="en-US" b="1" dirty="0" smtClean="0">
                <a:latin typeface="Book Antiqua" pitchFamily="18" charset="0"/>
              </a:rPr>
              <a:t>.</a:t>
            </a:r>
            <a:endParaRPr lang="en-US" b="1" dirty="0">
              <a:latin typeface="Book Antiqua" pitchFamily="18" charset="0"/>
            </a:endParaRPr>
          </a:p>
        </p:txBody>
      </p:sp>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4000"/>
                    </a14:imgEffect>
                  </a14:imgLayer>
                </a14:imgProps>
              </a:ext>
              <a:ext uri="{28A0092B-C50C-407E-A947-70E740481C1C}">
                <a14:useLocalDpi xmlns:a14="http://schemas.microsoft.com/office/drawing/2010/main" val="0"/>
              </a:ext>
            </a:extLst>
          </a:blip>
          <a:srcRect l="10033" t="8566" r="68539"/>
          <a:stretch/>
        </p:blipFill>
        <p:spPr>
          <a:xfrm>
            <a:off x="304800" y="1371600"/>
            <a:ext cx="2155372" cy="6100403"/>
          </a:xfrm>
          <a:prstGeom prst="rect">
            <a:avLst/>
          </a:prstGeom>
          <a:ln>
            <a:solidFill>
              <a:schemeClr val="tx1"/>
            </a:solidFill>
          </a:ln>
        </p:spPr>
      </p:pic>
      <p:sp>
        <p:nvSpPr>
          <p:cNvPr id="12" name="TextBox 11"/>
          <p:cNvSpPr txBox="1"/>
          <p:nvPr/>
        </p:nvSpPr>
        <p:spPr>
          <a:xfrm>
            <a:off x="3656215" y="3910172"/>
            <a:ext cx="8915400" cy="685800"/>
          </a:xfrm>
          <a:prstGeom prst="rect">
            <a:avLst/>
          </a:prstGeom>
          <a:noFill/>
        </p:spPr>
        <p:txBody>
          <a:bodyPr wrap="square" rtlCol="0">
            <a:prstTxWarp prst="textPlain">
              <a:avLst/>
            </a:prstTxWarp>
            <a:spAutoFit/>
          </a:bodyPr>
          <a:lstStyle/>
          <a:p>
            <a:r>
              <a:rPr lang="en-US" b="1" u="sng" dirty="0" smtClean="0">
                <a:latin typeface="Book Antiqua" pitchFamily="18" charset="0"/>
              </a:rPr>
              <a:t>Change the sentences from complex to simple.</a:t>
            </a:r>
            <a:endParaRPr lang="en-US" b="1" u="sng" dirty="0">
              <a:latin typeface="Book Antiqua" pitchFamily="18" charset="0"/>
            </a:endParaRPr>
          </a:p>
        </p:txBody>
      </p:sp>
      <p:sp>
        <p:nvSpPr>
          <p:cNvPr id="13" name="TextBox 12"/>
          <p:cNvSpPr txBox="1"/>
          <p:nvPr/>
        </p:nvSpPr>
        <p:spPr>
          <a:xfrm>
            <a:off x="2895600" y="5829300"/>
            <a:ext cx="10439400" cy="495300"/>
          </a:xfrm>
          <a:prstGeom prst="rect">
            <a:avLst/>
          </a:prstGeom>
          <a:noFill/>
        </p:spPr>
        <p:txBody>
          <a:bodyPr wrap="square" rtlCol="0">
            <a:prstTxWarp prst="textPlain">
              <a:avLst/>
            </a:prstTxWarp>
            <a:spAutoFit/>
          </a:bodyPr>
          <a:lstStyle/>
          <a:p>
            <a:r>
              <a:rPr lang="en-US" b="1" dirty="0" smtClean="0">
                <a:latin typeface="Book Antiqua" pitchFamily="18" charset="0"/>
              </a:rPr>
              <a:t>3. Since the baby is cute, everyone likes him very much.</a:t>
            </a:r>
            <a:endParaRPr lang="en-US" b="1" dirty="0">
              <a:latin typeface="Book Antiqua" pitchFamily="18" charset="0"/>
            </a:endParaRPr>
          </a:p>
        </p:txBody>
      </p:sp>
      <p:sp>
        <p:nvSpPr>
          <p:cNvPr id="14" name="TextBox 13"/>
          <p:cNvSpPr txBox="1"/>
          <p:nvPr/>
        </p:nvSpPr>
        <p:spPr>
          <a:xfrm>
            <a:off x="2895600" y="6477000"/>
            <a:ext cx="10439400" cy="495300"/>
          </a:xfrm>
          <a:prstGeom prst="rect">
            <a:avLst/>
          </a:prstGeom>
          <a:noFill/>
        </p:spPr>
        <p:txBody>
          <a:bodyPr wrap="square" rtlCol="0">
            <a:prstTxWarp prst="textPlain">
              <a:avLst/>
            </a:prstTxWarp>
            <a:spAutoFit/>
          </a:bodyPr>
          <a:lstStyle/>
          <a:p>
            <a:r>
              <a:rPr lang="en-US" b="1" dirty="0" smtClean="0">
                <a:latin typeface="Book Antiqua" pitchFamily="18" charset="0"/>
              </a:rPr>
              <a:t>4. When he was small, he was considered a minor to attend the party.</a:t>
            </a:r>
            <a:endParaRPr lang="en-US" b="1" dirty="0">
              <a:latin typeface="Book Antiqua" pitchFamily="18" charset="0"/>
            </a:endParaRPr>
          </a:p>
        </p:txBody>
      </p:sp>
      <p:sp>
        <p:nvSpPr>
          <p:cNvPr id="15" name="TextBox 14"/>
          <p:cNvSpPr txBox="1"/>
          <p:nvPr/>
        </p:nvSpPr>
        <p:spPr>
          <a:xfrm>
            <a:off x="2895600" y="7004957"/>
            <a:ext cx="8931729" cy="495300"/>
          </a:xfrm>
          <a:prstGeom prst="rect">
            <a:avLst/>
          </a:prstGeom>
          <a:noFill/>
        </p:spPr>
        <p:txBody>
          <a:bodyPr wrap="square" rtlCol="0">
            <a:prstTxWarp prst="textPlain">
              <a:avLst/>
            </a:prstTxWarp>
            <a:spAutoFit/>
          </a:bodyPr>
          <a:lstStyle/>
          <a:p>
            <a:r>
              <a:rPr lang="en-US" b="1" dirty="0" smtClean="0">
                <a:latin typeface="Book Antiqua" pitchFamily="18" charset="0"/>
              </a:rPr>
              <a:t>5. As he is an wise man, he is respected everywhere.</a:t>
            </a:r>
            <a:endParaRPr lang="en-US" b="1" dirty="0">
              <a:latin typeface="Book Antiqua" pitchFamily="18" charset="0"/>
            </a:endParaRPr>
          </a:p>
        </p:txBody>
      </p:sp>
    </p:spTree>
    <p:extLst>
      <p:ext uri="{BB962C8B-B14F-4D97-AF65-F5344CB8AC3E}">
        <p14:creationId xmlns:p14="http://schemas.microsoft.com/office/powerpoint/2010/main" val="270674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9" grpId="0"/>
      <p:bldP spid="10"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1287</TotalTime>
  <Words>1076</Words>
  <Application>Microsoft Office PowerPoint</Application>
  <PresentationFormat>Custom</PresentationFormat>
  <Paragraphs>117</Paragraphs>
  <Slides>17</Slides>
  <Notes>9</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Book Antiqua</vt:lpstr>
      <vt:lpstr>Calibri</vt:lpstr>
      <vt:lpstr>MonooMJ</vt:lpstr>
      <vt:lpstr>Nikosh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105</cp:revision>
  <dcterms:created xsi:type="dcterms:W3CDTF">2016-04-24T06:00:20Z</dcterms:created>
  <dcterms:modified xsi:type="dcterms:W3CDTF">2016-08-06T10:44:31Z</dcterms:modified>
</cp:coreProperties>
</file>