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8" r:id="rId2"/>
    <p:sldId id="256" r:id="rId3"/>
    <p:sldId id="258" r:id="rId4"/>
    <p:sldId id="292" r:id="rId5"/>
    <p:sldId id="260" r:id="rId6"/>
    <p:sldId id="293" r:id="rId7"/>
    <p:sldId id="294" r:id="rId8"/>
    <p:sldId id="261" r:id="rId9"/>
    <p:sldId id="262" r:id="rId10"/>
    <p:sldId id="287" r:id="rId11"/>
    <p:sldId id="273" r:id="rId12"/>
    <p:sldId id="290" r:id="rId13"/>
    <p:sldId id="264" r:id="rId14"/>
    <p:sldId id="289" r:id="rId15"/>
    <p:sldId id="275" r:id="rId16"/>
    <p:sldId id="274" r:id="rId17"/>
    <p:sldId id="276" r:id="rId18"/>
    <p:sldId id="291" r:id="rId19"/>
    <p:sldId id="277" r:id="rId20"/>
    <p:sldId id="278" r:id="rId21"/>
    <p:sldId id="281" r:id="rId22"/>
    <p:sldId id="285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78E5-883D-4966-8B8C-B46061E26865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7CCBA-EC22-4B15-ABB5-773E55172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mtClean="0"/>
              <a:t>Welcome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31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Definition of exclamatory sentence through asking question about the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9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Leading to indirect (Exclamatory)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33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find out two categories of exclamatory sentences from the students showing the two sentences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Showing the use of exclaimed with sorrow.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12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Basic to change exclamatory from direct to indirect.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34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Use of exclaimed with joy.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8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Practice on exclamatory with ‘wonder’.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58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Related reporting verb may be used on situation. Such as cried with grief.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1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Practice on exclamatory with exclamation word ‘Hurrah’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67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Practice on exclamatory with ‘what’. Students may be excited with joy.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of teacher &amp;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29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Revision through pair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18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greeting.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9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You have to wait 5 seconds.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7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Suspension on exclamatory with ‘how’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73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Suspension on exclamatory with ‘how’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28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Use of ‘exclaimed with’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6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Taking out</a:t>
            </a:r>
            <a:r>
              <a:rPr lang="en-US" baseline="0" dirty="0" smtClean="0"/>
              <a:t> today’s subject from the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8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Target of </a:t>
            </a:r>
            <a:r>
              <a:rPr lang="en-US" smtClean="0"/>
              <a:t>this class.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6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4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2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8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3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4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4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4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133600"/>
            <a:ext cx="8001000" cy="3785652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Dear colleagues, 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It is very difficult to apply all the rules of narration exclusively. Here sense &amp; notion  is a factor. If we apply our sense and notion to change speech, it may be correct also. So, I like to request you to apply the best method to teach speech to the learners as you like. We know that “Teacher himself is the best method.”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To make the content effective in the class room, please see the instructions below every page. 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457200"/>
            <a:ext cx="7848600" cy="15240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Notes for the colleagues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800100" y="609600"/>
            <a:ext cx="7620000" cy="1752600"/>
          </a:xfrm>
          <a:prstGeom prst="ribbon">
            <a:avLst>
              <a:gd name="adj1" fmla="val 29762"/>
              <a:gd name="adj2" fmla="val 69795"/>
            </a:avLst>
          </a:prstGeom>
          <a:ln w="101600" cap="sq" cmpd="dbl">
            <a:solidFill>
              <a:schemeClr val="tx1"/>
            </a:solidFill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Learning objectives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" y="2743200"/>
            <a:ext cx="8001000" cy="3581400"/>
          </a:xfrm>
          <a:prstGeom prst="roundRect">
            <a:avLst/>
          </a:prstGeom>
          <a:ln w="101600" cmpd="dbl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After completing this lesson, students will be able to---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spc="-100" dirty="0" smtClean="0">
                <a:solidFill>
                  <a:schemeClr val="tx1"/>
                </a:solidFill>
                <a:latin typeface="Book Antiqua" pitchFamily="18" charset="0"/>
              </a:rPr>
              <a:t>define exclamatory sentences.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identify the structures of changing speech.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change  direct speech </a:t>
            </a:r>
            <a:r>
              <a:rPr lang="en-US" sz="2800" b="1" smtClean="0">
                <a:solidFill>
                  <a:schemeClr val="tx1"/>
                </a:solidFill>
                <a:latin typeface="Book Antiqua" pitchFamily="18" charset="0"/>
              </a:rPr>
              <a:t>into indirect.</a:t>
            </a:r>
            <a:endParaRPr lang="en-US" sz="28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6858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What have you meant by the pictures?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1447800"/>
            <a:ext cx="7391400" cy="1295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Something strange, amazing, pathetic &amp; wonderful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2" name="Flowchart: Manual Operation 11"/>
          <p:cNvSpPr/>
          <p:nvPr/>
        </p:nvSpPr>
        <p:spPr>
          <a:xfrm>
            <a:off x="457200" y="2895600"/>
            <a:ext cx="8077200" cy="1447800"/>
          </a:xfrm>
          <a:prstGeom prst="flowChartManualOperation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What is exclamatory sentence?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3" name="Trapezoid 12"/>
          <p:cNvSpPr/>
          <p:nvPr/>
        </p:nvSpPr>
        <p:spPr>
          <a:xfrm>
            <a:off x="457200" y="4372428"/>
            <a:ext cx="8077200" cy="1981200"/>
          </a:xfrm>
          <a:prstGeom prst="trapezoid">
            <a:avLst>
              <a:gd name="adj" fmla="val 8214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Exclamatory sentence we mean something</a:t>
            </a:r>
            <a:r>
              <a:rPr lang="en-US" sz="2800" b="1" dirty="0">
                <a:latin typeface="Book Antiqua" pitchFamily="18" charset="0"/>
              </a:rPr>
              <a:t> strange, amazing, pathetic &amp; wonderful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4" y="243114"/>
            <a:ext cx="4332098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8" r="1" b="25252"/>
          <a:stretch/>
        </p:blipFill>
        <p:spPr>
          <a:xfrm>
            <a:off x="4499012" y="243114"/>
            <a:ext cx="4488960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013" y="3367314"/>
            <a:ext cx="448896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1" t="13757" r="32636" b="37355"/>
          <a:stretch/>
        </p:blipFill>
        <p:spPr>
          <a:xfrm>
            <a:off x="152400" y="3367314"/>
            <a:ext cx="4346613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3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904220"/>
            <a:ext cx="6934200" cy="4461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43000" y="228600"/>
            <a:ext cx="6934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“What a funny picture it is!” Ripon said.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6714" y="5552420"/>
            <a:ext cx="69342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Ripon exclaimed with joy that it was a very funny picture.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209801" y="2057400"/>
            <a:ext cx="4572000" cy="1600200"/>
          </a:xfrm>
          <a:prstGeom prst="downArrowCallout">
            <a:avLst>
              <a:gd name="adj1" fmla="val 52936"/>
              <a:gd name="adj2" fmla="val 58016"/>
              <a:gd name="adj3" fmla="val 25000"/>
              <a:gd name="adj4" fmla="val 57992"/>
            </a:avLst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There are two categories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of Exclamatory sentence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799" y="4777679"/>
            <a:ext cx="4190997" cy="76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Exclamatory with What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1" y="4777679"/>
            <a:ext cx="4114799" cy="76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Exclamatory with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How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615879"/>
            <a:ext cx="4190996" cy="10772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What a big river the Padma is!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1" y="5620083"/>
            <a:ext cx="4114799" cy="10772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How brilliant the boy is!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646093"/>
            <a:ext cx="6400800" cy="954107"/>
          </a:xfrm>
          <a:prstGeom prst="rect">
            <a:avLst/>
          </a:prstGeom>
          <a:noFill/>
          <a:ln w="101600" cap="sq" cmpd="dbl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What a beautiful scenery it is!</a:t>
            </a:r>
          </a:p>
          <a:p>
            <a:r>
              <a:rPr lang="en-US" sz="2800" b="1" dirty="0" smtClean="0">
                <a:latin typeface="Book Antiqua" pitchFamily="18" charset="0"/>
              </a:rPr>
              <a:t>How ferocious the tiger is!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" y="533400"/>
            <a:ext cx="1828800" cy="1245929"/>
          </a:xfrm>
          <a:prstGeom prst="rightArrow">
            <a:avLst/>
          </a:prstGeom>
          <a:noFill/>
          <a:ln w="1016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Follow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09801" y="736602"/>
            <a:ext cx="0" cy="762000"/>
          </a:xfrm>
          <a:prstGeom prst="line">
            <a:avLst/>
          </a:prstGeom>
          <a:ln w="101600" cmpd="dbl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Bent Arrow 11"/>
          <p:cNvSpPr/>
          <p:nvPr/>
        </p:nvSpPr>
        <p:spPr>
          <a:xfrm rot="5400000">
            <a:off x="5353955" y="2875643"/>
            <a:ext cx="950686" cy="2667001"/>
          </a:xfrm>
          <a:prstGeom prst="bentArrow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5400000" flipV="1">
            <a:off x="2686955" y="2875645"/>
            <a:ext cx="950686" cy="2666998"/>
          </a:xfrm>
          <a:prstGeom prst="bentArrow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3" grpId="0" animBg="1"/>
      <p:bldP spid="7" grpId="0" animBg="1"/>
      <p:bldP spid="4" grpId="0"/>
      <p:bldP spid="5" grpId="0" animBg="1"/>
      <p:bldP spid="12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49069"/>
            <a:ext cx="8610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He said to me, “How pathetic the scenery is!”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29" y="1600200"/>
            <a:ext cx="8581571" cy="3431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" y="5410200"/>
            <a:ext cx="8610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He exclaimed with sorrow that the scenery was very pathetic.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/>
          <p:cNvSpPr/>
          <p:nvPr/>
        </p:nvSpPr>
        <p:spPr>
          <a:xfrm>
            <a:off x="192314" y="4613901"/>
            <a:ext cx="8686800" cy="1752600"/>
          </a:xfrm>
          <a:prstGeom prst="upArrowCallout">
            <a:avLst>
              <a:gd name="adj1" fmla="val 43219"/>
              <a:gd name="adj2" fmla="val 47360"/>
              <a:gd name="adj3" fmla="val 25000"/>
              <a:gd name="adj4" fmla="val 55039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What is the structure of changing exclamatory sentence from 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direct to indirect.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685" y="3242301"/>
            <a:ext cx="8686800" cy="13443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Subject + exclaimed with joy/sorrow/wonder + that + assertive form of reported speech (past form)+.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09600"/>
            <a:ext cx="86868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ook Antiqua" pitchFamily="18" charset="0"/>
              </a:rPr>
              <a:t>He said to me, “ What a nice scenery it is!”</a:t>
            </a:r>
            <a:endParaRPr lang="en-US" sz="3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1205261"/>
            <a:ext cx="86868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solidFill>
                  <a:schemeClr val="tx1"/>
                </a:solidFill>
                <a:latin typeface="Book Antiqua" pitchFamily="18" charset="0"/>
              </a:rPr>
              <a:t>He exclaimed with joy that it was a very nice scenery.</a:t>
            </a:r>
            <a:endParaRPr lang="en-US" sz="2800" b="1" spc="-1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957081"/>
            <a:ext cx="86868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ook Antiqua" pitchFamily="18" charset="0"/>
              </a:rPr>
              <a:t>He said to me, “ Alas! I am undone.”</a:t>
            </a:r>
            <a:endParaRPr lang="en-US" sz="3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2566681"/>
            <a:ext cx="86868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solidFill>
                  <a:schemeClr val="tx1"/>
                </a:solidFill>
                <a:latin typeface="Book Antiqua" pitchFamily="18" charset="0"/>
              </a:rPr>
              <a:t>He exclaimed with sorrow that he was undone.</a:t>
            </a:r>
            <a:endParaRPr lang="en-US" sz="2800" b="1" spc="-100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092"/>
          <a:stretch/>
        </p:blipFill>
        <p:spPr>
          <a:xfrm>
            <a:off x="1447800" y="787400"/>
            <a:ext cx="6106390" cy="4876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7914" y="76200"/>
            <a:ext cx="8229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She said, “How cute the baby looks!”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638800"/>
            <a:ext cx="82296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She exclaimed with joy that the baby looked very cute.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610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He said , ”How wonderful the bird is!”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" y="5257800"/>
            <a:ext cx="86106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He exclaimed with wonder that the bird was very wonderful.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371600"/>
            <a:ext cx="437638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43000"/>
            <a:ext cx="6705600" cy="4472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457200"/>
            <a:ext cx="6705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“Oh God, What a pity!” she cried.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943600"/>
            <a:ext cx="6705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latin typeface="Book Antiqua" pitchFamily="18" charset="0"/>
              </a:rPr>
              <a:t>She cried with grief that it was a great pity.</a:t>
            </a:r>
            <a:endParaRPr lang="en-US" sz="2800" b="1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10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He said , ”Hurrah! We have won the match.”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0960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latin typeface="Book Antiqua" pitchFamily="18" charset="0"/>
              </a:rPr>
              <a:t>He exclaimed with joy that they had won the match.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549" y="838200"/>
            <a:ext cx="6741101" cy="5206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0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14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15161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Welcome to my </a:t>
            </a:r>
          </a:p>
          <a:p>
            <a:pPr algn="ctr"/>
            <a:r>
              <a:rPr lang="en-US" sz="4000" b="1" dirty="0" smtClean="0">
                <a:latin typeface="Book Antiqua" pitchFamily="18" charset="0"/>
              </a:rPr>
              <a:t>class dear  students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6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149" y="304800"/>
            <a:ext cx="8458200" cy="584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He said , ”What an interesting event it is!”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" y="5791200"/>
            <a:ext cx="8458200" cy="9541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He exclaimed with joy that it was a very interesting event.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990600"/>
            <a:ext cx="8458200" cy="4825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37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71600" y="1676400"/>
            <a:ext cx="6096000" cy="1752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Pair Work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599" y="3670995"/>
            <a:ext cx="7086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100" dirty="0" smtClean="0">
                <a:latin typeface="Book Antiqua" pitchFamily="18" charset="0"/>
              </a:rPr>
              <a:t>Write five exclamatory sentences with ‘What &amp; How’, then make them indirect and write the structures of the speeches you changed.</a:t>
            </a:r>
            <a:endParaRPr lang="en-US" sz="2800" b="1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0" y="633840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Continue to passage narration next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143000"/>
            <a:ext cx="7467600" cy="396240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Thank you all.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4412"/>
            <a:ext cx="7924800" cy="243840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Monoo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277612"/>
            <a:ext cx="7924800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</a:t>
            </a:r>
            <a:r>
              <a:rPr lang="en-US" sz="2400" b="1" smtClean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smtClean="0">
                <a:latin typeface="Book Antiqua" pitchFamily="18" charset="0"/>
                <a:cs typeface="Nikosh" pitchFamily="2" charset="0"/>
              </a:rPr>
              <a:t>A2i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and the panel of honorable editors ( Md. Jahangir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, Assistant Professor (English) TTC,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Professor (English) TTC,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Dhaka, and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>
                <a:latin typeface="Book Antiqua" pitchFamily="18" charset="0"/>
                <a:cs typeface="Nikosh" pitchFamily="2" charset="0"/>
              </a:rPr>
              <a:t>K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haled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Assistant Professor (English) TTC,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Dhaka, 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to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enrich the contents.</a:t>
            </a:r>
            <a:endParaRPr lang="en-US" sz="2400" b="1" dirty="0">
              <a:latin typeface="Book Antiqua" pitchFamily="18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67" y="381000"/>
            <a:ext cx="8676320" cy="769441"/>
          </a:xfrm>
          <a:prstGeom prst="rect">
            <a:avLst/>
          </a:prstGeom>
          <a:noFill/>
          <a:ln w="101600" cap="sq" cmpd="dbl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Introduction</a:t>
            </a:r>
            <a:endParaRPr lang="en-US" sz="44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242" r="14945"/>
          <a:stretch/>
        </p:blipFill>
        <p:spPr>
          <a:xfrm flipH="1">
            <a:off x="162877" y="1600200"/>
            <a:ext cx="3875719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4038600" y="1600200"/>
            <a:ext cx="4800600" cy="4648200"/>
            <a:chOff x="4038600" y="1698486"/>
            <a:chExt cx="4800600" cy="4321314"/>
          </a:xfrm>
        </p:grpSpPr>
        <p:sp>
          <p:nvSpPr>
            <p:cNvPr id="4" name="Rectangle 3"/>
            <p:cNvSpPr/>
            <p:nvPr/>
          </p:nvSpPr>
          <p:spPr>
            <a:xfrm>
              <a:off x="4038600" y="1698486"/>
              <a:ext cx="4800600" cy="43213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2800" b="1" dirty="0" smtClean="0">
                <a:latin typeface="Book Antiqua" pitchFamily="18" charset="0"/>
              </a:endParaRP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  <a:p>
              <a:pPr algn="just"/>
              <a:endParaRPr lang="en-US" sz="2800" b="1" dirty="0" smtClean="0">
                <a:latin typeface="Book Antiqua" pitchFamily="18" charset="0"/>
              </a:endParaRPr>
            </a:p>
            <a:p>
              <a:r>
                <a:rPr lang="en-US" sz="2800" b="1" dirty="0" smtClean="0">
                  <a:latin typeface="Book Antiqua" pitchFamily="18" charset="0"/>
                </a:rPr>
                <a:t>Md. </a:t>
              </a:r>
              <a:r>
                <a:rPr lang="en-US" sz="2800" b="1" dirty="0" err="1" smtClean="0">
                  <a:latin typeface="Book Antiqua" pitchFamily="18" charset="0"/>
                </a:rPr>
                <a:t>Hasan</a:t>
              </a:r>
              <a:r>
                <a:rPr lang="en-US" sz="2800" b="1" dirty="0" smtClean="0">
                  <a:latin typeface="Book Antiqua" pitchFamily="18" charset="0"/>
                </a:rPr>
                <a:t> </a:t>
              </a:r>
              <a:r>
                <a:rPr lang="en-US" sz="2800" b="1" dirty="0" err="1" smtClean="0">
                  <a:latin typeface="Book Antiqua" pitchFamily="18" charset="0"/>
                </a:rPr>
                <a:t>Hafizur</a:t>
              </a:r>
              <a:r>
                <a:rPr lang="en-US" sz="2800" b="1" dirty="0" smtClean="0">
                  <a:latin typeface="Book Antiqua" pitchFamily="18" charset="0"/>
                </a:rPr>
                <a:t> </a:t>
              </a:r>
              <a:r>
                <a:rPr lang="en-US" sz="2800" b="1" dirty="0" err="1" smtClean="0">
                  <a:latin typeface="Book Antiqua" pitchFamily="18" charset="0"/>
                </a:rPr>
                <a:t>Rahman</a:t>
              </a:r>
              <a:endParaRPr lang="en-US" sz="2800" b="1" dirty="0" smtClean="0">
                <a:latin typeface="Book Antiqua" pitchFamily="18" charset="0"/>
              </a:endParaRPr>
            </a:p>
            <a:p>
              <a:r>
                <a:rPr lang="en-US" sz="2800" b="1" dirty="0" smtClean="0">
                  <a:latin typeface="Book Antiqua" pitchFamily="18" charset="0"/>
                </a:rPr>
                <a:t>Lecturer &amp; Head of the </a:t>
              </a:r>
              <a:r>
                <a:rPr lang="en-US" sz="2400" b="1" dirty="0" smtClean="0">
                  <a:latin typeface="Book Antiqua" pitchFamily="18" charset="0"/>
                </a:rPr>
                <a:t>Department (English)</a:t>
              </a:r>
            </a:p>
            <a:p>
              <a:r>
                <a:rPr lang="en-US" sz="2400" b="1" dirty="0" smtClean="0">
                  <a:latin typeface="Book Antiqua" pitchFamily="18" charset="0"/>
                </a:rPr>
                <a:t>Cambrian School &amp; College, Campus-5, </a:t>
              </a:r>
            </a:p>
            <a:p>
              <a:r>
                <a:rPr lang="en-US" sz="2400" b="1" dirty="0" smtClean="0">
                  <a:latin typeface="Book Antiqua" pitchFamily="18" charset="0"/>
                </a:rPr>
                <a:t>Dhaka.</a:t>
              </a: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  <a:p>
              <a:pPr algn="just"/>
              <a:r>
                <a:rPr lang="en-US" sz="2800" b="1" dirty="0" smtClean="0">
                  <a:latin typeface="Book Antiqua" pitchFamily="18" charset="0"/>
                </a:rPr>
                <a:t>Class-IX-X</a:t>
              </a:r>
            </a:p>
            <a:p>
              <a:pPr algn="just"/>
              <a:r>
                <a:rPr lang="en-US" sz="2800" b="1" dirty="0" smtClean="0">
                  <a:latin typeface="Book Antiqua" pitchFamily="18" charset="0"/>
                </a:rPr>
                <a:t>English 2nd Paper</a:t>
              </a: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  <a:p>
              <a:pPr algn="just"/>
              <a:endParaRPr lang="en-US" sz="2800" b="1" dirty="0" smtClean="0">
                <a:latin typeface="Book Antiqua" pitchFamily="18" charset="0"/>
              </a:endParaRP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38600" y="4468743"/>
              <a:ext cx="4800600" cy="1032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34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63697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1894114" y="2286000"/>
            <a:ext cx="5029200" cy="1981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Let’s enjoy a video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6595" y="533400"/>
            <a:ext cx="473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She said, “How funny the cat is!”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6594" y="5341203"/>
            <a:ext cx="463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She exclaimed with joy that </a:t>
            </a:r>
          </a:p>
          <a:p>
            <a:pPr algn="ctr"/>
            <a:r>
              <a:rPr lang="en-US" sz="2400" b="1" dirty="0" smtClean="0">
                <a:latin typeface="Book Antiqua" pitchFamily="18" charset="0"/>
              </a:rPr>
              <a:t>the cat was very funny.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85" r="32672"/>
          <a:stretch/>
        </p:blipFill>
        <p:spPr>
          <a:xfrm>
            <a:off x="613228" y="533400"/>
            <a:ext cx="3893365" cy="5530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46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7" y="914400"/>
            <a:ext cx="8124825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51531" y="177225"/>
            <a:ext cx="818288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“What a dreadful danger the tsunami is!”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530" y="5628382"/>
            <a:ext cx="825341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They exclaimed with sorrow that the tsunami was a great dreadful danger.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7" y="914400"/>
            <a:ext cx="8124825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9587" y="304800"/>
            <a:ext cx="812482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“How awesome the sea storm is!”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587" y="5867400"/>
            <a:ext cx="8124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We exclaimed with wonder that the sea storm was a great awesome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557" y="1143000"/>
            <a:ext cx="7467600" cy="1514773"/>
          </a:xfrm>
          <a:prstGeom prst="ellipse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pc="-100" dirty="0" smtClean="0">
                <a:latin typeface="Book Antiqua" pitchFamily="18" charset="0"/>
              </a:rPr>
              <a:t>Can you guess what  we are </a:t>
            </a:r>
          </a:p>
          <a:p>
            <a:pPr algn="ctr"/>
            <a:r>
              <a:rPr lang="en-US" sz="3200" b="1" spc="-100" dirty="0" smtClean="0">
                <a:latin typeface="Book Antiqua" pitchFamily="18" charset="0"/>
              </a:rPr>
              <a:t>going to discuss in our class?</a:t>
            </a:r>
            <a:endParaRPr lang="en-US" sz="3200" b="1" spc="-100" dirty="0">
              <a:latin typeface="Book Antiqua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854529" y="3200400"/>
            <a:ext cx="7329714" cy="2590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Direct and indirect speech of </a:t>
            </a:r>
            <a:r>
              <a:rPr lang="en-US" sz="3200" b="1" dirty="0" smtClean="0">
                <a:solidFill>
                  <a:schemeClr val="tx1"/>
                </a:solidFill>
                <a:latin typeface="Book Antiqua" pitchFamily="18" charset="0"/>
              </a:rPr>
              <a:t>exclamatory </a:t>
            </a:r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sentences.</a:t>
            </a:r>
          </a:p>
        </p:txBody>
      </p:sp>
    </p:spTree>
    <p:extLst>
      <p:ext uri="{BB962C8B-B14F-4D97-AF65-F5344CB8AC3E}">
        <p14:creationId xmlns:p14="http://schemas.microsoft.com/office/powerpoint/2010/main" val="39869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1088571" y="975011"/>
            <a:ext cx="6858000" cy="2590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1532"/>
            </a:avLst>
          </a:prstGeom>
          <a:noFill/>
          <a:ln w="1016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Our Today’s lesson is- 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71" y="3652897"/>
            <a:ext cx="8686800" cy="1569660"/>
          </a:xfrm>
          <a:prstGeom prst="flowChartManualOperation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pc="-100" dirty="0" smtClean="0">
                <a:latin typeface="Book Antiqua" pitchFamily="18" charset="0"/>
              </a:rPr>
              <a:t>How to change the speech of Exclamatory sentences.</a:t>
            </a:r>
          </a:p>
          <a:p>
            <a:pPr algn="ctr"/>
            <a:r>
              <a:rPr lang="en-US" sz="3200" b="1" spc="-100" dirty="0" smtClean="0">
                <a:latin typeface="Book Antiqua" pitchFamily="18" charset="0"/>
              </a:rPr>
              <a:t>Unit-7, Lesson-1</a:t>
            </a:r>
          </a:p>
        </p:txBody>
      </p:sp>
    </p:spTree>
    <p:extLst>
      <p:ext uri="{BB962C8B-B14F-4D97-AF65-F5344CB8AC3E}">
        <p14:creationId xmlns:p14="http://schemas.microsoft.com/office/powerpoint/2010/main" val="42498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865</Words>
  <Application>Microsoft Office PowerPoint</Application>
  <PresentationFormat>On-screen Show (4:3)</PresentationFormat>
  <Paragraphs>119</Paragraphs>
  <Slides>23</Slides>
  <Notes>21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125</cp:revision>
  <dcterms:created xsi:type="dcterms:W3CDTF">2015-03-05T11:28:04Z</dcterms:created>
  <dcterms:modified xsi:type="dcterms:W3CDTF">2015-06-24T04:12:47Z</dcterms:modified>
</cp:coreProperties>
</file>