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8" r:id="rId2"/>
    <p:sldId id="256" r:id="rId3"/>
    <p:sldId id="258" r:id="rId4"/>
    <p:sldId id="286" r:id="rId5"/>
    <p:sldId id="257" r:id="rId6"/>
    <p:sldId id="267" r:id="rId7"/>
    <p:sldId id="261" r:id="rId8"/>
    <p:sldId id="262" r:id="rId9"/>
    <p:sldId id="287" r:id="rId10"/>
    <p:sldId id="263" r:id="rId11"/>
    <p:sldId id="264" r:id="rId12"/>
    <p:sldId id="265" r:id="rId13"/>
    <p:sldId id="289" r:id="rId14"/>
    <p:sldId id="290" r:id="rId15"/>
    <p:sldId id="268" r:id="rId16"/>
    <p:sldId id="292" r:id="rId17"/>
    <p:sldId id="269" r:id="rId18"/>
    <p:sldId id="270" r:id="rId19"/>
    <p:sldId id="271" r:id="rId20"/>
    <p:sldId id="272" r:id="rId21"/>
    <p:sldId id="295" r:id="rId22"/>
    <p:sldId id="293" r:id="rId23"/>
    <p:sldId id="294" r:id="rId24"/>
    <p:sldId id="285" r:id="rId25"/>
    <p:sldId id="29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78E5-883D-4966-8B8C-B46061E26865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7CCBA-EC22-4B15-ABB5-773E55172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Notes for the teachers.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56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Definition of interrogative sentence.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26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find out ‘yes/no &amp; </a:t>
            </a:r>
            <a:r>
              <a:rPr lang="en-US" dirty="0" err="1" smtClean="0"/>
              <a:t>wh</a:t>
            </a:r>
            <a:r>
              <a:rPr lang="en-US" dirty="0" smtClean="0"/>
              <a:t>’  question  from the students showing the two sentences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Teaching structure how to change direct into indirect form of interrogative with ‘yes/no’ question.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29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will ask the students to change it into indirect then show it for check.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77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 will ask the students to change it into indirect then show it for check.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43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Teaching structure how to change direct into indirect form of interrogative with ‘</a:t>
            </a:r>
            <a:r>
              <a:rPr lang="en-US" dirty="0" err="1" smtClean="0"/>
              <a:t>wh</a:t>
            </a:r>
            <a:r>
              <a:rPr lang="en-US" dirty="0" smtClean="0"/>
              <a:t>’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90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Introducing ‘</a:t>
            </a:r>
            <a:r>
              <a:rPr lang="en-US" dirty="0" err="1" smtClean="0"/>
              <a:t>wh</a:t>
            </a:r>
            <a:r>
              <a:rPr lang="en-US" dirty="0" smtClean="0"/>
              <a:t>’ question narration solving.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65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Class</a:t>
            </a:r>
            <a:r>
              <a:rPr lang="en-US" baseline="0" dirty="0" smtClean="0"/>
              <a:t> activities.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6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Definition of optative sentence through asking question about the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90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Structure how to change optative from direct to indirect.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6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mtClean="0"/>
              <a:t>Welcome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31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aseline="0" dirty="0" smtClean="0"/>
              <a:t>Use of ‘wished’ &amp; optative sentence without reporting verb. Teacher may discuss the last one to make it understand the students.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61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How to change ‘good morning’  into indirect speech.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0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Brain storming activities.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1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Work to do at home.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85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greeting.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9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of teacher &amp;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2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Suspension on interrogative with ‘yes/no’ question.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1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Suspension on interrogative with ‘</a:t>
            </a:r>
            <a:r>
              <a:rPr lang="en-US" dirty="0" err="1" smtClean="0"/>
              <a:t>wh</a:t>
            </a:r>
            <a:r>
              <a:rPr lang="en-US" dirty="0" smtClean="0"/>
              <a:t>’ question.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66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Suspension on optative sentence.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1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Taking out</a:t>
            </a:r>
            <a:r>
              <a:rPr lang="en-US" baseline="0" dirty="0" smtClean="0"/>
              <a:t> today’s subject from the </a:t>
            </a:r>
            <a:r>
              <a:rPr lang="en-US" baseline="0" dirty="0" err="1" smtClean="0"/>
              <a:t>stuents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7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Lesson declaration.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8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Target of </a:t>
            </a:r>
            <a:r>
              <a:rPr lang="en-US" smtClean="0"/>
              <a:t>this class.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7CCBA-EC22-4B15-ABB5-773E551724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6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4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2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8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3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6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4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4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DDB71-D048-408B-A51E-667E6FB6EF0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DEA8C-D6BA-436C-AA2A-4552C2D24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4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676400"/>
            <a:ext cx="8001000" cy="37856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Dear colleagues, 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It is very difficult to apply all the rules of narration exclusively. Here sense &amp; notion  is a factor. If we apply our sense and notion to change speech, it may be correct also. So, I like to request you to apply the best method to teach speech to the learners as you like. We know that “Teacher himself is the best method.”</a:t>
            </a:r>
          </a:p>
          <a:p>
            <a:pPr algn="just"/>
            <a:endParaRPr lang="en-US" sz="2400" b="1" dirty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To make the content effective in the class room, please see the instructions below every page. </a:t>
            </a:r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71" y="609600"/>
            <a:ext cx="3552371" cy="5594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161038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What is Interrogative sentence?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8943" y="2667000"/>
            <a:ext cx="5312228" cy="2971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ook Antiqua" pitchFamily="18" charset="0"/>
              </a:rPr>
              <a:t>The sentence which is used to know something is interrogative sentence.</a:t>
            </a:r>
            <a:endParaRPr lang="en-US" sz="32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0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2209801" y="2057400"/>
            <a:ext cx="4572000" cy="1600200"/>
          </a:xfrm>
          <a:prstGeom prst="downArrowCallout">
            <a:avLst>
              <a:gd name="adj1" fmla="val 52936"/>
              <a:gd name="adj2" fmla="val 58016"/>
              <a:gd name="adj3" fmla="val 25000"/>
              <a:gd name="adj4" fmla="val 57992"/>
            </a:avLst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There are two categories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of Interrogative sentence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4777679"/>
            <a:ext cx="3810000" cy="76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Yes/No Question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7800" y="4777679"/>
            <a:ext cx="3352800" cy="76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Wh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Question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5615879"/>
            <a:ext cx="3810000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Are you well?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5663625"/>
            <a:ext cx="3352800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Who is he?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646093"/>
            <a:ext cx="6400800" cy="954107"/>
          </a:xfrm>
          <a:prstGeom prst="rect">
            <a:avLst/>
          </a:prstGeom>
          <a:noFill/>
          <a:ln w="101600" cap="sq" cmpd="dbl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Do you like to follow your parents?</a:t>
            </a:r>
          </a:p>
          <a:p>
            <a:r>
              <a:rPr lang="en-US" sz="2800" b="1" dirty="0" smtClean="0">
                <a:latin typeface="Book Antiqua" pitchFamily="18" charset="0"/>
              </a:rPr>
              <a:t>What is the aim of your life?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4800" y="533400"/>
            <a:ext cx="1828800" cy="1245929"/>
          </a:xfrm>
          <a:prstGeom prst="rightArrow">
            <a:avLst/>
          </a:prstGeom>
          <a:noFill/>
          <a:ln w="1016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Follow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09801" y="736602"/>
            <a:ext cx="0" cy="762000"/>
          </a:xfrm>
          <a:prstGeom prst="line">
            <a:avLst/>
          </a:prstGeom>
          <a:ln w="101600" cmpd="dbl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Bent Arrow 11"/>
          <p:cNvSpPr/>
          <p:nvPr/>
        </p:nvSpPr>
        <p:spPr>
          <a:xfrm rot="5400000">
            <a:off x="5353955" y="2875643"/>
            <a:ext cx="950686" cy="2667001"/>
          </a:xfrm>
          <a:prstGeom prst="bentArrow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5400000" flipV="1">
            <a:off x="2686955" y="2875645"/>
            <a:ext cx="950686" cy="2666998"/>
          </a:xfrm>
          <a:prstGeom prst="bentArrow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4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3" grpId="0" animBg="1"/>
      <p:bldP spid="7" grpId="0" animBg="1"/>
      <p:bldP spid="4" grpId="0"/>
      <p:bldP spid="5" grpId="0" animBg="1"/>
      <p:bldP spid="1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322943" y="3595914"/>
            <a:ext cx="8534400" cy="2057400"/>
          </a:xfrm>
          <a:prstGeom prst="downArrowCallout">
            <a:avLst>
              <a:gd name="adj1" fmla="val 41931"/>
              <a:gd name="adj2" fmla="val 43342"/>
              <a:gd name="adj3" fmla="val 25000"/>
              <a:gd name="adj4" fmla="val 6497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How to change ‘Yes/No’ question from direct to indirect speech.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819" t="10687" r="350"/>
          <a:stretch/>
        </p:blipFill>
        <p:spPr>
          <a:xfrm>
            <a:off x="137886" y="381000"/>
            <a:ext cx="2389440" cy="3211285"/>
          </a:xfrm>
          <a:prstGeom prst="homePlat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1839" y="1725032"/>
            <a:ext cx="6373561" cy="461665"/>
          </a:xfrm>
          <a:prstGeom prst="rect">
            <a:avLst/>
          </a:prstGeom>
          <a:solidFill>
            <a:schemeClr val="accent3">
              <a:lumMod val="60000"/>
              <a:lumOff val="40000"/>
              <a:alpha val="1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ook Antiqua" pitchFamily="18" charset="0"/>
              </a:rPr>
              <a:t>“Do you like my song?” </a:t>
            </a:r>
            <a:r>
              <a:rPr lang="en-US" sz="2400" b="1" dirty="0" err="1" smtClean="0">
                <a:latin typeface="Book Antiqua" pitchFamily="18" charset="0"/>
              </a:rPr>
              <a:t>Asha</a:t>
            </a:r>
            <a:r>
              <a:rPr lang="en-US" sz="2400" b="1" dirty="0" smtClean="0">
                <a:latin typeface="Book Antiqua" pitchFamily="18" charset="0"/>
              </a:rPr>
              <a:t> said to Tasha.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1840" y="2400652"/>
            <a:ext cx="6373560" cy="461665"/>
          </a:xfrm>
          <a:prstGeom prst="rect">
            <a:avLst/>
          </a:prstGeom>
          <a:solidFill>
            <a:schemeClr val="accent3">
              <a:lumMod val="60000"/>
              <a:lumOff val="40000"/>
              <a:alpha val="1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Book Antiqua" pitchFamily="18" charset="0"/>
              </a:rPr>
              <a:t>Asha</a:t>
            </a:r>
            <a:r>
              <a:rPr lang="en-US" sz="2400" b="1" dirty="0" smtClean="0">
                <a:latin typeface="Book Antiqua" pitchFamily="18" charset="0"/>
              </a:rPr>
              <a:t> asked Tasha if she liked her song. 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686" y="5653314"/>
            <a:ext cx="8534400" cy="903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00" dirty="0">
                <a:latin typeface="Book Antiqua" pitchFamily="18" charset="0"/>
              </a:rPr>
              <a:t>Subject + asked + object + </a:t>
            </a:r>
            <a:r>
              <a:rPr lang="en-US" sz="2400" b="1" spc="-100" dirty="0" smtClean="0">
                <a:latin typeface="Book Antiqua" pitchFamily="18" charset="0"/>
              </a:rPr>
              <a:t>if/whether</a:t>
            </a:r>
            <a:r>
              <a:rPr lang="en-US" sz="2400" b="1" spc="-100" dirty="0">
                <a:latin typeface="Book Antiqua" pitchFamily="18" charset="0"/>
              </a:rPr>
              <a:t>+ subject + verb + </a:t>
            </a:r>
            <a:r>
              <a:rPr lang="en-US" sz="2400" b="1" spc="-100" dirty="0" smtClean="0">
                <a:latin typeface="Book Antiqua" pitchFamily="18" charset="0"/>
              </a:rPr>
              <a:t>extension.</a:t>
            </a:r>
            <a:endParaRPr lang="en-US" sz="2400" b="1" spc="-1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096000"/>
            <a:chOff x="0" y="0"/>
            <a:chExt cx="9144000" cy="6096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17"/>
            <a:stretch/>
          </p:blipFill>
          <p:spPr>
            <a:xfrm>
              <a:off x="0" y="0"/>
              <a:ext cx="9144000" cy="60887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0"/>
              <a:ext cx="4267200" cy="60960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5648980"/>
            <a:ext cx="91440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pc="-100" dirty="0" err="1" smtClean="0">
                <a:latin typeface="Book Antiqua" pitchFamily="18" charset="0"/>
              </a:rPr>
              <a:t>Iffat</a:t>
            </a:r>
            <a:r>
              <a:rPr lang="en-US" sz="2800" b="1" spc="-100" dirty="0" smtClean="0">
                <a:latin typeface="Book Antiqua" pitchFamily="18" charset="0"/>
              </a:rPr>
              <a:t> said to </a:t>
            </a:r>
            <a:r>
              <a:rPr lang="en-US" sz="2800" b="1" spc="-100" dirty="0" err="1" smtClean="0">
                <a:latin typeface="Book Antiqua" pitchFamily="18" charset="0"/>
              </a:rPr>
              <a:t>Aiko</a:t>
            </a:r>
            <a:r>
              <a:rPr lang="en-US" sz="2800" b="1" spc="-100" dirty="0" smtClean="0">
                <a:latin typeface="Book Antiqua" pitchFamily="18" charset="0"/>
              </a:rPr>
              <a:t>, “What kind of song does </a:t>
            </a:r>
            <a:r>
              <a:rPr lang="en-US" sz="2800" b="1" spc="-100" dirty="0" err="1" smtClean="0">
                <a:latin typeface="Book Antiqua" pitchFamily="18" charset="0"/>
              </a:rPr>
              <a:t>Asha</a:t>
            </a:r>
            <a:r>
              <a:rPr lang="en-US" sz="2800" b="1" spc="-100" dirty="0" smtClean="0">
                <a:latin typeface="Book Antiqua" pitchFamily="18" charset="0"/>
              </a:rPr>
              <a:t> sing?”</a:t>
            </a:r>
            <a:endParaRPr lang="en-US" sz="2800" b="1" spc="-100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258580"/>
            <a:ext cx="9144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Iffat</a:t>
            </a:r>
            <a:r>
              <a:rPr lang="en-US" sz="2800" b="1" dirty="0" smtClean="0">
                <a:latin typeface="Book Antiqua" pitchFamily="18" charset="0"/>
              </a:rPr>
              <a:t> asked </a:t>
            </a:r>
            <a:r>
              <a:rPr lang="en-US" sz="2800" b="1" dirty="0" err="1" smtClean="0">
                <a:latin typeface="Book Antiqua" pitchFamily="18" charset="0"/>
              </a:rPr>
              <a:t>Aiko</a:t>
            </a:r>
            <a:r>
              <a:rPr lang="en-US" sz="2800" b="1" dirty="0" smtClean="0">
                <a:latin typeface="Book Antiqua" pitchFamily="18" charset="0"/>
              </a:rPr>
              <a:t> what kind of song </a:t>
            </a:r>
            <a:r>
              <a:rPr lang="en-US" sz="2800" b="1" dirty="0" err="1" smtClean="0">
                <a:latin typeface="Book Antiqua" pitchFamily="18" charset="0"/>
              </a:rPr>
              <a:t>Asha</a:t>
            </a:r>
            <a:r>
              <a:rPr lang="en-US" sz="2800" b="1" dirty="0" smtClean="0">
                <a:latin typeface="Book Antiqua" pitchFamily="18" charset="0"/>
              </a:rPr>
              <a:t> sang.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304800"/>
            <a:ext cx="9144000" cy="5914571"/>
            <a:chOff x="0" y="-304800"/>
            <a:chExt cx="9144000" cy="59145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01"/>
            <a:stretch/>
          </p:blipFill>
          <p:spPr>
            <a:xfrm>
              <a:off x="0" y="0"/>
              <a:ext cx="9144000" cy="56097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35"/>
            <a:stretch/>
          </p:blipFill>
          <p:spPr>
            <a:xfrm>
              <a:off x="2819400" y="-304800"/>
              <a:ext cx="3792495" cy="5914571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0" y="5609771"/>
            <a:ext cx="9144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“Does she sing folk song?” said </a:t>
            </a:r>
            <a:r>
              <a:rPr lang="en-US" sz="2800" b="1" dirty="0" err="1" smtClean="0">
                <a:latin typeface="Book Antiqua" pitchFamily="18" charset="0"/>
              </a:rPr>
              <a:t>Aiko</a:t>
            </a:r>
            <a:r>
              <a:rPr lang="en-US" sz="2800" b="1" dirty="0" smtClean="0">
                <a:latin typeface="Book Antiqua" pitchFamily="18" charset="0"/>
              </a:rPr>
              <a:t>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58580"/>
            <a:ext cx="9144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Aiko</a:t>
            </a:r>
            <a:r>
              <a:rPr lang="en-US" sz="2800" b="1" dirty="0" smtClean="0">
                <a:latin typeface="Book Antiqua" pitchFamily="18" charset="0"/>
              </a:rPr>
              <a:t> asked/wanted to know if she sang folk song.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3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6037943"/>
            <a:ext cx="8686800" cy="743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spc="-100" dirty="0">
                <a:latin typeface="Book Antiqua" pitchFamily="18" charset="0"/>
              </a:rPr>
              <a:t>Subject + asked +object + </a:t>
            </a:r>
            <a:r>
              <a:rPr lang="en-US" sz="2400" b="1" spc="-100" dirty="0" smtClean="0">
                <a:latin typeface="Book Antiqua" pitchFamily="18" charset="0"/>
              </a:rPr>
              <a:t>‘</a:t>
            </a:r>
            <a:r>
              <a:rPr lang="en-US" sz="2400" b="1" spc="-100" dirty="0" err="1" smtClean="0">
                <a:latin typeface="Book Antiqua" pitchFamily="18" charset="0"/>
              </a:rPr>
              <a:t>Wh</a:t>
            </a:r>
            <a:r>
              <a:rPr lang="en-US" sz="2400" b="1" spc="-100" dirty="0" smtClean="0">
                <a:latin typeface="Book Antiqua" pitchFamily="18" charset="0"/>
              </a:rPr>
              <a:t>’ </a:t>
            </a:r>
            <a:r>
              <a:rPr lang="en-US" sz="2400" b="1" spc="-100" dirty="0">
                <a:latin typeface="Book Antiqua" pitchFamily="18" charset="0"/>
              </a:rPr>
              <a:t>word + subject + verb + extension </a:t>
            </a:r>
            <a:r>
              <a:rPr lang="en-US" sz="2400" b="1" spc="-100" dirty="0" smtClean="0">
                <a:latin typeface="Book Antiqua" pitchFamily="18" charset="0"/>
              </a:rPr>
              <a:t>.</a:t>
            </a:r>
            <a:endParaRPr lang="en-US" sz="2400" b="1" spc="-100" dirty="0">
              <a:latin typeface="Book Antiqua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4065"/>
            <a:ext cx="4762500" cy="327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857" y="79830"/>
            <a:ext cx="87049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100" dirty="0" smtClean="0">
                <a:latin typeface="Book Antiqua" pitchFamily="18" charset="0"/>
              </a:rPr>
              <a:t>The woman said, “ How does the man dance with the penguins?”</a:t>
            </a:r>
            <a:endParaRPr lang="en-US" sz="2400" b="1" spc="-100" dirty="0"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000" y="3962400"/>
            <a:ext cx="8686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The woman asked how the man danced with penguin.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13" name="Down Arrow Callout 12"/>
          <p:cNvSpPr/>
          <p:nvPr/>
        </p:nvSpPr>
        <p:spPr>
          <a:xfrm>
            <a:off x="254000" y="4559718"/>
            <a:ext cx="8686800" cy="1460082"/>
          </a:xfrm>
          <a:prstGeom prst="downArrowCallout">
            <a:avLst>
              <a:gd name="adj1" fmla="val 41931"/>
              <a:gd name="adj2" fmla="val 43342"/>
              <a:gd name="adj3" fmla="val 25000"/>
              <a:gd name="adj4" fmla="val 6497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How to change ‘</a:t>
            </a:r>
            <a:r>
              <a:rPr lang="en-US" sz="2800" b="1" dirty="0" err="1" smtClean="0">
                <a:latin typeface="Book Antiqua" pitchFamily="18" charset="0"/>
              </a:rPr>
              <a:t>Wh</a:t>
            </a:r>
            <a:r>
              <a:rPr lang="en-US" sz="2800" b="1" dirty="0" smtClean="0">
                <a:latin typeface="Book Antiqua" pitchFamily="18" charset="0"/>
              </a:rPr>
              <a:t>’ question from direct to indirect speech.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4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43" y="457200"/>
            <a:ext cx="7315200" cy="402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2543" y="4724400"/>
            <a:ext cx="7315200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What and how is the man eating? asked he.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2543" y="5451526"/>
            <a:ext cx="7315200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He asked/wanted to know what and how the man was eating.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9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102" r="4259" b="4785"/>
          <a:stretch/>
        </p:blipFill>
        <p:spPr>
          <a:xfrm flipH="1">
            <a:off x="-5" y="-3610"/>
            <a:ext cx="4191004" cy="465181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val Callout 3"/>
          <p:cNvSpPr/>
          <p:nvPr/>
        </p:nvSpPr>
        <p:spPr>
          <a:xfrm>
            <a:off x="3505200" y="304800"/>
            <a:ext cx="4724400" cy="1219200"/>
          </a:xfrm>
          <a:prstGeom prst="wedgeEllipseCallout">
            <a:avLst>
              <a:gd name="adj1" fmla="val -90631"/>
              <a:gd name="adj2" fmla="val 76786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Let’s  practice.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7051" y="2590800"/>
            <a:ext cx="6000749" cy="40011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spc="-100" dirty="0" smtClean="0">
                <a:latin typeface="Book Antiqua" pitchFamily="18" charset="0"/>
              </a:rPr>
              <a:t>Mother said,” Have you done your home work?”</a:t>
            </a:r>
            <a:endParaRPr lang="en-US" sz="2000" b="1" spc="-100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7051" y="3712418"/>
            <a:ext cx="6000749" cy="400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spc="-100" dirty="0" smtClean="0">
                <a:latin typeface="Book Antiqua" pitchFamily="18" charset="0"/>
              </a:rPr>
              <a:t>The man said to me, ” Would you give  me your pen?”</a:t>
            </a:r>
            <a:endParaRPr lang="en-US" sz="2000" b="1" spc="-100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7051" y="3124200"/>
            <a:ext cx="6000749" cy="400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spc="-100" dirty="0" smtClean="0">
                <a:solidFill>
                  <a:schemeClr val="tx1"/>
                </a:solidFill>
                <a:latin typeface="Book Antiqua" pitchFamily="18" charset="0"/>
              </a:rPr>
              <a:t>The doctor said to the patient</a:t>
            </a:r>
            <a:r>
              <a:rPr lang="en-US" sz="2000" b="1" spc="-100" smtClean="0">
                <a:solidFill>
                  <a:schemeClr val="tx1"/>
                </a:solidFill>
                <a:latin typeface="Book Antiqua" pitchFamily="18" charset="0"/>
              </a:rPr>
              <a:t>, “What </a:t>
            </a:r>
            <a:r>
              <a:rPr lang="en-US" sz="2000" b="1" spc="-100" dirty="0" smtClean="0">
                <a:solidFill>
                  <a:schemeClr val="tx1"/>
                </a:solidFill>
                <a:latin typeface="Book Antiqua" pitchFamily="18" charset="0"/>
              </a:rPr>
              <a:t>is your problem?”</a:t>
            </a:r>
            <a:endParaRPr lang="en-US" sz="2000" b="1" spc="-1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800600"/>
            <a:ext cx="8763000" cy="400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Book Antiqua" pitchFamily="18" charset="0"/>
              </a:rPr>
              <a:t>The headmaster said to the boy, ” Do you obey your parents?”</a:t>
            </a:r>
            <a:endParaRPr lang="en-US" sz="2000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799" y="5322332"/>
            <a:ext cx="8763001" cy="400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Book Antiqua" pitchFamily="18" charset="0"/>
              </a:rPr>
              <a:t>The father said to the son, ”Are you sure to get A+ in the annual exam?”</a:t>
            </a:r>
            <a:endParaRPr lang="en-US" sz="20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799" y="5867400"/>
            <a:ext cx="8763001" cy="400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The son said to his mother, ” How can I overcome the situation?”</a:t>
            </a:r>
            <a:endParaRPr lang="en-US" sz="20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7050" y="4248090"/>
            <a:ext cx="6000749" cy="400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Book Antiqua" pitchFamily="18" charset="0"/>
              </a:rPr>
              <a:t>He said to me, “Can you solve the problem?”</a:t>
            </a:r>
            <a:endParaRPr lang="en-US" sz="2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05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3"/>
          <a:stretch/>
        </p:blipFill>
        <p:spPr>
          <a:xfrm>
            <a:off x="-76577" y="5105401"/>
            <a:ext cx="929677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-9967" r="416" b="-5833"/>
          <a:stretch/>
        </p:blipFill>
        <p:spPr>
          <a:xfrm flipH="1">
            <a:off x="152399" y="823686"/>
            <a:ext cx="4116053" cy="4299855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2449286" y="366486"/>
            <a:ext cx="6553200" cy="914400"/>
          </a:xfrm>
          <a:prstGeom prst="wedgeRoundRectCallout">
            <a:avLst>
              <a:gd name="adj1" fmla="val -49825"/>
              <a:gd name="adj2" fmla="val 243611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“May Allah bless my mother,” said the son.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672114" y="1828800"/>
            <a:ext cx="5167086" cy="2471058"/>
          </a:xfrm>
          <a:prstGeom prst="wedgeEllipseCallout">
            <a:avLst>
              <a:gd name="adj1" fmla="val 240"/>
              <a:gd name="adj2" fmla="val 6738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pc="-100" dirty="0" smtClean="0">
                <a:latin typeface="Book Antiqua" pitchFamily="18" charset="0"/>
              </a:rPr>
              <a:t>How to change an optative sentence from direct to indirect speech.</a:t>
            </a:r>
            <a:endParaRPr lang="en-US" sz="2400" b="1" spc="-100" dirty="0">
              <a:latin typeface="Book Antiqua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38400" y="4724400"/>
            <a:ext cx="6313714" cy="91440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Subject + prayed/wished + that + subject + might + V</a:t>
            </a:r>
            <a:r>
              <a:rPr lang="en-US" sz="2400" b="1" baseline="-25000" dirty="0" smtClean="0">
                <a:latin typeface="Book Antiqua" pitchFamily="18" charset="0"/>
              </a:rPr>
              <a:t>1</a:t>
            </a:r>
            <a:r>
              <a:rPr lang="en-US" sz="2400" b="1" dirty="0" smtClean="0">
                <a:latin typeface="Book Antiqua" pitchFamily="18" charset="0"/>
              </a:rPr>
              <a:t> + extension.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38400" y="5638802"/>
            <a:ext cx="6400800" cy="9906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The son prayed that Allah might bless his mother.</a:t>
            </a:r>
          </a:p>
        </p:txBody>
      </p:sp>
    </p:spTree>
    <p:extLst>
      <p:ext uri="{BB962C8B-B14F-4D97-AF65-F5344CB8AC3E}">
        <p14:creationId xmlns:p14="http://schemas.microsoft.com/office/powerpoint/2010/main" val="19487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71600" y="3011805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Welcome Students</a:t>
            </a:r>
            <a:endParaRPr lang="en-US" sz="44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92200" y="5153561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itchFamily="18" charset="0"/>
              </a:rPr>
              <a:t>You are most welcome to this class dear students.</a:t>
            </a:r>
            <a:endParaRPr lang="en-US" sz="4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8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" t="-22222" r="19197" b="22222"/>
          <a:stretch/>
        </p:blipFill>
        <p:spPr>
          <a:xfrm flipH="1">
            <a:off x="152399" y="-464457"/>
            <a:ext cx="3951514" cy="7170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886" y="248138"/>
            <a:ext cx="8824318" cy="46166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Book Antiqua" pitchFamily="18" charset="0"/>
              </a:rPr>
              <a:t>Jhuma</a:t>
            </a:r>
            <a:r>
              <a:rPr lang="en-US" sz="2400" b="1" dirty="0" smtClean="0">
                <a:latin typeface="Book Antiqua" pitchFamily="18" charset="0"/>
              </a:rPr>
              <a:t> said to </a:t>
            </a:r>
            <a:r>
              <a:rPr lang="en-US" sz="2400" b="1" dirty="0" err="1" smtClean="0">
                <a:latin typeface="Book Antiqua" pitchFamily="18" charset="0"/>
              </a:rPr>
              <a:t>Asha</a:t>
            </a:r>
            <a:r>
              <a:rPr lang="en-US" sz="2400" b="1" dirty="0" smtClean="0">
                <a:latin typeface="Book Antiqua" pitchFamily="18" charset="0"/>
              </a:rPr>
              <a:t>,” May you be happy.”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182" y="709803"/>
            <a:ext cx="8806761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spc="-100" dirty="0" err="1" smtClean="0">
                <a:latin typeface="Book Antiqua" pitchFamily="18" charset="0"/>
              </a:rPr>
              <a:t>Jhuma</a:t>
            </a:r>
            <a:r>
              <a:rPr lang="en-US" sz="2400" b="1" spc="-100" dirty="0" smtClean="0">
                <a:latin typeface="Book Antiqua" pitchFamily="18" charset="0"/>
              </a:rPr>
              <a:t> wished that </a:t>
            </a:r>
            <a:r>
              <a:rPr lang="en-US" sz="2400" b="1" spc="-100" dirty="0" err="1" smtClean="0">
                <a:latin typeface="Book Antiqua" pitchFamily="18" charset="0"/>
              </a:rPr>
              <a:t>Asha</a:t>
            </a:r>
            <a:r>
              <a:rPr lang="en-US" sz="2400" b="1" spc="-100" dirty="0" smtClean="0">
                <a:latin typeface="Book Antiqua" pitchFamily="18" charset="0"/>
              </a:rPr>
              <a:t> might be happy.”</a:t>
            </a:r>
            <a:endParaRPr lang="en-US" sz="2400" b="1" spc="-100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1524000"/>
            <a:ext cx="48405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ook Antiqua" pitchFamily="18" charset="0"/>
              </a:rPr>
              <a:t>“Long live Bangladesh.”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8429" y="2045493"/>
            <a:ext cx="484051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spc="-100" dirty="0">
                <a:latin typeface="Book Antiqua" pitchFamily="18" charset="0"/>
              </a:rPr>
              <a:t>W</a:t>
            </a:r>
            <a:r>
              <a:rPr lang="en-US" sz="2400" b="1" spc="-100" dirty="0" smtClean="0">
                <a:latin typeface="Book Antiqua" pitchFamily="18" charset="0"/>
              </a:rPr>
              <a:t>e wished that Bangladesh might live long.</a:t>
            </a:r>
            <a:endParaRPr lang="en-US" sz="2400" b="1" spc="-100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4103709"/>
            <a:ext cx="48405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Book Antiqua" pitchFamily="18" charset="0"/>
              </a:rPr>
              <a:t>He said, “ </a:t>
            </a:r>
            <a:r>
              <a:rPr lang="en-US" sz="2400" b="1" spc="-100" dirty="0">
                <a:latin typeface="Book Antiqua" pitchFamily="18" charset="0"/>
              </a:rPr>
              <a:t>H</a:t>
            </a:r>
            <a:r>
              <a:rPr lang="en-US" sz="2400" b="1" spc="-100" dirty="0" smtClean="0">
                <a:latin typeface="Book Antiqua" pitchFamily="18" charset="0"/>
              </a:rPr>
              <a:t>appy birthday to you.”</a:t>
            </a:r>
            <a:endParaRPr lang="en-US" sz="2400" b="1" spc="-100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4584353"/>
            <a:ext cx="48405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Book Antiqua" pitchFamily="18" charset="0"/>
              </a:rPr>
              <a:t>He wished me happy birthday.</a:t>
            </a:r>
            <a:endParaRPr lang="en-US" sz="2400" b="1" spc="-100" dirty="0">
              <a:latin typeface="Book Antiqua" pitchFamily="18" charset="0"/>
            </a:endParaRPr>
          </a:p>
        </p:txBody>
      </p:sp>
      <p:sp>
        <p:nvSpPr>
          <p:cNvPr id="11" name="Up Arrow Callout 10"/>
          <p:cNvSpPr/>
          <p:nvPr/>
        </p:nvSpPr>
        <p:spPr>
          <a:xfrm>
            <a:off x="4114800" y="5181600"/>
            <a:ext cx="4840514" cy="1524000"/>
          </a:xfrm>
          <a:prstGeom prst="upArrowCallout">
            <a:avLst>
              <a:gd name="adj1" fmla="val 67166"/>
              <a:gd name="adj2" fmla="val 90083"/>
              <a:gd name="adj3" fmla="val 25000"/>
              <a:gd name="adj4" fmla="val 5306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00" dirty="0" smtClean="0">
                <a:latin typeface="Book Antiqua" pitchFamily="18" charset="0"/>
              </a:rPr>
              <a:t>Above rule is not effective here.</a:t>
            </a:r>
          </a:p>
          <a:p>
            <a:pPr algn="ctr"/>
            <a:endParaRPr lang="en-US" sz="2400" b="1" spc="-100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6252030"/>
            <a:ext cx="468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ook Antiqua" pitchFamily="18" charset="0"/>
              </a:rPr>
              <a:t>Subject + wished + object + ....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86" y="838200"/>
            <a:ext cx="4227286" cy="538117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95400" y="1524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“Good Morning my friends. he greeted.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86" y="621937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He greeted his friends good morning.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3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4" b="17672"/>
          <a:stretch/>
        </p:blipFill>
        <p:spPr>
          <a:xfrm>
            <a:off x="4572000" y="228599"/>
            <a:ext cx="4191000" cy="5522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5751493"/>
            <a:ext cx="85344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Make five questions with ‘yes/no’ and ‘</a:t>
            </a:r>
            <a:r>
              <a:rPr lang="en-US" sz="2800" b="1" dirty="0" err="1" smtClean="0">
                <a:latin typeface="Book Antiqua" pitchFamily="18" charset="0"/>
              </a:rPr>
              <a:t>wh</a:t>
            </a:r>
            <a:r>
              <a:rPr lang="en-US" sz="2800" b="1" dirty="0" smtClean="0">
                <a:latin typeface="Book Antiqua" pitchFamily="18" charset="0"/>
              </a:rPr>
              <a:t>’ on the tree and then change them into indirect speech. 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9903"/>
          <a:stretch/>
        </p:blipFill>
        <p:spPr>
          <a:xfrm>
            <a:off x="246032" y="2646343"/>
            <a:ext cx="4177197" cy="3105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Down Arrow 6"/>
          <p:cNvSpPr/>
          <p:nvPr/>
        </p:nvSpPr>
        <p:spPr>
          <a:xfrm>
            <a:off x="246032" y="243114"/>
            <a:ext cx="4177197" cy="2286000"/>
          </a:xfrm>
          <a:prstGeom prst="downArrow">
            <a:avLst>
              <a:gd name="adj1" fmla="val 100000"/>
              <a:gd name="adj2" fmla="val 50000"/>
            </a:avLst>
          </a:prstGeom>
          <a:noFill/>
          <a:ln w="101600" cap="sq" cmpd="tri">
            <a:solidFill>
              <a:srgbClr val="00206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Book Antiqua" pitchFamily="18" charset="0"/>
              </a:rPr>
              <a:t>Pair Work</a:t>
            </a:r>
            <a:endParaRPr lang="en-US" sz="40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0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712893"/>
            <a:ext cx="8382000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“Why did you call me yesterday?’’ ask </a:t>
            </a:r>
            <a:r>
              <a:rPr lang="en-US" sz="2800" b="1" dirty="0" err="1" smtClean="0">
                <a:latin typeface="Book Antiqua" pitchFamily="18" charset="0"/>
              </a:rPr>
              <a:t>Sumon</a:t>
            </a:r>
            <a:r>
              <a:rPr lang="en-US" sz="2800" b="1" dirty="0" smtClean="0">
                <a:latin typeface="Book Antiqua" pitchFamily="18" charset="0"/>
              </a:rPr>
              <a:t>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398693"/>
            <a:ext cx="8382000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Book Antiqua" pitchFamily="18" charset="0"/>
              </a:rPr>
              <a:t>Sumon</a:t>
            </a:r>
            <a:r>
              <a:rPr lang="en-US" sz="2800" b="1" dirty="0" smtClean="0">
                <a:latin typeface="Book Antiqua" pitchFamily="18" charset="0"/>
              </a:rPr>
              <a:t> said, “Have you forgotten that you promised to accompany me to go to </a:t>
            </a:r>
            <a:r>
              <a:rPr lang="en-US" sz="2800" b="1" dirty="0" err="1" smtClean="0">
                <a:latin typeface="Book Antiqua" pitchFamily="18" charset="0"/>
              </a:rPr>
              <a:t>Cox’sbazar</a:t>
            </a:r>
            <a:r>
              <a:rPr lang="en-US" sz="2800" b="1" dirty="0" smtClean="0">
                <a:latin typeface="Book Antiqua" pitchFamily="18" charset="0"/>
              </a:rPr>
              <a:t>?”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15686" y="152400"/>
            <a:ext cx="8382000" cy="1255693"/>
          </a:xfrm>
          <a:prstGeom prst="downArrow">
            <a:avLst>
              <a:gd name="adj1" fmla="val 100000"/>
              <a:gd name="adj2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latin typeface="Book Antiqua" pitchFamily="18" charset="0"/>
            </a:endParaRP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Home Work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6" name="Up Arrow Callout 5"/>
          <p:cNvSpPr/>
          <p:nvPr/>
        </p:nvSpPr>
        <p:spPr>
          <a:xfrm>
            <a:off x="304800" y="3429000"/>
            <a:ext cx="8382000" cy="2895600"/>
          </a:xfrm>
          <a:prstGeom prst="upArrowCallout">
            <a:avLst>
              <a:gd name="adj1" fmla="val 45050"/>
              <a:gd name="adj2" fmla="val 47055"/>
              <a:gd name="adj3" fmla="val 25000"/>
              <a:gd name="adj4" fmla="val 6497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Now write more four interrogative sentences like the above and write all their indirect forms and structures you learnt from the class. 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3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71600" y="3011805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Welcome Students</a:t>
            </a:r>
            <a:endParaRPr lang="en-US" sz="44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89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324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Wave1">
              <a:avLst>
                <a:gd name="adj1" fmla="val 12500"/>
                <a:gd name="adj2" fmla="val 381"/>
              </a:avLst>
            </a:prstTxWarp>
            <a:spAutoFit/>
          </a:bodyPr>
          <a:lstStyle/>
          <a:p>
            <a:r>
              <a:rPr lang="en-US" sz="5400" b="1" dirty="0" smtClean="0">
                <a:latin typeface="Book Antiqua" pitchFamily="18" charset="0"/>
              </a:rPr>
              <a:t>May Allah bless you all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8409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Continue to passage narration next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4412"/>
            <a:ext cx="7924800" cy="2438400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MonooMJ" pitchFamily="2" charset="0"/>
              </a:rPr>
              <a:t>Acknowledgement</a:t>
            </a:r>
            <a:endParaRPr lang="en-US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  <a:cs typeface="MonooMJ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277612"/>
            <a:ext cx="7924800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We would like to express our cordial gratitude to the  Ministry of Education, Directorate of Secondary &amp; Higher Education, NCTB</a:t>
            </a:r>
            <a:r>
              <a:rPr lang="en-US" sz="2400" b="1" smtClean="0"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smtClean="0">
                <a:latin typeface="Book Antiqua" pitchFamily="18" charset="0"/>
                <a:cs typeface="Nikosh" pitchFamily="2" charset="0"/>
              </a:rPr>
              <a:t>A2i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and the panel of honorable editors ( Md. Jahangir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, Assistant Professor (English) TTC,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400" b="1" dirty="0"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latin typeface="Book Antiqua" pitchFamily="18" charset="0"/>
                <a:cs typeface="Nikosh" pitchFamily="2" charset="0"/>
              </a:rPr>
              <a:t>Professor (English) TTC,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Dhaka, and 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>
                <a:latin typeface="Book Antiqua" pitchFamily="18" charset="0"/>
                <a:cs typeface="Nikosh" pitchFamily="2" charset="0"/>
              </a:rPr>
              <a:t>K</a:t>
            </a:r>
            <a:r>
              <a:rPr lang="en-US" sz="2400" b="1" dirty="0" err="1" smtClean="0">
                <a:latin typeface="Book Antiqua" pitchFamily="18" charset="0"/>
                <a:cs typeface="Nikosh" pitchFamily="2" charset="0"/>
              </a:rPr>
              <a:t>haled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>
                <a:latin typeface="Book Antiqua" pitchFamily="18" charset="0"/>
                <a:cs typeface="Nikosh" pitchFamily="2" charset="0"/>
              </a:rPr>
              <a:t>Assistant Professor (English) TTC,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Dhaka, </a:t>
            </a:r>
            <a:r>
              <a:rPr lang="en-US" sz="2400" b="1" dirty="0">
                <a:latin typeface="Book Antiqua" pitchFamily="18" charset="0"/>
                <a:cs typeface="Nikosh" pitchFamily="2" charset="0"/>
              </a:rPr>
              <a:t>to </a:t>
            </a:r>
            <a:r>
              <a:rPr lang="en-US" sz="2400" b="1" dirty="0" smtClean="0">
                <a:latin typeface="Book Antiqua" pitchFamily="18" charset="0"/>
                <a:cs typeface="Nikosh" pitchFamily="2" charset="0"/>
              </a:rPr>
              <a:t>enrich the contents.</a:t>
            </a:r>
            <a:endParaRPr lang="en-US" sz="2400" b="1" dirty="0">
              <a:latin typeface="Book Antiqua" pitchFamily="18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767" y="381000"/>
            <a:ext cx="8676320" cy="769441"/>
          </a:xfrm>
          <a:prstGeom prst="rect">
            <a:avLst/>
          </a:prstGeom>
          <a:noFill/>
          <a:ln w="101600" cap="sq" cmpd="dbl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Introduction</a:t>
            </a:r>
            <a:endParaRPr lang="en-US" sz="44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2" r="14945"/>
          <a:stretch/>
        </p:blipFill>
        <p:spPr>
          <a:xfrm flipH="1">
            <a:off x="162877" y="1600200"/>
            <a:ext cx="3875719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4038600" y="1600200"/>
            <a:ext cx="4800600" cy="4648200"/>
            <a:chOff x="4038600" y="1698486"/>
            <a:chExt cx="4800600" cy="4321314"/>
          </a:xfrm>
        </p:grpSpPr>
        <p:sp>
          <p:nvSpPr>
            <p:cNvPr id="4" name="Rectangle 3"/>
            <p:cNvSpPr/>
            <p:nvPr/>
          </p:nvSpPr>
          <p:spPr>
            <a:xfrm>
              <a:off x="4038600" y="1698486"/>
              <a:ext cx="4800600" cy="43213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2800" b="1" dirty="0" smtClean="0">
                <a:latin typeface="Book Antiqua" pitchFamily="18" charset="0"/>
              </a:endParaRPr>
            </a:p>
            <a:p>
              <a:pPr algn="just"/>
              <a:endParaRPr lang="en-US" sz="2800" b="1" dirty="0">
                <a:latin typeface="Book Antiqua" pitchFamily="18" charset="0"/>
              </a:endParaRPr>
            </a:p>
            <a:p>
              <a:pPr algn="just"/>
              <a:endParaRPr lang="en-US" sz="2800" b="1" dirty="0" smtClean="0">
                <a:latin typeface="Book Antiqua" pitchFamily="18" charset="0"/>
              </a:endParaRPr>
            </a:p>
            <a:p>
              <a:r>
                <a:rPr lang="en-US" sz="2800" b="1" dirty="0" smtClean="0">
                  <a:latin typeface="Book Antiqua" pitchFamily="18" charset="0"/>
                </a:rPr>
                <a:t>Md. </a:t>
              </a:r>
              <a:r>
                <a:rPr lang="en-US" sz="2800" b="1" dirty="0" err="1" smtClean="0">
                  <a:latin typeface="Book Antiqua" pitchFamily="18" charset="0"/>
                </a:rPr>
                <a:t>Hasan</a:t>
              </a:r>
              <a:r>
                <a:rPr lang="en-US" sz="2800" b="1" dirty="0" smtClean="0">
                  <a:latin typeface="Book Antiqua" pitchFamily="18" charset="0"/>
                </a:rPr>
                <a:t> </a:t>
              </a:r>
              <a:r>
                <a:rPr lang="en-US" sz="2800" b="1" dirty="0" err="1" smtClean="0">
                  <a:latin typeface="Book Antiqua" pitchFamily="18" charset="0"/>
                </a:rPr>
                <a:t>Hafizur</a:t>
              </a:r>
              <a:r>
                <a:rPr lang="en-US" sz="2800" b="1" dirty="0" smtClean="0">
                  <a:latin typeface="Book Antiqua" pitchFamily="18" charset="0"/>
                </a:rPr>
                <a:t> </a:t>
              </a:r>
              <a:r>
                <a:rPr lang="en-US" sz="2800" b="1" dirty="0" err="1" smtClean="0">
                  <a:latin typeface="Book Antiqua" pitchFamily="18" charset="0"/>
                </a:rPr>
                <a:t>Rahman</a:t>
              </a:r>
              <a:endParaRPr lang="en-US" sz="2800" b="1" dirty="0" smtClean="0">
                <a:latin typeface="Book Antiqua" pitchFamily="18" charset="0"/>
              </a:endParaRPr>
            </a:p>
            <a:p>
              <a:r>
                <a:rPr lang="en-US" sz="2800" b="1" dirty="0" smtClean="0">
                  <a:latin typeface="Book Antiqua" pitchFamily="18" charset="0"/>
                </a:rPr>
                <a:t>Lecturer &amp; Head of the </a:t>
              </a:r>
              <a:r>
                <a:rPr lang="en-US" sz="2400" b="1" dirty="0" smtClean="0">
                  <a:latin typeface="Book Antiqua" pitchFamily="18" charset="0"/>
                </a:rPr>
                <a:t>Department (English)</a:t>
              </a:r>
            </a:p>
            <a:p>
              <a:r>
                <a:rPr lang="en-US" sz="2400" b="1" dirty="0" smtClean="0">
                  <a:latin typeface="Book Antiqua" pitchFamily="18" charset="0"/>
                </a:rPr>
                <a:t>Cambrian School &amp; College, Campus-5, </a:t>
              </a:r>
            </a:p>
            <a:p>
              <a:r>
                <a:rPr lang="en-US" sz="2400" b="1" dirty="0" smtClean="0">
                  <a:latin typeface="Book Antiqua" pitchFamily="18" charset="0"/>
                </a:rPr>
                <a:t>Dhaka.</a:t>
              </a:r>
            </a:p>
            <a:p>
              <a:pPr algn="just"/>
              <a:endParaRPr lang="en-US" sz="2800" b="1" dirty="0">
                <a:latin typeface="Book Antiqua" pitchFamily="18" charset="0"/>
              </a:endParaRPr>
            </a:p>
            <a:p>
              <a:pPr algn="just"/>
              <a:r>
                <a:rPr lang="en-US" sz="2800" b="1" dirty="0" smtClean="0">
                  <a:latin typeface="Book Antiqua" pitchFamily="18" charset="0"/>
                </a:rPr>
                <a:t>Class-IX-X</a:t>
              </a:r>
            </a:p>
            <a:p>
              <a:pPr algn="just"/>
              <a:r>
                <a:rPr lang="en-US" sz="2800" b="1" dirty="0" smtClean="0">
                  <a:latin typeface="Book Antiqua" pitchFamily="18" charset="0"/>
                </a:rPr>
                <a:t>English 2nd Paper</a:t>
              </a:r>
            </a:p>
            <a:p>
              <a:pPr algn="just"/>
              <a:endParaRPr lang="en-US" sz="2800" b="1" dirty="0">
                <a:latin typeface="Book Antiqua" pitchFamily="18" charset="0"/>
              </a:endParaRPr>
            </a:p>
            <a:p>
              <a:pPr algn="just"/>
              <a:endParaRPr lang="en-US" sz="2800" b="1" dirty="0" smtClean="0">
                <a:latin typeface="Book Antiqua" pitchFamily="18" charset="0"/>
              </a:endParaRPr>
            </a:p>
            <a:p>
              <a:pPr algn="just"/>
              <a:endParaRPr lang="en-US" sz="2800" b="1" dirty="0">
                <a:latin typeface="Book Antiqua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038600" y="4468743"/>
              <a:ext cx="4800600" cy="1032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34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36" y="737175"/>
            <a:ext cx="4914598" cy="5401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95400" y="152400"/>
            <a:ext cx="69342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He said , “Do you like marshal art?”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6197025"/>
            <a:ext cx="67818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He asked if I liked marshal art.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8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1" y="5334000"/>
            <a:ext cx="477794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The man asked </a:t>
            </a:r>
            <a:r>
              <a:rPr lang="en-US" sz="2800" b="1" dirty="0" err="1" smtClean="0">
                <a:latin typeface="Book Antiqua" pitchFamily="18" charset="0"/>
              </a:rPr>
              <a:t>Mr.Bean</a:t>
            </a:r>
            <a:r>
              <a:rPr lang="en-US" sz="2800" b="1" dirty="0" smtClean="0">
                <a:latin typeface="Book Antiqua" pitchFamily="18" charset="0"/>
              </a:rPr>
              <a:t> why he disturbed him.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457200"/>
            <a:ext cx="477794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smtClean="0">
                <a:latin typeface="Book Antiqua" pitchFamily="18" charset="0"/>
              </a:rPr>
              <a:t>The man said to Mr. Bean,</a:t>
            </a:r>
          </a:p>
          <a:p>
            <a:pPr algn="ctr"/>
            <a:r>
              <a:rPr lang="en-US" sz="2800" b="1" spc="-100" dirty="0" smtClean="0">
                <a:latin typeface="Book Antiqua" pitchFamily="18" charset="0"/>
              </a:rPr>
              <a:t>” Why do you disturb me?”</a:t>
            </a:r>
            <a:endParaRPr lang="en-US" sz="2800" b="1" spc="-100" dirty="0">
              <a:latin typeface="Book Antiq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4777940" cy="35834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78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766887"/>
            <a:ext cx="5905500" cy="3324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" y="611701"/>
            <a:ext cx="9144000" cy="624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6324600"/>
            <a:ext cx="91440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Mother prayed that Allah might bless her child.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54" y="26926"/>
            <a:ext cx="9137873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Mother said, “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May Allah bless my child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557" y="1143000"/>
            <a:ext cx="7467600" cy="1514773"/>
          </a:xfrm>
          <a:prstGeom prst="ellipse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pc="-100" dirty="0" smtClean="0">
                <a:latin typeface="Book Antiqua" pitchFamily="18" charset="0"/>
              </a:rPr>
              <a:t>Can you guess what  we are </a:t>
            </a:r>
          </a:p>
          <a:p>
            <a:pPr algn="ctr"/>
            <a:r>
              <a:rPr lang="en-US" sz="3200" b="1" spc="-100" dirty="0" smtClean="0">
                <a:latin typeface="Book Antiqua" pitchFamily="18" charset="0"/>
              </a:rPr>
              <a:t>going to discuss in our class?</a:t>
            </a:r>
            <a:endParaRPr lang="en-US" sz="3200" b="1" spc="-100" dirty="0">
              <a:latin typeface="Book Antiqua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854529" y="3200400"/>
            <a:ext cx="7329714" cy="2590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Direct and indirect speech of </a:t>
            </a:r>
            <a:r>
              <a:rPr lang="en-US" sz="3200" b="1" dirty="0" smtClean="0">
                <a:solidFill>
                  <a:schemeClr val="tx1"/>
                </a:solidFill>
                <a:latin typeface="Book Antiqua" pitchFamily="18" charset="0"/>
              </a:rPr>
              <a:t>Interrogative and </a:t>
            </a:r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optative </a:t>
            </a:r>
            <a:r>
              <a:rPr lang="en-US" sz="3200" b="1" dirty="0" smtClean="0">
                <a:solidFill>
                  <a:schemeClr val="tx1"/>
                </a:solidFill>
                <a:latin typeface="Book Antiqua" pitchFamily="18" charset="0"/>
              </a:rPr>
              <a:t>sentences</a:t>
            </a:r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69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1088571" y="975011"/>
            <a:ext cx="6858000" cy="2590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1532"/>
            </a:avLst>
          </a:prstGeom>
          <a:noFill/>
          <a:ln w="1016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Our Today’s lesson is- 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71" y="3652897"/>
            <a:ext cx="8686800" cy="2062103"/>
          </a:xfrm>
          <a:prstGeom prst="flowChartManualOperation">
            <a:avLst/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pc="-100" dirty="0" smtClean="0">
                <a:latin typeface="Book Antiqua" pitchFamily="18" charset="0"/>
              </a:rPr>
              <a:t>How to change the speech of Interrogative and Optative sentences.</a:t>
            </a:r>
          </a:p>
          <a:p>
            <a:pPr algn="ctr"/>
            <a:r>
              <a:rPr lang="en-US" sz="3200" b="1" spc="-100" dirty="0" smtClean="0">
                <a:latin typeface="Book Antiqua" pitchFamily="18" charset="0"/>
              </a:rPr>
              <a:t>Unit-7, Lesson-1</a:t>
            </a:r>
          </a:p>
        </p:txBody>
      </p:sp>
    </p:spTree>
    <p:extLst>
      <p:ext uri="{BB962C8B-B14F-4D97-AF65-F5344CB8AC3E}">
        <p14:creationId xmlns:p14="http://schemas.microsoft.com/office/powerpoint/2010/main" val="42498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800100" y="609600"/>
            <a:ext cx="7620000" cy="1752600"/>
          </a:xfrm>
          <a:prstGeom prst="ribbon">
            <a:avLst>
              <a:gd name="adj1" fmla="val 29762"/>
              <a:gd name="adj2" fmla="val 69795"/>
            </a:avLst>
          </a:prstGeom>
          <a:ln w="101600" cap="sq" cmpd="dbl">
            <a:solidFill>
              <a:schemeClr val="tx1"/>
            </a:solidFill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Learning objectives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9600" y="2743200"/>
            <a:ext cx="8001000" cy="3581400"/>
          </a:xfrm>
          <a:prstGeom prst="roundRect">
            <a:avLst/>
          </a:prstGeom>
          <a:ln w="101600" cmpd="dbl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After completing this lesson, students will be able to---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spc="-100" dirty="0" smtClean="0">
                <a:solidFill>
                  <a:schemeClr val="tx1"/>
                </a:solidFill>
                <a:latin typeface="Book Antiqua" pitchFamily="18" charset="0"/>
              </a:rPr>
              <a:t>define interrogative and optative sentence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identify the structures of changing speech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change  direct speech into indirect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1123</Words>
  <Application>Microsoft Office PowerPoint</Application>
  <PresentationFormat>On-screen Show (4:3)</PresentationFormat>
  <Paragraphs>144</Paragraphs>
  <Slides>25</Slides>
  <Notes>24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118</cp:revision>
  <dcterms:created xsi:type="dcterms:W3CDTF">2015-03-05T11:28:04Z</dcterms:created>
  <dcterms:modified xsi:type="dcterms:W3CDTF">2015-06-24T04:12:28Z</dcterms:modified>
</cp:coreProperties>
</file>