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7" r:id="rId2"/>
    <p:sldId id="285" r:id="rId3"/>
    <p:sldId id="306" r:id="rId4"/>
    <p:sldId id="288" r:id="rId5"/>
    <p:sldId id="307" r:id="rId6"/>
    <p:sldId id="291" r:id="rId7"/>
    <p:sldId id="287" r:id="rId8"/>
    <p:sldId id="290" r:id="rId9"/>
    <p:sldId id="295" r:id="rId10"/>
    <p:sldId id="289" r:id="rId11"/>
    <p:sldId id="293" r:id="rId12"/>
    <p:sldId id="286" r:id="rId13"/>
    <p:sldId id="304" r:id="rId14"/>
    <p:sldId id="305" r:id="rId15"/>
    <p:sldId id="303" r:id="rId16"/>
    <p:sldId id="296" r:id="rId17"/>
    <p:sldId id="301" r:id="rId18"/>
    <p:sldId id="300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F58"/>
    <a:srgbClr val="E6E6E6"/>
    <a:srgbClr val="9B8C71"/>
    <a:srgbClr val="938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38" autoAdjust="0"/>
  </p:normalViewPr>
  <p:slideViewPr>
    <p:cSldViewPr>
      <p:cViewPr varScale="1">
        <p:scale>
          <a:sx n="70" d="100"/>
          <a:sy n="70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-1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C1760-2311-4352-81ED-82F2EDD0702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27B7-0036-40CE-B6B7-2F12A6B91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5.gif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.png"/><Relationship Id="rId7" Type="http://schemas.openxmlformats.org/officeDocument/2006/relationships/image" Target="../media/image1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12" Type="http://schemas.openxmlformats.org/officeDocument/2006/relationships/image" Target="../media/image14.gif"/><Relationship Id="rId2" Type="http://schemas.openxmlformats.org/officeDocument/2006/relationships/image" Target="../media/image10.gif"/><Relationship Id="rId16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9.gif"/><Relationship Id="rId5" Type="http://schemas.openxmlformats.org/officeDocument/2006/relationships/image" Target="../media/image12.gif"/><Relationship Id="rId15" Type="http://schemas.openxmlformats.org/officeDocument/2006/relationships/image" Target="../media/image22.gif"/><Relationship Id="rId10" Type="http://schemas.openxmlformats.org/officeDocument/2006/relationships/image" Target="../media/image8.gif"/><Relationship Id="rId4" Type="http://schemas.openxmlformats.org/officeDocument/2006/relationships/image" Target="../media/image17.jpeg"/><Relationship Id="rId9" Type="http://schemas.microsoft.com/office/2007/relationships/hdphoto" Target="../media/hdphoto1.wdp"/><Relationship Id="rId1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0.gif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0.gif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4.gi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277089" y="6011662"/>
              <a:ext cx="8381677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440864" y="409534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5" name="Group 4"/>
          <p:cNvGrpSpPr/>
          <p:nvPr/>
        </p:nvGrpSpPr>
        <p:grpSpPr>
          <a:xfrm>
            <a:off x="421523" y="409533"/>
            <a:ext cx="8405756" cy="6296067"/>
            <a:chOff x="421523" y="409533"/>
            <a:chExt cx="8405756" cy="6296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1523" y="409533"/>
              <a:ext cx="8237237" cy="629606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 flipH="1">
              <a:off x="4466790" y="798651"/>
              <a:ext cx="4360489" cy="1323439"/>
            </a:xfrm>
            <a:prstGeom prst="rect">
              <a:avLst/>
            </a:prstGeom>
            <a:noFill/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</a:t>
              </a:r>
              <a:r>
                <a:rPr lang="en-US" sz="4000" b="1" dirty="0" err="1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bn-BD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4000" b="1" dirty="0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000" b="1" dirty="0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4000" b="1" dirty="0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0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2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7796">
            <a:off x="3844203" y="1460883"/>
            <a:ext cx="4058670" cy="22876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712121" y="528316"/>
            <a:ext cx="677300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ঈগল কি খেয়ে বাঁচে অনুমান করে বলতে পারবে কি?</a:t>
            </a:r>
            <a:endParaRPr lang="en-US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8774" y="4250887"/>
            <a:ext cx="7686720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ঈগল সাধারণত সাপ খেয়ে বাঁচে। এবং সাপের মধ্যস্থিত শক্তি </a:t>
            </a:r>
          </a:p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ঈগলের মধ্যে প্রবাহিত হয়।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11" y="3958222"/>
            <a:ext cx="1022095" cy="14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66 -0.03796 L 0.43125 -0.2849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6800" y="2712522"/>
            <a:ext cx="6801823" cy="1793834"/>
            <a:chOff x="568271" y="2466869"/>
            <a:chExt cx="6801823" cy="1793834"/>
          </a:xfrm>
        </p:grpSpPr>
        <p:sp>
          <p:nvSpPr>
            <p:cNvPr id="24" name="Rectangle 23"/>
            <p:cNvSpPr/>
            <p:nvPr/>
          </p:nvSpPr>
          <p:spPr>
            <a:xfrm>
              <a:off x="568271" y="2466869"/>
              <a:ext cx="6801823" cy="1793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6819" y="2633681"/>
              <a:ext cx="1458564" cy="147442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792297" y="4847272"/>
            <a:ext cx="7428636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বাস্তুসংস্থানে উদ্ভিদ থেকে প্রাণিতে শক্তি প্রবাহের ধারাবাহিক</a:t>
            </a:r>
          </a:p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এই প্রক্রিয়াকেই  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শৃংখল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বলে।</a:t>
            </a:r>
            <a:endParaRPr lang="en-US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88106" y="762000"/>
            <a:ext cx="6801823" cy="1793834"/>
            <a:chOff x="589577" y="516347"/>
            <a:chExt cx="6801823" cy="1793834"/>
          </a:xfrm>
        </p:grpSpPr>
        <p:sp>
          <p:nvSpPr>
            <p:cNvPr id="2" name="Rectangle 1"/>
            <p:cNvSpPr/>
            <p:nvPr/>
          </p:nvSpPr>
          <p:spPr>
            <a:xfrm>
              <a:off x="589577" y="516347"/>
              <a:ext cx="6801823" cy="1793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282" y="684463"/>
              <a:ext cx="1347994" cy="148216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93" y="929779"/>
            <a:ext cx="1420877" cy="14810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11" y="2867043"/>
            <a:ext cx="1425659" cy="1486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11" y="2867043"/>
            <a:ext cx="1347994" cy="1486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44" y="929779"/>
            <a:ext cx="1452701" cy="14799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2815125" y="1464853"/>
            <a:ext cx="973786" cy="50132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5225382" y="3207959"/>
            <a:ext cx="865738" cy="50132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0800000">
            <a:off x="2780805" y="3207959"/>
            <a:ext cx="973786" cy="50132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272901" y="1521423"/>
            <a:ext cx="787512" cy="50132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Left Arrow 4"/>
          <p:cNvSpPr/>
          <p:nvPr/>
        </p:nvSpPr>
        <p:spPr>
          <a:xfrm>
            <a:off x="7926954" y="1552868"/>
            <a:ext cx="845843" cy="2156420"/>
          </a:xfrm>
          <a:prstGeom prst="curved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0955" y="923000"/>
            <a:ext cx="695414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থেকে প্রাণিতে শক্তি প্রবাহের চিত্রটি লক্ষ্য করি... </a:t>
            </a:r>
            <a:endParaRPr lang="en-US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28" grpId="0" animBg="1"/>
      <p:bldP spid="29" grpId="0" animBg="1"/>
      <p:bldP spid="30" grpId="0" animBg="1"/>
      <p:bldP spid="5" grpId="0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442503" y="379809"/>
            <a:ext cx="846951" cy="76278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4" name="Group 3"/>
          <p:cNvGrpSpPr/>
          <p:nvPr/>
        </p:nvGrpSpPr>
        <p:grpSpPr>
          <a:xfrm>
            <a:off x="2196033" y="1007940"/>
            <a:ext cx="3902514" cy="1200285"/>
            <a:chOff x="1542348" y="1131218"/>
            <a:chExt cx="3902514" cy="1200285"/>
          </a:xfrm>
        </p:grpSpPr>
        <p:sp>
          <p:nvSpPr>
            <p:cNvPr id="25" name="Rectangle 24"/>
            <p:cNvSpPr/>
            <p:nvPr/>
          </p:nvSpPr>
          <p:spPr>
            <a:xfrm>
              <a:off x="2584179" y="1438972"/>
              <a:ext cx="2860683" cy="5847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2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2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348" y="1131218"/>
              <a:ext cx="1059075" cy="12002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9" name="Rectangle 18"/>
          <p:cNvSpPr/>
          <p:nvPr/>
        </p:nvSpPr>
        <p:spPr>
          <a:xfrm>
            <a:off x="987290" y="3195767"/>
            <a:ext cx="7239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শৃংখল কাকে বলে?</a:t>
            </a:r>
            <a:endParaRPr lang="en-US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274756" y="4486619"/>
            <a:ext cx="1670265" cy="1670265"/>
            <a:chOff x="3305852" y="4456419"/>
            <a:chExt cx="1670265" cy="167026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852" y="4456419"/>
              <a:ext cx="1670265" cy="1670265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3865733" y="5235944"/>
              <a:ext cx="1091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ঘাসফড়িং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1709" y="778429"/>
            <a:ext cx="1813306" cy="1070719"/>
            <a:chOff x="1221709" y="778429"/>
            <a:chExt cx="1813306" cy="107071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709" y="778429"/>
              <a:ext cx="1813306" cy="1022045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062884" y="1387483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ঈগল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84639" y="2236827"/>
            <a:ext cx="1893284" cy="1132318"/>
            <a:chOff x="1384639" y="2236827"/>
            <a:chExt cx="1893284" cy="11323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639" y="2236827"/>
              <a:ext cx="1510540" cy="1132318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052908" y="2906008"/>
              <a:ext cx="1225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কাঠবিড়ালী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83330" y="3092576"/>
            <a:ext cx="1209791" cy="1238700"/>
            <a:chOff x="3483330" y="3092576"/>
            <a:chExt cx="1209791" cy="12387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83330" y="3092576"/>
              <a:ext cx="1209791" cy="116739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4041844" y="3869611"/>
              <a:ext cx="611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ব্যাঙ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57089" y="2432681"/>
            <a:ext cx="1925512" cy="1925512"/>
            <a:chOff x="4757089" y="2432681"/>
            <a:chExt cx="1925512" cy="192551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089" y="2432681"/>
              <a:ext cx="1925512" cy="1925512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5189103" y="3763961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খরগোশ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86741" y="1501058"/>
            <a:ext cx="1536259" cy="1572428"/>
            <a:chOff x="5586741" y="1501058"/>
            <a:chExt cx="1536259" cy="15724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741" y="1501058"/>
              <a:ext cx="1452418" cy="1375975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939663" y="2365600"/>
              <a:ext cx="11833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পতঙ্গভোজী </a:t>
              </a:r>
            </a:p>
            <a:p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পাখি 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8" y="265076"/>
            <a:ext cx="1133257" cy="107871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615726" y="2636441"/>
            <a:ext cx="204273" cy="51959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724685" y="5055797"/>
            <a:ext cx="984311" cy="2823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128363" y="1484043"/>
            <a:ext cx="1010121" cy="42978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156894" y="4146476"/>
            <a:ext cx="110309" cy="55676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1651362" y="4322922"/>
            <a:ext cx="119600" cy="6789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2405980" y="3346461"/>
            <a:ext cx="3738258" cy="1372225"/>
            <a:chOff x="2405980" y="3346461"/>
            <a:chExt cx="3738258" cy="1372225"/>
          </a:xfrm>
        </p:grpSpPr>
        <p:cxnSp>
          <p:nvCxnSpPr>
            <p:cNvPr id="52" name="Straight Arrow Connector 51"/>
            <p:cNvCxnSpPr/>
            <p:nvPr/>
          </p:nvCxnSpPr>
          <p:spPr>
            <a:xfrm flipH="1" flipV="1">
              <a:off x="2405980" y="3346461"/>
              <a:ext cx="807241" cy="9135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13542" y="4259966"/>
              <a:ext cx="2930696" cy="45872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 flipH="1" flipV="1">
            <a:off x="2053922" y="1501917"/>
            <a:ext cx="85987" cy="107713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205776" y="2236228"/>
            <a:ext cx="1795235" cy="253747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821767" y="3845950"/>
            <a:ext cx="3049531" cy="2349515"/>
            <a:chOff x="2821767" y="3845950"/>
            <a:chExt cx="3049531" cy="2349515"/>
          </a:xfrm>
        </p:grpSpPr>
        <p:cxnSp>
          <p:nvCxnSpPr>
            <p:cNvPr id="75" name="Straight Arrow Connector 74"/>
            <p:cNvCxnSpPr/>
            <p:nvPr/>
          </p:nvCxnSpPr>
          <p:spPr>
            <a:xfrm flipV="1">
              <a:off x="5252573" y="3845950"/>
              <a:ext cx="618725" cy="234951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821767" y="5956641"/>
              <a:ext cx="2462308" cy="23882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Arrow Connector 81"/>
          <p:cNvCxnSpPr/>
          <p:nvPr/>
        </p:nvCxnSpPr>
        <p:spPr>
          <a:xfrm flipH="1" flipV="1">
            <a:off x="4656507" y="1765542"/>
            <a:ext cx="968372" cy="14522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3754852" y="2600750"/>
            <a:ext cx="1577792" cy="7904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7392880" y="1703421"/>
            <a:ext cx="583690" cy="18828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395282" y="1543691"/>
            <a:ext cx="2245063" cy="1012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77979" y="4571441"/>
            <a:ext cx="2577758" cy="2038040"/>
            <a:chOff x="477979" y="4571441"/>
            <a:chExt cx="2577758" cy="203804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79" y="4571441"/>
              <a:ext cx="2577758" cy="20380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50185" y="6085631"/>
              <a:ext cx="545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ঘাস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13608" y="1655427"/>
            <a:ext cx="725405" cy="1203329"/>
            <a:chOff x="3113608" y="1655427"/>
            <a:chExt cx="725405" cy="120332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608" y="1655427"/>
              <a:ext cx="684716" cy="99206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3277641" y="2397091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সাপ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68175" y="806061"/>
            <a:ext cx="2289611" cy="1200911"/>
            <a:chOff x="3620034" y="94118"/>
            <a:chExt cx="2968200" cy="205004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20034" y="94118"/>
              <a:ext cx="2968200" cy="2050045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539688" y="1270360"/>
              <a:ext cx="529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বাঘ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2793" y="3537794"/>
            <a:ext cx="1427632" cy="1042219"/>
            <a:chOff x="868160" y="3547685"/>
            <a:chExt cx="1427632" cy="104221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8160" y="3547685"/>
              <a:ext cx="1427632" cy="1042219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1690738" y="4044468"/>
              <a:ext cx="5918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ইঁদুর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71491" y="1149749"/>
            <a:ext cx="1423136" cy="1204836"/>
            <a:chOff x="7171491" y="1149749"/>
            <a:chExt cx="1423136" cy="120483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491" y="1149749"/>
              <a:ext cx="1057906" cy="1204836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861734" y="1415633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হরিণ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43527" y="3510350"/>
            <a:ext cx="2839484" cy="3194417"/>
            <a:chOff x="5843527" y="3510350"/>
            <a:chExt cx="2839484" cy="319441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527" y="3510350"/>
              <a:ext cx="2839484" cy="3194417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120209" y="5845220"/>
              <a:ext cx="607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গাছ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 flipH="1" flipV="1">
            <a:off x="2467183" y="1414117"/>
            <a:ext cx="3598371" cy="76423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850459" y="1420110"/>
            <a:ext cx="1072903" cy="2402284"/>
            <a:chOff x="850459" y="1420110"/>
            <a:chExt cx="1072903" cy="2402284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856894" y="1420110"/>
              <a:ext cx="1066468" cy="121303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50459" y="2614575"/>
              <a:ext cx="545623" cy="120781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5126752" y="399521"/>
            <a:ext cx="353217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ঘাস-ইঁদুর-ঈগল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50835" y="383143"/>
            <a:ext cx="353217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ঘাস-ঘাসফড়িং- ব্যাঙ-সাপ-ঈগল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51621" y="381526"/>
            <a:ext cx="353217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ঘাস-ঘাসফড়িং-ছোটপাখি-ঈগল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50835" y="397585"/>
            <a:ext cx="353217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ঘাস-খরগোশ-সাপ/বাঘ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38874" y="410462"/>
            <a:ext cx="353217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গাছ-হরিন-বাঘ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02178" y="1242330"/>
            <a:ext cx="5709431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শৃঙ্খল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110740" y="399017"/>
            <a:ext cx="353217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গাছ (পাতা)- কাঠবিড়ালী- ঈগল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6" grpId="0" animBg="1"/>
      <p:bldP spid="76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22" grpId="0" animBg="1"/>
      <p:bldP spid="22" grpId="2" animBg="1"/>
      <p:bldP spid="83" grpId="0" animBg="1"/>
      <p:bldP spid="8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Rectangle 19"/>
          <p:cNvSpPr/>
          <p:nvPr/>
        </p:nvSpPr>
        <p:spPr>
          <a:xfrm>
            <a:off x="3401771" y="1518136"/>
            <a:ext cx="1957587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খাদ্যজালঃ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2068" y="2501174"/>
            <a:ext cx="8151922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এভাবেই, বাস্তুসংস্থানে একাধিক খাদ্য শৃঙ্খল একত্রিত </a:t>
            </a:r>
          </a:p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 যে জাল তৈরি করে তাকে 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খাদ্যজাল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বলে। </a:t>
            </a:r>
            <a:endParaRPr lang="en-US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4828" y="2755006"/>
            <a:ext cx="7239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খাদ্যজাল কাকে বলে?</a:t>
            </a:r>
            <a:endParaRPr lang="en-US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7234" y="1149762"/>
            <a:ext cx="4250766" cy="1420850"/>
            <a:chOff x="2744211" y="1362852"/>
            <a:chExt cx="4250766" cy="1420850"/>
          </a:xfrm>
        </p:grpSpPr>
        <p:sp>
          <p:nvSpPr>
            <p:cNvPr id="21" name="Rectangle 20"/>
            <p:cNvSpPr/>
            <p:nvPr/>
          </p:nvSpPr>
          <p:spPr>
            <a:xfrm>
              <a:off x="3480231" y="1861463"/>
              <a:ext cx="3514746" cy="5847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2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bn-BD" sz="32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(মৌখিক)</a:t>
              </a:r>
              <a:r>
                <a:rPr lang="en-US" sz="32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744211" y="1362852"/>
              <a:ext cx="1110989" cy="1420850"/>
              <a:chOff x="2744211" y="1362852"/>
              <a:chExt cx="1110989" cy="142085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7665" y="1362852"/>
                <a:ext cx="1107535" cy="142085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5" name="Oval 4"/>
              <p:cNvSpPr/>
              <p:nvPr/>
            </p:nvSpPr>
            <p:spPr>
              <a:xfrm>
                <a:off x="2744211" y="1445656"/>
                <a:ext cx="1097072" cy="12237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81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1" grpId="0" animBg="1"/>
      <p:bldP spid="31" grpId="1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0459" y="1828800"/>
            <a:ext cx="7980087" cy="4334626"/>
            <a:chOff x="540459" y="1828800"/>
            <a:chExt cx="7980087" cy="4334626"/>
          </a:xfrm>
        </p:grpSpPr>
        <p:grpSp>
          <p:nvGrpSpPr>
            <p:cNvPr id="29" name="Group 28"/>
            <p:cNvGrpSpPr/>
            <p:nvPr/>
          </p:nvGrpSpPr>
          <p:grpSpPr>
            <a:xfrm>
              <a:off x="568272" y="1828800"/>
              <a:ext cx="7952274" cy="4334626"/>
              <a:chOff x="838200" y="1828800"/>
              <a:chExt cx="7682345" cy="433462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38993" y="1828800"/>
                <a:ext cx="7681552" cy="4334626"/>
                <a:chOff x="838993" y="1828800"/>
                <a:chExt cx="7681552" cy="4334626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838993" y="1828800"/>
                  <a:ext cx="3839182" cy="4334626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4641812" y="1828800"/>
                  <a:ext cx="3878733" cy="431956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838993" y="1828800"/>
                  <a:ext cx="7619207" cy="4319564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>
                  <a:off x="4622058" y="1828800"/>
                  <a:ext cx="0" cy="4319564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838200" y="2276817"/>
                <a:ext cx="762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>
              <a:off x="540459" y="3164760"/>
              <a:ext cx="78877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61660" y="4056712"/>
              <a:ext cx="78877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68272" y="5105400"/>
              <a:ext cx="78877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7" name="Rectangle 26"/>
          <p:cNvSpPr/>
          <p:nvPr/>
        </p:nvSpPr>
        <p:spPr>
          <a:xfrm>
            <a:off x="1682660" y="634425"/>
            <a:ext cx="560333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শৃংখল ও খাদ্যজালের মধ্যে পার্থক্য </a:t>
            </a:r>
            <a:endParaRPr lang="en-US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9800" y="1843585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খাদ্যজাল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25926" y="1843585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শৃঙ্খল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3751" y="2337768"/>
            <a:ext cx="3852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উদ্ভিদ থেকে প্রাণিতে শক্তিপ্রবাহের 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 প্রক্রিয়াই হলো খাদ্যশৃঙ্খল।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2887" y="2300446"/>
            <a:ext cx="3664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একাধিক খাদ্য শৃঙ্খল একত্রিত হয়ে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তৈরিকৃত জাল-ই হলো খাদ্যজাল।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9047" y="4222704"/>
            <a:ext cx="412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সবুজ উদ্ভিদ থেকে খাদ্য শৃঙ্খলের শুরু।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20973" y="3179545"/>
            <a:ext cx="3727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খাদ্য শৃঙ্খলের মধ্যে সম্পর্ক 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প্রকাশ করে।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688" y="3144632"/>
            <a:ext cx="3720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উদ্ভিদ ও প্রাণির পারস্পারিক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নির্ভরশীলতাকে প্রকাশ করে।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2688" y="5209783"/>
            <a:ext cx="3366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একটি পরিবেশে কয়েকটি খাদ্য 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শৃঙ্খল থাকতে পারে।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46088" y="4230851"/>
            <a:ext cx="3948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৩। খাদ্য জালের শুরুর উপাদানটি নির্দিষ্ট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নয়।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40401" y="5335326"/>
            <a:ext cx="4107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একটি পরিবেশে একটি খাদ্যজাল থাকে।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7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12222" r="6543" b="21111"/>
          <a:stretch/>
        </p:blipFill>
        <p:spPr>
          <a:xfrm>
            <a:off x="4546671" y="1120405"/>
            <a:ext cx="3820442" cy="468773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1063396" y="1921591"/>
            <a:ext cx="3420932" cy="3031409"/>
            <a:chOff x="1063396" y="1659291"/>
            <a:chExt cx="3420932" cy="3031409"/>
          </a:xfrm>
        </p:grpSpPr>
        <p:sp>
          <p:nvSpPr>
            <p:cNvPr id="19" name="Rectangle 18"/>
            <p:cNvSpPr/>
            <p:nvPr/>
          </p:nvSpPr>
          <p:spPr>
            <a:xfrm>
              <a:off x="1063397" y="1659291"/>
              <a:ext cx="3420931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পাঠ্যবই সংযোগ 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2" r="6894" b="19421"/>
            <a:stretch/>
          </p:blipFill>
          <p:spPr>
            <a:xfrm>
              <a:off x="1063396" y="2252301"/>
              <a:ext cx="3420932" cy="243839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916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Rectangle 20"/>
          <p:cNvSpPr/>
          <p:nvPr/>
        </p:nvSpPr>
        <p:spPr>
          <a:xfrm>
            <a:off x="1415446" y="3072825"/>
            <a:ext cx="647004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খাদ্যজাল ও খাদ্যশৃংখলের মধ্যে ৩টি পার্থক্য লিখ।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83118" y="914400"/>
            <a:ext cx="3708082" cy="1500539"/>
            <a:chOff x="1720584" y="914400"/>
            <a:chExt cx="3708082" cy="1500539"/>
          </a:xfrm>
        </p:grpSpPr>
        <p:sp>
          <p:nvSpPr>
            <p:cNvPr id="20" name="Rectangle 19"/>
            <p:cNvSpPr/>
            <p:nvPr/>
          </p:nvSpPr>
          <p:spPr>
            <a:xfrm>
              <a:off x="2895600" y="1317337"/>
              <a:ext cx="2533066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 (লিখিত)  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584" y="914400"/>
              <a:ext cx="1179384" cy="150053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104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Rectangle 20"/>
          <p:cNvSpPr/>
          <p:nvPr/>
        </p:nvSpPr>
        <p:spPr>
          <a:xfrm>
            <a:off x="511364" y="3031074"/>
            <a:ext cx="7952274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আশেপাশের পরিবেশে দেখেছো এমন কোন </a:t>
            </a:r>
          </a:p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শৃঙ্খল সম্পর্কে লিখে আনবে।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26532" y="1134162"/>
            <a:ext cx="3461760" cy="1372083"/>
            <a:chOff x="1552816" y="1157922"/>
            <a:chExt cx="3461760" cy="1372083"/>
          </a:xfrm>
        </p:grpSpPr>
        <p:grpSp>
          <p:nvGrpSpPr>
            <p:cNvPr id="6" name="Group 5"/>
            <p:cNvGrpSpPr/>
            <p:nvPr/>
          </p:nvGrpSpPr>
          <p:grpSpPr>
            <a:xfrm>
              <a:off x="1552816" y="1157922"/>
              <a:ext cx="1915594" cy="1372083"/>
              <a:chOff x="1552816" y="1157922"/>
              <a:chExt cx="1915594" cy="137208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52816" y="1157922"/>
                <a:ext cx="1915594" cy="137208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5" name="Oval 4"/>
              <p:cNvSpPr/>
              <p:nvPr/>
            </p:nvSpPr>
            <p:spPr>
              <a:xfrm>
                <a:off x="1862332" y="1157922"/>
                <a:ext cx="1414268" cy="137208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276600" y="1578517"/>
              <a:ext cx="1737976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5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6994" y="76200"/>
            <a:ext cx="8853056" cy="6774877"/>
            <a:chOff x="124690" y="83123"/>
            <a:chExt cx="8853056" cy="67748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  <a14:backgroundMark x1="83707" y1="60448" x2="83805" y2="78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27885" y="369629"/>
            <a:ext cx="8266806" cy="6335971"/>
            <a:chOff x="427885" y="369629"/>
            <a:chExt cx="8266806" cy="63359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85" y="369629"/>
              <a:ext cx="4372716" cy="63359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800600" y="369629"/>
              <a:ext cx="3894091" cy="63359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8000" y="2251091"/>
            <a:ext cx="6273538" cy="1569660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এখানেই</a:t>
            </a:r>
            <a:r>
              <a:rPr lang="en-US" sz="3200" b="1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 করছি</a:t>
            </a:r>
          </a:p>
          <a:p>
            <a:r>
              <a:rPr lang="bn-BD" sz="3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আজকের ক্লাস। </a:t>
            </a:r>
          </a:p>
          <a:p>
            <a:r>
              <a:rPr lang="bn-BD" sz="3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ভালো থেক সবাই... </a:t>
            </a:r>
            <a:endParaRPr lang="en-US" sz="3200" b="1" cap="none" spc="0" dirty="0">
              <a:ln/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8" y="1547812"/>
            <a:ext cx="3875406" cy="446385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6" name="Rectangle 35"/>
          <p:cNvSpPr/>
          <p:nvPr/>
        </p:nvSpPr>
        <p:spPr>
          <a:xfrm>
            <a:off x="2697513" y="588324"/>
            <a:ext cx="430890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উপস্থাপনায়...</a:t>
            </a:r>
            <a:endParaRPr lang="en-US" sz="36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41519" y="3218942"/>
            <a:ext cx="4075494" cy="3046988"/>
            <a:chOff x="383503" y="1909808"/>
            <a:chExt cx="4075494" cy="3046988"/>
          </a:xfrm>
        </p:grpSpPr>
        <p:sp>
          <p:nvSpPr>
            <p:cNvPr id="2" name="Rectangle 1"/>
            <p:cNvSpPr/>
            <p:nvPr/>
          </p:nvSpPr>
          <p:spPr>
            <a:xfrm>
              <a:off x="896796" y="4405321"/>
              <a:ext cx="30800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16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mpaul29024@gmail.com</a:t>
              </a:r>
              <a:endParaRPr lang="en-US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3503" y="1909808"/>
              <a:ext cx="4075494" cy="3046988"/>
            </a:xfrm>
            <a:prstGeom prst="rect">
              <a:avLst/>
            </a:prstGeom>
            <a:noFill/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মল্লিকা </a:t>
              </a:r>
              <a:r>
                <a:rPr lang="en-US" sz="4400" b="1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পাল</a:t>
              </a:r>
              <a:endPara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</a:t>
              </a:r>
              <a:r>
                <a:rPr lang="en-US" sz="32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en-US" sz="20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৮৭,কাঠি </a:t>
              </a:r>
              <a:r>
                <a:rPr lang="en-US" sz="20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0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0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0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en-US" sz="28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গোপালগঞ্জ</a:t>
              </a:r>
              <a:r>
                <a:rPr lang="en-US" sz="28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sz="28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গোপালগঞ্জ</a:t>
              </a:r>
              <a:r>
                <a:rPr lang="en-US" sz="32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algn="ctr"/>
              <a:r>
                <a:rPr lang="en-US" sz="32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Gmail-</a:t>
              </a:r>
            </a:p>
            <a:p>
              <a:pPr algn="ctr"/>
              <a:endParaRPr lang="en-US" sz="32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429491" y="352439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4" name="Group 3"/>
          <p:cNvGrpSpPr/>
          <p:nvPr/>
        </p:nvGrpSpPr>
        <p:grpSpPr>
          <a:xfrm>
            <a:off x="4360137" y="1712918"/>
            <a:ext cx="3985348" cy="4173064"/>
            <a:chOff x="4360137" y="1712918"/>
            <a:chExt cx="3985348" cy="4173064"/>
          </a:xfrm>
        </p:grpSpPr>
        <p:sp>
          <p:nvSpPr>
            <p:cNvPr id="19" name="Rectangle 18"/>
            <p:cNvSpPr/>
            <p:nvPr/>
          </p:nvSpPr>
          <p:spPr>
            <a:xfrm>
              <a:off x="4360137" y="1712918"/>
              <a:ext cx="3985348" cy="41730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83590" y="2882399"/>
              <a:ext cx="3464410" cy="2862322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600" b="1" cap="none" spc="0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শ্রেণিঃ পঞ্চম</a:t>
              </a:r>
            </a:p>
            <a:p>
              <a:pPr algn="ctr"/>
              <a:r>
                <a:rPr lang="bn-BD" sz="36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 প্রাথমিক বিজ্ঞান</a:t>
              </a:r>
            </a:p>
            <a:p>
              <a:pPr algn="ctr"/>
              <a:r>
                <a:rPr lang="en-US" sz="3600" b="1" dirty="0" err="1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bn-BD" sz="36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০১ </a:t>
              </a:r>
            </a:p>
            <a:p>
              <a:pPr algn="ctr"/>
              <a:r>
                <a:rPr lang="bn-BD" sz="36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তারিখঃ </a:t>
              </a:r>
              <a:r>
                <a:rPr lang="en-US" sz="36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31</a:t>
              </a:r>
              <a:r>
                <a:rPr lang="bn-BD" sz="36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/০</a:t>
              </a:r>
              <a:r>
                <a:rPr lang="en-US" sz="36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bn-BD" sz="36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/২০১৯</a:t>
              </a:r>
            </a:p>
            <a:p>
              <a:pPr algn="ctr"/>
              <a:endParaRPr lang="bn-BD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0" t="11666" r="26250" b="11666"/>
            <a:stretch/>
          </p:blipFill>
          <p:spPr>
            <a:xfrm>
              <a:off x="4435727" y="1809542"/>
              <a:ext cx="1355473" cy="169565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8993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2733620" y="639231"/>
            <a:ext cx="374333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 নিচের ছবি দুটি দেখি...</a:t>
            </a:r>
            <a:endParaRPr lang="en-US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6" y="376550"/>
            <a:ext cx="4216043" cy="48849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6551"/>
            <a:ext cx="3872345" cy="48849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2677785" y="2151852"/>
            <a:ext cx="3865161" cy="64633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দেখতে পাচ্ছি ছবিতে? 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6154" y="5398189"/>
            <a:ext cx="722024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 বিভিন্ন উপাদান।এদের মধ্যে সকল প্রাণিই শক্তির জন্য </a:t>
            </a:r>
          </a:p>
          <a:p>
            <a:pPr algn="ctr"/>
            <a:r>
              <a:rPr lang="bn-BD" sz="28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প্রত্যক্ষ/পরোক্ষভাবে উদ্ভিদের উপর নির্ভরশীল।    </a:t>
            </a:r>
            <a:endParaRPr lang="en-US" sz="28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43427" y="1339551"/>
            <a:ext cx="7330824" cy="4401205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7030A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sz="2800" b="1" spc="5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spc="5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spc="5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spc="5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spc="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BD" sz="2800" b="1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bn-BD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5" name="Group 4"/>
          <p:cNvGrpSpPr/>
          <p:nvPr/>
        </p:nvGrpSpPr>
        <p:grpSpPr>
          <a:xfrm>
            <a:off x="2185927" y="1603920"/>
            <a:ext cx="4715111" cy="1066800"/>
            <a:chOff x="2185927" y="1603920"/>
            <a:chExt cx="4715111" cy="1066800"/>
          </a:xfrm>
        </p:grpSpPr>
        <p:sp>
          <p:nvSpPr>
            <p:cNvPr id="4" name="Rounded Rectangle 3"/>
            <p:cNvSpPr/>
            <p:nvPr/>
          </p:nvSpPr>
          <p:spPr>
            <a:xfrm>
              <a:off x="2185927" y="1603920"/>
              <a:ext cx="4645824" cy="1066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55214" y="1752599"/>
              <a:ext cx="464582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4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 ও পাঠ্যাংশ </a:t>
              </a:r>
              <a:endPara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05737" y="2892156"/>
            <a:ext cx="6338561" cy="1527444"/>
            <a:chOff x="1305737" y="2892156"/>
            <a:chExt cx="6338561" cy="1527444"/>
          </a:xfrm>
        </p:grpSpPr>
        <p:sp>
          <p:nvSpPr>
            <p:cNvPr id="2" name="Rectangle 1"/>
            <p:cNvSpPr/>
            <p:nvPr/>
          </p:nvSpPr>
          <p:spPr>
            <a:xfrm>
              <a:off x="1305737" y="2892156"/>
              <a:ext cx="6338561" cy="15274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61557" y="2892156"/>
              <a:ext cx="3393878" cy="1261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400" b="1" cap="none" spc="0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আমাদের পরিবেশ</a:t>
              </a:r>
            </a:p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(খাদ্যশৃঙ্খল ও খাদ্যজাল।)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78396" y="1575998"/>
            <a:ext cx="7356017" cy="801431"/>
            <a:chOff x="878396" y="1575998"/>
            <a:chExt cx="7356017" cy="80143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878396" y="1575998"/>
              <a:ext cx="2470387" cy="801431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477890" y="1575998"/>
              <a:ext cx="2756523" cy="801431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" name="Rectangle 18"/>
          <p:cNvSpPr/>
          <p:nvPr/>
        </p:nvSpPr>
        <p:spPr>
          <a:xfrm>
            <a:off x="3348782" y="652668"/>
            <a:ext cx="212910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847" y="2377429"/>
            <a:ext cx="7330824" cy="3108543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শৃঙ্খল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২। 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খাদ্যজাল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৩।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শৃঙ্খল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জালের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81791" y="1710588"/>
            <a:ext cx="3068469" cy="523220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শিক্ষার্থীরা... </a:t>
            </a:r>
            <a:endParaRPr lang="en-US" sz="28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3276601" y="685245"/>
            <a:ext cx="503491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জানো, উদ্ভিদ কিভাবে খাদ্য তৈরি করে? </a:t>
            </a:r>
            <a:endParaRPr lang="en-US" sz="2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0" y="300033"/>
            <a:ext cx="2549030" cy="24263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82779"/>
            <a:ext cx="4075028" cy="322181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6602" y="1265790"/>
            <a:ext cx="503491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ব্যবহার করে উদ্ভিদ নিজের খাদ্য নিজেই তৈরি করে। সূর্যের শক্তি নিজের মধ্যে জমা রাখে। </a:t>
            </a:r>
            <a:endParaRPr lang="en-US" sz="2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930085" y="1841791"/>
            <a:ext cx="3410395" cy="2590954"/>
            <a:chOff x="1930085" y="1841791"/>
            <a:chExt cx="3410395" cy="2590954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930085" y="2239354"/>
              <a:ext cx="2413315" cy="2193391"/>
            </a:xfrm>
            <a:prstGeom prst="straightConnector1">
              <a:avLst/>
            </a:prstGeom>
            <a:ln w="57150">
              <a:solidFill>
                <a:srgbClr val="FFC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367824" y="1841791"/>
              <a:ext cx="2972656" cy="1950821"/>
            </a:xfrm>
            <a:prstGeom prst="straightConnector1">
              <a:avLst/>
            </a:prstGeom>
            <a:ln w="57150">
              <a:solidFill>
                <a:srgbClr val="FFC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251881" y="2251881"/>
              <a:ext cx="2362344" cy="1971319"/>
            </a:xfrm>
            <a:prstGeom prst="straightConnector1">
              <a:avLst/>
            </a:prstGeom>
            <a:ln w="57150">
              <a:solidFill>
                <a:srgbClr val="FFC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368145" y="2087590"/>
              <a:ext cx="2584855" cy="1920880"/>
            </a:xfrm>
            <a:prstGeom prst="straightConnector1">
              <a:avLst/>
            </a:prstGeom>
            <a:ln w="57150">
              <a:solidFill>
                <a:srgbClr val="FFC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4781139" y="2041198"/>
            <a:ext cx="25811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ছবিটি লক্ষ্য কর... 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277089" y="6011662"/>
              <a:ext cx="838167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6" name="Rectangle 25"/>
          <p:cNvSpPr/>
          <p:nvPr/>
        </p:nvSpPr>
        <p:spPr>
          <a:xfrm>
            <a:off x="2319079" y="708845"/>
            <a:ext cx="5969407" cy="584775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গুলি লক্ষ্য করি...</a:t>
            </a:r>
            <a:endParaRPr lang="en-US" sz="3200" b="1" cap="none" spc="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27866"/>
            <a:ext cx="2580463" cy="25804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8" y="1612760"/>
            <a:ext cx="3272743" cy="258751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53489" y="698049"/>
            <a:ext cx="5969407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ঘাস ফড়িং কি খায় বলতে পারবে?  </a:t>
            </a:r>
            <a:endParaRPr lang="en-US" sz="3200" b="1" cap="none" spc="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1348193"/>
            <a:ext cx="463174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ঘাস ফড়িং ঘাস খায়। এবং ঘাসের মধ্যস্থিত শক্তিও গ্রহণ করে নেয়। </a:t>
            </a:r>
            <a:endParaRPr lang="en-US" sz="2800" b="1" cap="none" spc="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37968 0.309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Rectangle 20"/>
          <p:cNvSpPr/>
          <p:nvPr/>
        </p:nvSpPr>
        <p:spPr>
          <a:xfrm>
            <a:off x="3581401" y="587057"/>
            <a:ext cx="493122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ব্যাঙ কি খায় জানো তোমরা?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3805" y="2719182"/>
            <a:ext cx="1513663" cy="14719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2885419"/>
            <a:ext cx="2367544" cy="21432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92" y="1863827"/>
            <a:ext cx="7285908" cy="4194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23725" y="1279447"/>
            <a:ext cx="6288901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ব্যাঙ ঘাস ফড়িং/পোকামাকড় খায়। এবং ঘাস ফড়িং এর </a:t>
            </a:r>
          </a:p>
          <a:p>
            <a:pPr algn="ctr"/>
            <a:r>
              <a:rPr lang="bn-BD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 ব্যাঙের মধ্যে প্রবাহিত হয়।</a:t>
            </a:r>
          </a:p>
        </p:txBody>
      </p:sp>
    </p:spTree>
    <p:extLst>
      <p:ext uri="{BB962C8B-B14F-4D97-AF65-F5344CB8AC3E}">
        <p14:creationId xmlns:p14="http://schemas.microsoft.com/office/powerpoint/2010/main" val="40260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2"/>
          <a:stretch/>
        </p:blipFill>
        <p:spPr>
          <a:xfrm>
            <a:off x="372249" y="378481"/>
            <a:ext cx="933488" cy="8407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6656" y="2536163"/>
            <a:ext cx="2461046" cy="32140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31112" y="672554"/>
            <a:ext cx="3962944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 কি খায় জানো তোমরা?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3846" y="1361519"/>
            <a:ext cx="7696339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 ব্যাঙ খায়। এবং ব্যাঙের মধ্যস্থিত শক্তি সাপ গ্রহণ করে।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8" y="2133600"/>
            <a:ext cx="1894664" cy="164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9271 0.016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469</Words>
  <Application>Microsoft Office PowerPoint</Application>
  <PresentationFormat>On-screen Show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Mollika</cp:lastModifiedBy>
  <cp:revision>440</cp:revision>
  <dcterms:created xsi:type="dcterms:W3CDTF">2006-08-16T00:00:00Z</dcterms:created>
  <dcterms:modified xsi:type="dcterms:W3CDTF">2020-03-26T09:28:53Z</dcterms:modified>
</cp:coreProperties>
</file>