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8" r:id="rId17"/>
    <p:sldId id="295" r:id="rId18"/>
    <p:sldId id="297" r:id="rId19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64" y="-90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8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C160-ADB4-4384-B75F-1F03F2D21F0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ED0B-D571-44F0-A669-9FDFCF62B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5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C160-ADB4-4384-B75F-1F03F2D21F0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ED0B-D571-44F0-A669-9FDFCF62B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274641"/>
            <a:ext cx="347741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44" y="274641"/>
            <a:ext cx="102341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C160-ADB4-4384-B75F-1F03F2D21F0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ED0B-D571-44F0-A669-9FDFCF62B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1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C160-ADB4-4384-B75F-1F03F2D21F0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ED0B-D571-44F0-A669-9FDFCF62B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0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3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C160-ADB4-4384-B75F-1F03F2D21F0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ED0B-D571-44F0-A669-9FDFCF62B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4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4" y="1600203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1600203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C160-ADB4-4384-B75F-1F03F2D21F0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ED0B-D571-44F0-A669-9FDFCF62B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1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C160-ADB4-4384-B75F-1F03F2D21F0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ED0B-D571-44F0-A669-9FDFCF62B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4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C160-ADB4-4384-B75F-1F03F2D21F0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ED0B-D571-44F0-A669-9FDFCF62B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0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C160-ADB4-4384-B75F-1F03F2D21F0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ED0B-D571-44F0-A669-9FDFCF62B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1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3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3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C160-ADB4-4384-B75F-1F03F2D21F0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ED0B-D571-44F0-A669-9FDFCF62B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C160-ADB4-4384-B75F-1F03F2D21F0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ED0B-D571-44F0-A669-9FDFCF62B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1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3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4C160-ADB4-4384-B75F-1F03F2D21F0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3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DED0B-D571-44F0-A669-9FDFCF62B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7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jpeg"/><Relationship Id="rId7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14" y="2286000"/>
            <a:ext cx="9450662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1316" y="304800"/>
            <a:ext cx="52006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C00000"/>
                </a:solidFill>
                <a:latin typeface="Gabriola" pitchFamily="82" charset="0"/>
                <a:cs typeface="NikoshBAN" pitchFamily="2" charset="0"/>
              </a:rPr>
              <a:t>Welcome</a:t>
            </a:r>
            <a:endParaRPr lang="en-US" sz="13800" b="1" dirty="0">
              <a:solidFill>
                <a:srgbClr val="C00000"/>
              </a:solidFill>
              <a:latin typeface="Gabriola" pitchFamily="8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>
            <a:off x="10986419" y="20780"/>
            <a:ext cx="880001" cy="761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0800000">
            <a:off x="13850" y="6082328"/>
            <a:ext cx="880001" cy="7616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6200000">
            <a:off x="-48500" y="76200"/>
            <a:ext cx="880001" cy="7616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5400000">
            <a:off x="11042779" y="6033844"/>
            <a:ext cx="880001" cy="761631"/>
          </a:xfrm>
          <a:prstGeom prst="rect">
            <a:avLst/>
          </a:prstGeom>
        </p:spPr>
      </p:pic>
      <p:sp>
        <p:nvSpPr>
          <p:cNvPr id="7" name="Flowchart: Process 6"/>
          <p:cNvSpPr/>
          <p:nvPr/>
        </p:nvSpPr>
        <p:spPr>
          <a:xfrm>
            <a:off x="866142" y="54473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1016086" y="6690799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ocess 15"/>
          <p:cNvSpPr/>
          <p:nvPr/>
        </p:nvSpPr>
        <p:spPr>
          <a:xfrm rot="5400000">
            <a:off x="9294205" y="3288452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rocess 16"/>
          <p:cNvSpPr/>
          <p:nvPr/>
        </p:nvSpPr>
        <p:spPr>
          <a:xfrm rot="5400000">
            <a:off x="-2379186" y="3457863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70912"/>
            <a:ext cx="3489504" cy="3144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311" y="3229219"/>
            <a:ext cx="2459489" cy="2313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77181" y="525959"/>
            <a:ext cx="3319019" cy="7694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 Narrow" pitchFamily="34" charset="0"/>
                <a:cs typeface="Nikosh" pitchFamily="2" charset="0"/>
              </a:rPr>
              <a:t> Look and</a:t>
            </a:r>
            <a:r>
              <a:rPr lang="en-US" sz="4400" b="1" dirty="0"/>
              <a:t> </a:t>
            </a:r>
            <a:r>
              <a:rPr lang="en-US" sz="4400" b="1" dirty="0" smtClean="0"/>
              <a:t>s</a:t>
            </a:r>
            <a:r>
              <a:rPr lang="en-US" sz="4400" b="1" dirty="0" smtClean="0">
                <a:latin typeface="Arial Narrow" pitchFamily="34" charset="0"/>
                <a:cs typeface="Nikosh" pitchFamily="2" charset="0"/>
              </a:rPr>
              <a:t>ay.</a:t>
            </a:r>
            <a:endParaRPr lang="en-US" sz="4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>
            <a:off x="10986419" y="20780"/>
            <a:ext cx="880001" cy="761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0800000">
            <a:off x="13850" y="6082328"/>
            <a:ext cx="880001" cy="761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6200000">
            <a:off x="-48500" y="76200"/>
            <a:ext cx="880001" cy="761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5400000">
            <a:off x="11042779" y="6033844"/>
            <a:ext cx="880001" cy="761631"/>
          </a:xfrm>
          <a:prstGeom prst="rect">
            <a:avLst/>
          </a:prstGeom>
        </p:spPr>
      </p:pic>
      <p:sp>
        <p:nvSpPr>
          <p:cNvPr id="11" name="Flowchart: Process 10"/>
          <p:cNvSpPr/>
          <p:nvPr/>
        </p:nvSpPr>
        <p:spPr>
          <a:xfrm>
            <a:off x="866142" y="54473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Process 11"/>
          <p:cNvSpPr/>
          <p:nvPr/>
        </p:nvSpPr>
        <p:spPr>
          <a:xfrm>
            <a:off x="1016086" y="6690799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 rot="5400000">
            <a:off x="9294205" y="3288452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/>
          <p:cNvSpPr/>
          <p:nvPr/>
        </p:nvSpPr>
        <p:spPr>
          <a:xfrm rot="5400000">
            <a:off x="-2379186" y="3457863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4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90" y="1301390"/>
            <a:ext cx="2615068" cy="2356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r="1670"/>
          <a:stretch/>
        </p:blipFill>
        <p:spPr>
          <a:xfrm>
            <a:off x="364719" y="1353221"/>
            <a:ext cx="2859112" cy="276157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539840"/>
            <a:ext cx="3662154" cy="20604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11411" y="5615702"/>
            <a:ext cx="1911573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u="sng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a</a:t>
            </a:r>
            <a:r>
              <a:rPr lang="en-US" sz="4800" b="1" dirty="0" smtClean="0">
                <a:latin typeface="Century Gothic" pitchFamily="34" charset="0"/>
                <a:cs typeface="Times New Roman" pitchFamily="18" charset="0"/>
              </a:rPr>
              <a:t>nt</a:t>
            </a:r>
            <a:endParaRPr lang="en-US" sz="48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1782" y="4274403"/>
            <a:ext cx="225241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u="sng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a</a:t>
            </a:r>
            <a:r>
              <a:rPr lang="en-US" sz="4800" b="1" dirty="0" smtClean="0">
                <a:latin typeface="Century Gothic" pitchFamily="34" charset="0"/>
                <a:cs typeface="Times New Roman" pitchFamily="18" charset="0"/>
              </a:rPr>
              <a:t>pple</a:t>
            </a:r>
            <a:endParaRPr lang="en-US" sz="4800" b="1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082" y="1295400"/>
            <a:ext cx="2582573" cy="24479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99507" y="4248695"/>
            <a:ext cx="1911573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u="sng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a</a:t>
            </a:r>
            <a:r>
              <a:rPr lang="en-US" sz="4800" b="1" dirty="0" smtClean="0">
                <a:latin typeface="Century Gothic" pitchFamily="34" charset="0"/>
                <a:cs typeface="Times New Roman" pitchFamily="18" charset="0"/>
              </a:rPr>
              <a:t>rm</a:t>
            </a:r>
            <a:endParaRPr lang="en-US" sz="48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5848" y="381000"/>
            <a:ext cx="3676552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 Narrow" pitchFamily="34" charset="0"/>
                <a:cs typeface="Nikosh" pitchFamily="2" charset="0"/>
              </a:rPr>
              <a:t> Listen and</a:t>
            </a:r>
            <a:r>
              <a:rPr lang="en-US" sz="4400" b="1" dirty="0"/>
              <a:t> </a:t>
            </a:r>
            <a:r>
              <a:rPr lang="en-US" sz="4400" b="1" dirty="0" smtClean="0"/>
              <a:t>s</a:t>
            </a:r>
            <a:r>
              <a:rPr lang="en-US" sz="4400" b="1" dirty="0" smtClean="0">
                <a:latin typeface="Arial Narrow" pitchFamily="34" charset="0"/>
                <a:cs typeface="Nikosh" pitchFamily="2" charset="0"/>
              </a:rPr>
              <a:t>ay.</a:t>
            </a:r>
            <a:endParaRPr lang="en-US" sz="4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87" y="1894212"/>
            <a:ext cx="1742298" cy="16387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20200" y="6019800"/>
            <a:ext cx="1843178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  <a:cs typeface="Nikosh" pitchFamily="2" charset="0"/>
              </a:rPr>
              <a:t>Click on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130" y="6056938"/>
            <a:ext cx="461038" cy="433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>
            <a:off x="10986419" y="20780"/>
            <a:ext cx="880001" cy="761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0800000">
            <a:off x="13850" y="6082328"/>
            <a:ext cx="880001" cy="761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6200000">
            <a:off x="-48500" y="76200"/>
            <a:ext cx="880001" cy="7616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5400000">
            <a:off x="11042779" y="6033844"/>
            <a:ext cx="880001" cy="761631"/>
          </a:xfrm>
          <a:prstGeom prst="rect">
            <a:avLst/>
          </a:prstGeom>
        </p:spPr>
      </p:pic>
      <p:sp>
        <p:nvSpPr>
          <p:cNvPr id="19" name="Flowchart: Process 18"/>
          <p:cNvSpPr/>
          <p:nvPr/>
        </p:nvSpPr>
        <p:spPr>
          <a:xfrm>
            <a:off x="866142" y="54473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/>
          <p:cNvSpPr/>
          <p:nvPr/>
        </p:nvSpPr>
        <p:spPr>
          <a:xfrm>
            <a:off x="1016086" y="6690799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/>
          <p:cNvSpPr/>
          <p:nvPr/>
        </p:nvSpPr>
        <p:spPr>
          <a:xfrm rot="5400000">
            <a:off x="9294205" y="3288452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 rot="5400000">
            <a:off x="-2379186" y="3457863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7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826" y="525959"/>
            <a:ext cx="2997865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S</a:t>
            </a:r>
            <a:r>
              <a:rPr lang="en-US" sz="4400" b="1" dirty="0" smtClean="0">
                <a:solidFill>
                  <a:srgbClr val="0070C0"/>
                </a:solidFill>
                <a:latin typeface="Arial Narrow" pitchFamily="34" charset="0"/>
                <a:cs typeface="Nikosh" pitchFamily="2" charset="0"/>
              </a:rPr>
              <a:t>ay with me.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3246" y="3893418"/>
            <a:ext cx="1911573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a</a:t>
            </a:r>
            <a:r>
              <a:rPr lang="en-US" sz="4000" b="1" dirty="0" smtClean="0">
                <a:latin typeface="Century Gothic" pitchFamily="34" charset="0"/>
                <a:cs typeface="Times New Roman" pitchFamily="18" charset="0"/>
              </a:rPr>
              <a:t>nt</a:t>
            </a:r>
            <a:endParaRPr lang="en-US" sz="40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99163" y="3837465"/>
            <a:ext cx="1911573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a</a:t>
            </a:r>
            <a:r>
              <a:rPr lang="en-US" sz="40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-</a:t>
            </a:r>
            <a:r>
              <a:rPr lang="en-US" sz="4000" b="1" dirty="0" smtClean="0">
                <a:latin typeface="Century Gothic" pitchFamily="34" charset="0"/>
                <a:cs typeface="Times New Roman" pitchFamily="18" charset="0"/>
              </a:rPr>
              <a:t>n-t</a:t>
            </a:r>
            <a:endParaRPr lang="en-US" sz="40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29438" y="3836913"/>
            <a:ext cx="75581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a</a:t>
            </a:r>
            <a:endParaRPr lang="en-US" sz="40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8226" y="2215906"/>
            <a:ext cx="1913185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a</a:t>
            </a:r>
            <a:r>
              <a:rPr lang="en-US" sz="4000" b="1" dirty="0" smtClean="0">
                <a:latin typeface="Century Gothic" pitchFamily="34" charset="0"/>
                <a:cs typeface="Times New Roman" pitchFamily="18" charset="0"/>
              </a:rPr>
              <a:t>pple</a:t>
            </a:r>
            <a:endParaRPr lang="en-US" sz="40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96523" y="2215906"/>
            <a:ext cx="2548168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a</a:t>
            </a:r>
            <a:r>
              <a:rPr lang="en-US" sz="40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-</a:t>
            </a:r>
            <a:r>
              <a:rPr lang="en-US" sz="4000" b="1" dirty="0" smtClean="0">
                <a:latin typeface="Century Gothic" pitchFamily="34" charset="0"/>
                <a:cs typeface="Times New Roman" pitchFamily="18" charset="0"/>
              </a:rPr>
              <a:t>p-p-l-e</a:t>
            </a:r>
            <a:endParaRPr lang="en-US" sz="40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3031" y="2215906"/>
            <a:ext cx="75581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a</a:t>
            </a:r>
            <a:endParaRPr lang="en-US" sz="40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9838" y="5456601"/>
            <a:ext cx="1911573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a</a:t>
            </a:r>
            <a:r>
              <a:rPr lang="en-US" sz="4000" b="1" dirty="0" smtClean="0">
                <a:latin typeface="Century Gothic" pitchFamily="34" charset="0"/>
                <a:cs typeface="Times New Roman" pitchFamily="18" charset="0"/>
              </a:rPr>
              <a:t>rm</a:t>
            </a:r>
            <a:endParaRPr lang="en-US" sz="40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94943" y="5456600"/>
            <a:ext cx="2185676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a</a:t>
            </a:r>
            <a:r>
              <a:rPr lang="en-US" sz="40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-</a:t>
            </a:r>
            <a:r>
              <a:rPr lang="en-US" sz="4000" b="1" dirty="0" smtClean="0">
                <a:latin typeface="Century Gothic" pitchFamily="34" charset="0"/>
                <a:cs typeface="Times New Roman" pitchFamily="18" charset="0"/>
              </a:rPr>
              <a:t>r-m</a:t>
            </a:r>
            <a:endParaRPr lang="en-US" sz="40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97842" y="5456599"/>
            <a:ext cx="75581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a</a:t>
            </a:r>
            <a:endParaRPr lang="en-US" sz="4000" b="1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>
            <a:off x="10986419" y="20780"/>
            <a:ext cx="880001" cy="761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0800000">
            <a:off x="13850" y="6082328"/>
            <a:ext cx="880001" cy="761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6200000">
            <a:off x="-48500" y="76200"/>
            <a:ext cx="880001" cy="761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5400000">
            <a:off x="11042779" y="6033844"/>
            <a:ext cx="880001" cy="761631"/>
          </a:xfrm>
          <a:prstGeom prst="rect">
            <a:avLst/>
          </a:prstGeom>
        </p:spPr>
      </p:pic>
      <p:sp>
        <p:nvSpPr>
          <p:cNvPr id="18" name="Flowchart: Process 17"/>
          <p:cNvSpPr/>
          <p:nvPr/>
        </p:nvSpPr>
        <p:spPr>
          <a:xfrm>
            <a:off x="866142" y="54473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/>
          <p:cNvSpPr/>
          <p:nvPr/>
        </p:nvSpPr>
        <p:spPr>
          <a:xfrm>
            <a:off x="1016086" y="6690799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/>
          <p:cNvSpPr/>
          <p:nvPr/>
        </p:nvSpPr>
        <p:spPr>
          <a:xfrm rot="5400000">
            <a:off x="9294205" y="3288452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/>
          <p:cNvSpPr/>
          <p:nvPr/>
        </p:nvSpPr>
        <p:spPr>
          <a:xfrm rot="5400000">
            <a:off x="-2379186" y="3457863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7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8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800"/>
                            </p:stCondLst>
                            <p:childTnLst>
                              <p:par>
                                <p:cTn id="2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8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8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2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200"/>
                            </p:stCondLst>
                            <p:childTnLst>
                              <p:par>
                                <p:cTn id="4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2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200"/>
                            </p:stCondLst>
                            <p:childTnLst>
                              <p:par>
                                <p:cTn id="5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6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600"/>
                            </p:stCondLst>
                            <p:childTnLst>
                              <p:par>
                                <p:cTn id="6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8675" y="838200"/>
            <a:ext cx="8453525" cy="7694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Do lessons 4-6 from your textbook.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1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66" y="2095148"/>
            <a:ext cx="8457634" cy="3696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>
            <a:off x="10986419" y="20780"/>
            <a:ext cx="880001" cy="761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0800000">
            <a:off x="13850" y="6082328"/>
            <a:ext cx="880001" cy="761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6200000">
            <a:off x="-48500" y="76200"/>
            <a:ext cx="880001" cy="761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5400000">
            <a:off x="11042779" y="6033844"/>
            <a:ext cx="880001" cy="761631"/>
          </a:xfrm>
          <a:prstGeom prst="rect">
            <a:avLst/>
          </a:prstGeom>
        </p:spPr>
      </p:pic>
      <p:sp>
        <p:nvSpPr>
          <p:cNvPr id="10" name="Flowchart: Process 9"/>
          <p:cNvSpPr/>
          <p:nvPr/>
        </p:nvSpPr>
        <p:spPr>
          <a:xfrm>
            <a:off x="866142" y="54473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016086" y="6690799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Process 11"/>
          <p:cNvSpPr/>
          <p:nvPr/>
        </p:nvSpPr>
        <p:spPr>
          <a:xfrm rot="5400000">
            <a:off x="9294205" y="3288452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 rot="5400000">
            <a:off x="-2379186" y="3457863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7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935564" y="755260"/>
            <a:ext cx="6208436" cy="1004080"/>
          </a:xfrm>
          <a:prstGeom prst="snip2Diag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Individual  work.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719" y="3277850"/>
            <a:ext cx="10616608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Say a word for “</a:t>
            </a:r>
            <a:r>
              <a:rPr lang="en-US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”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>
            <a:off x="10986419" y="20780"/>
            <a:ext cx="880001" cy="761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0800000">
            <a:off x="13850" y="6082328"/>
            <a:ext cx="880001" cy="761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6200000">
            <a:off x="-48500" y="76200"/>
            <a:ext cx="880001" cy="761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5400000">
            <a:off x="11042779" y="6033844"/>
            <a:ext cx="880001" cy="761631"/>
          </a:xfrm>
          <a:prstGeom prst="rect">
            <a:avLst/>
          </a:prstGeom>
        </p:spPr>
      </p:pic>
      <p:sp>
        <p:nvSpPr>
          <p:cNvPr id="10" name="Flowchart: Process 9"/>
          <p:cNvSpPr/>
          <p:nvPr/>
        </p:nvSpPr>
        <p:spPr>
          <a:xfrm>
            <a:off x="866142" y="54473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016086" y="6690799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Process 11"/>
          <p:cNvSpPr/>
          <p:nvPr/>
        </p:nvSpPr>
        <p:spPr>
          <a:xfrm rot="5400000">
            <a:off x="9294205" y="3288452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 rot="5400000">
            <a:off x="-2379186" y="3457863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5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882045" y="461391"/>
            <a:ext cx="4416127" cy="829818"/>
          </a:xfrm>
          <a:prstGeom prst="snip2Diag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Baskerville Old Face" pitchFamily="18" charset="0"/>
              </a:rPr>
              <a:t>Pair  work.</a:t>
            </a:r>
            <a:endParaRPr lang="en-US" sz="4800" b="1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417319" y="1784407"/>
            <a:ext cx="6212081" cy="566777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Matching the word with picture.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r="1670"/>
          <a:stretch/>
        </p:blipFill>
        <p:spPr>
          <a:xfrm>
            <a:off x="7322638" y="2562622"/>
            <a:ext cx="1389550" cy="1171178"/>
          </a:xfrm>
          <a:prstGeom prst="ellipse">
            <a:avLst/>
          </a:prstGeom>
          <a:ln w="381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54" y="4038600"/>
            <a:ext cx="1433146" cy="8738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639" y="5210241"/>
            <a:ext cx="1389550" cy="10381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138447" y="5265003"/>
            <a:ext cx="2179647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a</a:t>
            </a:r>
            <a:r>
              <a:rPr lang="en-US" sz="4800" b="1" dirty="0" smtClean="0">
                <a:latin typeface="Century Gothic" pitchFamily="34" charset="0"/>
                <a:cs typeface="Times New Roman" pitchFamily="18" charset="0"/>
              </a:rPr>
              <a:t>nt</a:t>
            </a:r>
            <a:endParaRPr lang="en-US" sz="48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5676" y="4045803"/>
            <a:ext cx="2252418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a</a:t>
            </a:r>
            <a:r>
              <a:rPr lang="en-US" sz="4800" b="1" dirty="0" smtClean="0">
                <a:latin typeface="Century Gothic" pitchFamily="34" charset="0"/>
                <a:cs typeface="Times New Roman" pitchFamily="18" charset="0"/>
              </a:rPr>
              <a:t>pple</a:t>
            </a:r>
            <a:endParaRPr lang="en-US" sz="48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25115" y="2732712"/>
            <a:ext cx="2292979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a</a:t>
            </a:r>
            <a:r>
              <a:rPr lang="en-US" sz="4800" b="1" dirty="0" smtClean="0">
                <a:latin typeface="Century Gothic" pitchFamily="34" charset="0"/>
                <a:cs typeface="Times New Roman" pitchFamily="18" charset="0"/>
              </a:rPr>
              <a:t>rm</a:t>
            </a:r>
            <a:endParaRPr lang="en-US" sz="4800" b="1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r="1670"/>
          <a:stretch/>
        </p:blipFill>
        <p:spPr>
          <a:xfrm>
            <a:off x="7351652" y="3889936"/>
            <a:ext cx="1389550" cy="1171178"/>
          </a:xfrm>
          <a:prstGeom prst="ellipse">
            <a:avLst/>
          </a:prstGeom>
          <a:ln w="381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10" y="5265003"/>
            <a:ext cx="1433146" cy="8738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652" y="2629130"/>
            <a:ext cx="1389550" cy="10381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>
            <a:off x="10986419" y="20780"/>
            <a:ext cx="880001" cy="761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0800000">
            <a:off x="13850" y="6082328"/>
            <a:ext cx="880001" cy="761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6200000">
            <a:off x="-48500" y="76200"/>
            <a:ext cx="880001" cy="7616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5400000">
            <a:off x="11042779" y="6033844"/>
            <a:ext cx="880001" cy="761631"/>
          </a:xfrm>
          <a:prstGeom prst="rect">
            <a:avLst/>
          </a:prstGeom>
        </p:spPr>
      </p:pic>
      <p:sp>
        <p:nvSpPr>
          <p:cNvPr id="19" name="Flowchart: Process 18"/>
          <p:cNvSpPr/>
          <p:nvPr/>
        </p:nvSpPr>
        <p:spPr>
          <a:xfrm>
            <a:off x="866142" y="54473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/>
          <p:cNvSpPr/>
          <p:nvPr/>
        </p:nvSpPr>
        <p:spPr>
          <a:xfrm>
            <a:off x="1016086" y="6690799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/>
          <p:cNvSpPr/>
          <p:nvPr/>
        </p:nvSpPr>
        <p:spPr>
          <a:xfrm rot="5400000">
            <a:off x="9294205" y="3288452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 rot="5400000">
            <a:off x="-2379186" y="3457863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6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276026" y="685800"/>
            <a:ext cx="4873794" cy="912800"/>
          </a:xfrm>
          <a:prstGeom prst="snip2Diag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Evaluation.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1186" y="1981200"/>
            <a:ext cx="8561414" cy="76944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Say the word and underlined letter.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r="1670"/>
          <a:stretch/>
        </p:blipFill>
        <p:spPr>
          <a:xfrm>
            <a:off x="2731457" y="3153698"/>
            <a:ext cx="1613895" cy="155883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09" y="5082357"/>
            <a:ext cx="2067191" cy="11630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93425" y="5248405"/>
            <a:ext cx="1911573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  <a:cs typeface="Times New Roman" pitchFamily="18" charset="0"/>
              </a:rPr>
              <a:t>   </a:t>
            </a:r>
            <a:r>
              <a:rPr lang="en-US" sz="4800" b="1" dirty="0" err="1" smtClean="0">
                <a:latin typeface="Century Gothic" pitchFamily="34" charset="0"/>
                <a:cs typeface="Times New Roman" pitchFamily="18" charset="0"/>
              </a:rPr>
              <a:t>nt</a:t>
            </a:r>
            <a:endParaRPr lang="en-US" sz="48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2580" y="3517618"/>
            <a:ext cx="225241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   </a:t>
            </a:r>
            <a:r>
              <a:rPr lang="en-US" sz="4800" b="1" dirty="0" err="1" smtClean="0">
                <a:latin typeface="Century Gothic" pitchFamily="34" charset="0"/>
                <a:cs typeface="Times New Roman" pitchFamily="18" charset="0"/>
              </a:rPr>
              <a:t>pple</a:t>
            </a:r>
            <a:endParaRPr lang="en-US" sz="48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51052" y="3581400"/>
            <a:ext cx="73094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u="sng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A</a:t>
            </a:r>
            <a:endParaRPr lang="en-US" sz="48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83235" y="5245935"/>
            <a:ext cx="64372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u="sng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a</a:t>
            </a:r>
            <a:endParaRPr lang="en-US" sz="4800" b="1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>
            <a:off x="10986419" y="20780"/>
            <a:ext cx="880001" cy="761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0800000">
            <a:off x="13850" y="6082328"/>
            <a:ext cx="880001" cy="761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6200000">
            <a:off x="-48500" y="76200"/>
            <a:ext cx="880001" cy="7616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5400000">
            <a:off x="11042779" y="6033844"/>
            <a:ext cx="880001" cy="761631"/>
          </a:xfrm>
          <a:prstGeom prst="rect">
            <a:avLst/>
          </a:prstGeom>
        </p:spPr>
      </p:pic>
      <p:sp>
        <p:nvSpPr>
          <p:cNvPr id="14" name="Flowchart: Process 13"/>
          <p:cNvSpPr/>
          <p:nvPr/>
        </p:nvSpPr>
        <p:spPr>
          <a:xfrm>
            <a:off x="866142" y="54473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1016086" y="6690799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ocess 15"/>
          <p:cNvSpPr/>
          <p:nvPr/>
        </p:nvSpPr>
        <p:spPr>
          <a:xfrm rot="5400000">
            <a:off x="9294205" y="3288452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rocess 16"/>
          <p:cNvSpPr/>
          <p:nvPr/>
        </p:nvSpPr>
        <p:spPr>
          <a:xfrm rot="5400000">
            <a:off x="-2379186" y="3457863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3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/>
      <p:bldP spid="8" grpId="0"/>
      <p:bldP spid="8" grpId="1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276026" y="916000"/>
            <a:ext cx="4873794" cy="912800"/>
          </a:xfrm>
          <a:prstGeom prst="snip2Diag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Home  work.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352800"/>
            <a:ext cx="9979513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</a:rPr>
              <a:t>P</a:t>
            </a:r>
            <a:r>
              <a:rPr lang="en-US" sz="5400" b="1" dirty="0" err="1" smtClean="0">
                <a:solidFill>
                  <a:srgbClr val="00B050"/>
                </a:solidFill>
              </a:rPr>
              <a:t>ractise</a:t>
            </a:r>
            <a:r>
              <a:rPr lang="en-US" sz="5400" b="1" dirty="0" smtClean="0">
                <a:solidFill>
                  <a:srgbClr val="00B050"/>
                </a:solidFill>
              </a:rPr>
              <a:t> two new words for “A”</a:t>
            </a:r>
            <a:endParaRPr lang="en-US" sz="5400" b="1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>
            <a:off x="10986419" y="20780"/>
            <a:ext cx="880001" cy="761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0800000">
            <a:off x="13850" y="6082328"/>
            <a:ext cx="880001" cy="761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6200000">
            <a:off x="-48500" y="76200"/>
            <a:ext cx="880001" cy="761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5400000">
            <a:off x="11042779" y="6033844"/>
            <a:ext cx="880001" cy="761631"/>
          </a:xfrm>
          <a:prstGeom prst="rect">
            <a:avLst/>
          </a:prstGeom>
        </p:spPr>
      </p:pic>
      <p:sp>
        <p:nvSpPr>
          <p:cNvPr id="10" name="Flowchart: Process 9"/>
          <p:cNvSpPr/>
          <p:nvPr/>
        </p:nvSpPr>
        <p:spPr>
          <a:xfrm>
            <a:off x="866142" y="54473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016086" y="6690799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Process 11"/>
          <p:cNvSpPr/>
          <p:nvPr/>
        </p:nvSpPr>
        <p:spPr>
          <a:xfrm rot="5400000">
            <a:off x="9294205" y="3288452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 rot="5400000">
            <a:off x="-2379186" y="3457863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4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0"/>
            <a:ext cx="9448799" cy="213360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>
                <a:rot lat="21299932" lon="0" rev="0"/>
              </a:camera>
              <a:lightRig rig="threePt" dir="t"/>
            </a:scene3d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705100"/>
            <a:ext cx="6248400" cy="3619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>
            <a:off x="10986419" y="20780"/>
            <a:ext cx="880001" cy="761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0800000">
            <a:off x="13850" y="6082328"/>
            <a:ext cx="880001" cy="761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6200000">
            <a:off x="-48500" y="76200"/>
            <a:ext cx="880001" cy="761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5400000">
            <a:off x="11042779" y="6033844"/>
            <a:ext cx="880001" cy="761631"/>
          </a:xfrm>
          <a:prstGeom prst="rect">
            <a:avLst/>
          </a:prstGeom>
        </p:spPr>
      </p:pic>
      <p:sp>
        <p:nvSpPr>
          <p:cNvPr id="10" name="Flowchart: Process 9"/>
          <p:cNvSpPr/>
          <p:nvPr/>
        </p:nvSpPr>
        <p:spPr>
          <a:xfrm>
            <a:off x="866142" y="54473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016086" y="6690799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Process 11"/>
          <p:cNvSpPr/>
          <p:nvPr/>
        </p:nvSpPr>
        <p:spPr>
          <a:xfrm rot="5400000">
            <a:off x="9294205" y="3288452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 rot="5400000">
            <a:off x="-2379186" y="3457863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1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568404"/>
            <a:ext cx="35616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Gabriola" pitchFamily="82" charset="0"/>
              </a:rPr>
              <a:t>Introduction</a:t>
            </a:r>
            <a:endParaRPr lang="en-US" sz="6600" b="1" dirty="0">
              <a:solidFill>
                <a:srgbClr val="7030A0"/>
              </a:solidFill>
              <a:latin typeface="Gabriola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4" y="1143000"/>
            <a:ext cx="3051436" cy="22470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09600" y="3733800"/>
            <a:ext cx="4800601" cy="230832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Franklin Gothic Medium Cond" pitchFamily="34" charset="0"/>
              </a:rPr>
              <a:t>Md.Firoz</a:t>
            </a:r>
            <a:endParaRPr lang="en-US" sz="3600" b="1" dirty="0" smtClean="0">
              <a:solidFill>
                <a:srgbClr val="0070C0"/>
              </a:solidFill>
              <a:latin typeface="Franklin Gothic Medium Cond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Franklin Gothic Medium Cond" pitchFamily="34" charset="0"/>
              </a:rPr>
              <a:t>Assistant Teacher</a:t>
            </a: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Franklin Gothic Medium Cond" pitchFamily="34" charset="0"/>
              </a:rPr>
              <a:t>Sagla</a:t>
            </a:r>
            <a:r>
              <a:rPr lang="en-US" sz="3600" b="1" dirty="0" smtClean="0">
                <a:solidFill>
                  <a:srgbClr val="0070C0"/>
                </a:solidFill>
                <a:latin typeface="Franklin Gothic Medium Cond" pitchFamily="34" charset="0"/>
              </a:rPr>
              <a:t> Govt. Primary School</a:t>
            </a: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Franklin Gothic Medium Cond" pitchFamily="34" charset="0"/>
              </a:rPr>
              <a:t>Borhanuddin</a:t>
            </a:r>
            <a:r>
              <a:rPr lang="en-US" sz="3600" b="1" dirty="0" smtClean="0">
                <a:solidFill>
                  <a:srgbClr val="0070C0"/>
                </a:solidFill>
                <a:latin typeface="Franklin Gothic Medium Cond" pitchFamily="34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Franklin Gothic Medium Cond" pitchFamily="34" charset="0"/>
              </a:rPr>
              <a:t>Bhola</a:t>
            </a:r>
            <a:r>
              <a:rPr lang="en-US" sz="3600" b="1" dirty="0" smtClean="0">
                <a:solidFill>
                  <a:srgbClr val="0070C0"/>
                </a:solidFill>
                <a:latin typeface="Franklin Gothic Medium Cond" pitchFamily="34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Franklin Gothic Medium Cond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19800" y="1856996"/>
            <a:ext cx="50929" cy="431520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93758" y="2118179"/>
            <a:ext cx="50929" cy="392291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52769" y="2111252"/>
            <a:ext cx="50929" cy="392291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17778" r="4742" b="13931"/>
          <a:stretch/>
        </p:blipFill>
        <p:spPr>
          <a:xfrm>
            <a:off x="7981246" y="914400"/>
            <a:ext cx="2458154" cy="2403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0" y="3487055"/>
            <a:ext cx="4552044" cy="255454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Class:One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Subject:English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Unit: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Lesson: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4-6</a:t>
            </a: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Time: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mins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>
            <a:off x="10986419" y="20780"/>
            <a:ext cx="880001" cy="7616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0800000">
            <a:off x="13850" y="6082328"/>
            <a:ext cx="880001" cy="7616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6200000">
            <a:off x="-48500" y="76200"/>
            <a:ext cx="880001" cy="761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5400000">
            <a:off x="11042779" y="6033844"/>
            <a:ext cx="880001" cy="761631"/>
          </a:xfrm>
          <a:prstGeom prst="rect">
            <a:avLst/>
          </a:prstGeom>
        </p:spPr>
      </p:pic>
      <p:sp>
        <p:nvSpPr>
          <p:cNvPr id="16" name="Flowchart: Process 15"/>
          <p:cNvSpPr/>
          <p:nvPr/>
        </p:nvSpPr>
        <p:spPr>
          <a:xfrm>
            <a:off x="866142" y="54473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rocess 16"/>
          <p:cNvSpPr/>
          <p:nvPr/>
        </p:nvSpPr>
        <p:spPr>
          <a:xfrm>
            <a:off x="1016086" y="6690799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rocess 17"/>
          <p:cNvSpPr/>
          <p:nvPr/>
        </p:nvSpPr>
        <p:spPr>
          <a:xfrm rot="5400000">
            <a:off x="9294205" y="3288452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/>
          <p:cNvSpPr/>
          <p:nvPr/>
        </p:nvSpPr>
        <p:spPr>
          <a:xfrm rot="5400000">
            <a:off x="-2379186" y="3457863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633145" y="318650"/>
            <a:ext cx="5600257" cy="620858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Learning Outcomes.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367188" y="1066800"/>
            <a:ext cx="5338155" cy="572502"/>
          </a:xfrm>
          <a:prstGeom prst="snip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Students will be able to…..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343" y="2168235"/>
            <a:ext cx="10869257" cy="4616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1.1.1: Become familiar with English sounds by listening to common English words.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7010" y="3154375"/>
            <a:ext cx="11092990" cy="95410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1.1.1: Repeat after the teacher simple words and phrases.</a:t>
            </a:r>
          </a:p>
          <a:p>
            <a:r>
              <a:rPr lang="en-US" sz="2800" b="1" dirty="0" smtClean="0"/>
              <a:t>1.1.2: Say simple words and phrases.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199" y="4491335"/>
            <a:ext cx="11411601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1.2.1: Recognize and read the alphabet both small and capital (Non-cursive)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08999" y="5558135"/>
            <a:ext cx="9049401" cy="95410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1.2.1: To practice  letter shapes/simple writing patterns etc.</a:t>
            </a:r>
          </a:p>
          <a:p>
            <a:r>
              <a:rPr lang="en-US" sz="2800" b="1" dirty="0" smtClean="0"/>
              <a:t>1.2.1: Write non-cursive capital letters and small letters.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7189" y="1676400"/>
            <a:ext cx="174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Listening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853" y="2600980"/>
            <a:ext cx="1748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Speaking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189" y="4029670"/>
            <a:ext cx="174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Reading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5006415"/>
            <a:ext cx="157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Writing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>
            <a:off x="10986419" y="20780"/>
            <a:ext cx="880001" cy="761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0800000">
            <a:off x="13850" y="6082328"/>
            <a:ext cx="880001" cy="761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6200000">
            <a:off x="-48500" y="76200"/>
            <a:ext cx="880001" cy="761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5400000">
            <a:off x="11042779" y="6033844"/>
            <a:ext cx="880001" cy="761631"/>
          </a:xfrm>
          <a:prstGeom prst="rect">
            <a:avLst/>
          </a:prstGeom>
        </p:spPr>
      </p:pic>
      <p:sp>
        <p:nvSpPr>
          <p:cNvPr id="18" name="Flowchart: Process 17"/>
          <p:cNvSpPr/>
          <p:nvPr/>
        </p:nvSpPr>
        <p:spPr>
          <a:xfrm>
            <a:off x="866142" y="54473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/>
          <p:cNvSpPr/>
          <p:nvPr/>
        </p:nvSpPr>
        <p:spPr>
          <a:xfrm>
            <a:off x="1016086" y="6690799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/>
          <p:cNvSpPr/>
          <p:nvPr/>
        </p:nvSpPr>
        <p:spPr>
          <a:xfrm rot="5400000">
            <a:off x="9294205" y="3288452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/>
          <p:cNvSpPr/>
          <p:nvPr/>
        </p:nvSpPr>
        <p:spPr>
          <a:xfrm rot="5400000">
            <a:off x="-2379186" y="3457863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8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99" y="845403"/>
            <a:ext cx="7820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Now we’ll watch a video.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928645"/>
              </p:ext>
            </p:extLst>
          </p:nvPr>
        </p:nvGraphicFramePr>
        <p:xfrm>
          <a:off x="54864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64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>
            <a:off x="10986419" y="20780"/>
            <a:ext cx="880001" cy="761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0800000">
            <a:off x="13850" y="6082328"/>
            <a:ext cx="880001" cy="761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6200000">
            <a:off x="-48500" y="76200"/>
            <a:ext cx="880001" cy="761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5400000">
            <a:off x="11042779" y="6033844"/>
            <a:ext cx="880001" cy="761631"/>
          </a:xfrm>
          <a:prstGeom prst="rect">
            <a:avLst/>
          </a:prstGeom>
        </p:spPr>
      </p:pic>
      <p:sp>
        <p:nvSpPr>
          <p:cNvPr id="10" name="Flowchart: Process 9"/>
          <p:cNvSpPr/>
          <p:nvPr/>
        </p:nvSpPr>
        <p:spPr>
          <a:xfrm>
            <a:off x="866142" y="54473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016086" y="6690799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Process 11"/>
          <p:cNvSpPr/>
          <p:nvPr/>
        </p:nvSpPr>
        <p:spPr>
          <a:xfrm rot="5400000">
            <a:off x="9294205" y="3288452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 rot="5400000">
            <a:off x="-2379186" y="3457863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7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961" y="540603"/>
            <a:ext cx="10823639" cy="830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>
                <a:latin typeface="Century Gothic" pitchFamily="34" charset="0"/>
                <a:cs typeface="Times New Roman" pitchFamily="18" charset="0"/>
              </a:rPr>
              <a:t>What can you see in </a:t>
            </a:r>
            <a:r>
              <a:rPr lang="en-US" sz="4800" b="1" dirty="0" smtClean="0">
                <a:latin typeface="Century Gothic" pitchFamily="34" charset="0"/>
                <a:cs typeface="Times New Roman" pitchFamily="18" charset="0"/>
              </a:rPr>
              <a:t>these pictures?</a:t>
            </a:r>
            <a:endParaRPr lang="en-US" sz="4800" b="1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r="1670"/>
          <a:stretch/>
        </p:blipFill>
        <p:spPr>
          <a:xfrm>
            <a:off x="959880" y="1600200"/>
            <a:ext cx="2896859" cy="27980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75" y="1904995"/>
            <a:ext cx="4392164" cy="24712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6361" y="4876800"/>
            <a:ext cx="2970266" cy="110799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a</a:t>
            </a:r>
            <a:r>
              <a:rPr lang="en-US" sz="66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pple</a:t>
            </a:r>
            <a:endParaRPr lang="en-US" sz="6600" b="1" dirty="0">
              <a:solidFill>
                <a:srgbClr val="FF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9583" y="4876800"/>
            <a:ext cx="1946786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a</a:t>
            </a:r>
            <a:r>
              <a:rPr lang="en-US" sz="60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nt</a:t>
            </a:r>
            <a:endParaRPr lang="en-US" sz="6000" b="1" dirty="0">
              <a:solidFill>
                <a:srgbClr val="FF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>
            <a:off x="10986419" y="20780"/>
            <a:ext cx="880001" cy="761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0800000">
            <a:off x="13850" y="6082328"/>
            <a:ext cx="880001" cy="761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6200000">
            <a:off x="-48500" y="76200"/>
            <a:ext cx="880001" cy="761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5400000">
            <a:off x="11042779" y="6033844"/>
            <a:ext cx="880001" cy="761631"/>
          </a:xfrm>
          <a:prstGeom prst="rect">
            <a:avLst/>
          </a:prstGeom>
        </p:spPr>
      </p:pic>
      <p:sp>
        <p:nvSpPr>
          <p:cNvPr id="13" name="Flowchart: Process 12"/>
          <p:cNvSpPr/>
          <p:nvPr/>
        </p:nvSpPr>
        <p:spPr>
          <a:xfrm>
            <a:off x="866142" y="54473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/>
          <p:cNvSpPr/>
          <p:nvPr/>
        </p:nvSpPr>
        <p:spPr>
          <a:xfrm>
            <a:off x="1016086" y="6690799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 rot="5400000">
            <a:off x="9294205" y="3288452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ocess 15"/>
          <p:cNvSpPr/>
          <p:nvPr/>
        </p:nvSpPr>
        <p:spPr>
          <a:xfrm rot="5400000">
            <a:off x="-2379186" y="3457863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6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525959"/>
            <a:ext cx="473716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 Narrow" pitchFamily="34" charset="0"/>
                <a:cs typeface="Nikosh" pitchFamily="2" charset="0"/>
              </a:rPr>
              <a:t>Look, listen and say.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1371600"/>
            <a:ext cx="2747275" cy="3570061"/>
            <a:chOff x="376925" y="1687739"/>
            <a:chExt cx="2747275" cy="35700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925" y="1687739"/>
              <a:ext cx="2747275" cy="3570061"/>
            </a:xfrm>
            <a:prstGeom prst="rect">
              <a:avLst/>
            </a:prstGeom>
          </p:spPr>
        </p:pic>
        <p:sp>
          <p:nvSpPr>
            <p:cNvPr id="5" name="Flowchart: Connector 4"/>
            <p:cNvSpPr/>
            <p:nvPr/>
          </p:nvSpPr>
          <p:spPr>
            <a:xfrm>
              <a:off x="1669639" y="1971502"/>
              <a:ext cx="217493" cy="21336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1865524">
              <a:off x="1500181" y="2187986"/>
              <a:ext cx="299751" cy="17095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9908443">
              <a:off x="1770672" y="2196657"/>
              <a:ext cx="258955" cy="186552"/>
            </a:xfrm>
            <a:prstGeom prst="triangle">
              <a:avLst>
                <a:gd name="adj" fmla="val 46912"/>
              </a:avLst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9908443">
              <a:off x="2507540" y="4840273"/>
              <a:ext cx="258955" cy="186552"/>
            </a:xfrm>
            <a:prstGeom prst="triangle">
              <a:avLst>
                <a:gd name="adj" fmla="val 46912"/>
              </a:avLst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1865524">
              <a:off x="641382" y="4827243"/>
              <a:ext cx="299751" cy="17095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900149" y="2413294"/>
              <a:ext cx="773282" cy="2400919"/>
              <a:chOff x="1900149" y="2413294"/>
              <a:chExt cx="773282" cy="2400919"/>
            </a:xfrm>
          </p:grpSpPr>
          <p:sp>
            <p:nvSpPr>
              <p:cNvPr id="30" name="Flowchart: Connector 29"/>
              <p:cNvSpPr/>
              <p:nvPr/>
            </p:nvSpPr>
            <p:spPr>
              <a:xfrm>
                <a:off x="1900149" y="2413294"/>
                <a:ext cx="179746" cy="21336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Connector 30"/>
              <p:cNvSpPr/>
              <p:nvPr/>
            </p:nvSpPr>
            <p:spPr>
              <a:xfrm>
                <a:off x="1957358" y="2626654"/>
                <a:ext cx="179746" cy="21336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Connector 31"/>
              <p:cNvSpPr/>
              <p:nvPr/>
            </p:nvSpPr>
            <p:spPr>
              <a:xfrm>
                <a:off x="2020777" y="2840014"/>
                <a:ext cx="179746" cy="21336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Connector 32"/>
              <p:cNvSpPr/>
              <p:nvPr/>
            </p:nvSpPr>
            <p:spPr>
              <a:xfrm>
                <a:off x="2085110" y="3053374"/>
                <a:ext cx="179746" cy="21336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Connector 33"/>
              <p:cNvSpPr/>
              <p:nvPr/>
            </p:nvSpPr>
            <p:spPr>
              <a:xfrm>
                <a:off x="2147455" y="3276600"/>
                <a:ext cx="179746" cy="21336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Connector 34"/>
              <p:cNvSpPr/>
              <p:nvPr/>
            </p:nvSpPr>
            <p:spPr>
              <a:xfrm>
                <a:off x="2209800" y="3505200"/>
                <a:ext cx="179746" cy="21336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lowchart: Connector 35"/>
              <p:cNvSpPr/>
              <p:nvPr/>
            </p:nvSpPr>
            <p:spPr>
              <a:xfrm>
                <a:off x="2265220" y="3721330"/>
                <a:ext cx="179746" cy="21336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lowchart: Connector 36"/>
              <p:cNvSpPr/>
              <p:nvPr/>
            </p:nvSpPr>
            <p:spPr>
              <a:xfrm>
                <a:off x="2329653" y="3941249"/>
                <a:ext cx="179746" cy="21336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Connector 37"/>
              <p:cNvSpPr/>
              <p:nvPr/>
            </p:nvSpPr>
            <p:spPr>
              <a:xfrm>
                <a:off x="2382766" y="4154609"/>
                <a:ext cx="179746" cy="21336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Connector 38"/>
              <p:cNvSpPr/>
              <p:nvPr/>
            </p:nvSpPr>
            <p:spPr>
              <a:xfrm>
                <a:off x="2453766" y="4355385"/>
                <a:ext cx="179746" cy="21336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Connector 39"/>
              <p:cNvSpPr/>
              <p:nvPr/>
            </p:nvSpPr>
            <p:spPr>
              <a:xfrm>
                <a:off x="2493685" y="4600853"/>
                <a:ext cx="179746" cy="21336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rot="1971399">
              <a:off x="826287" y="2373007"/>
              <a:ext cx="773282" cy="2400919"/>
              <a:chOff x="1900149" y="2413294"/>
              <a:chExt cx="773282" cy="2400919"/>
            </a:xfrm>
          </p:grpSpPr>
          <p:sp>
            <p:nvSpPr>
              <p:cNvPr id="19" name="Flowchart: Connector 18"/>
              <p:cNvSpPr/>
              <p:nvPr/>
            </p:nvSpPr>
            <p:spPr>
              <a:xfrm>
                <a:off x="1900149" y="2413294"/>
                <a:ext cx="179746" cy="21336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/>
              <p:cNvSpPr/>
              <p:nvPr/>
            </p:nvSpPr>
            <p:spPr>
              <a:xfrm>
                <a:off x="1957358" y="2626654"/>
                <a:ext cx="179746" cy="21336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Connector 20"/>
              <p:cNvSpPr/>
              <p:nvPr/>
            </p:nvSpPr>
            <p:spPr>
              <a:xfrm>
                <a:off x="2020777" y="2840014"/>
                <a:ext cx="179746" cy="21336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/>
              <p:cNvSpPr/>
              <p:nvPr/>
            </p:nvSpPr>
            <p:spPr>
              <a:xfrm>
                <a:off x="2085110" y="3053374"/>
                <a:ext cx="179746" cy="21336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/>
              <p:cNvSpPr/>
              <p:nvPr/>
            </p:nvSpPr>
            <p:spPr>
              <a:xfrm>
                <a:off x="2147455" y="3276600"/>
                <a:ext cx="179746" cy="21336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Connector 23"/>
              <p:cNvSpPr/>
              <p:nvPr/>
            </p:nvSpPr>
            <p:spPr>
              <a:xfrm>
                <a:off x="2209800" y="3505200"/>
                <a:ext cx="179746" cy="21336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/>
              <p:cNvSpPr/>
              <p:nvPr/>
            </p:nvSpPr>
            <p:spPr>
              <a:xfrm>
                <a:off x="2265220" y="3721330"/>
                <a:ext cx="179746" cy="21336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/>
              <p:cNvSpPr/>
              <p:nvPr/>
            </p:nvSpPr>
            <p:spPr>
              <a:xfrm>
                <a:off x="2329653" y="3941249"/>
                <a:ext cx="179746" cy="21336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Connector 26"/>
              <p:cNvSpPr/>
              <p:nvPr/>
            </p:nvSpPr>
            <p:spPr>
              <a:xfrm>
                <a:off x="2382766" y="4154609"/>
                <a:ext cx="179746" cy="21336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Connector 27"/>
              <p:cNvSpPr/>
              <p:nvPr/>
            </p:nvSpPr>
            <p:spPr>
              <a:xfrm>
                <a:off x="2453766" y="4355385"/>
                <a:ext cx="179746" cy="21336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Connector 28"/>
              <p:cNvSpPr/>
              <p:nvPr/>
            </p:nvSpPr>
            <p:spPr>
              <a:xfrm>
                <a:off x="2493685" y="4600853"/>
                <a:ext cx="179746" cy="21336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194054" y="4110487"/>
              <a:ext cx="1161038" cy="267359"/>
              <a:chOff x="1194054" y="4110487"/>
              <a:chExt cx="1161038" cy="267359"/>
            </a:xfrm>
          </p:grpSpPr>
          <p:sp>
            <p:nvSpPr>
              <p:cNvPr id="13" name="Isosceles Triangle 12"/>
              <p:cNvSpPr/>
              <p:nvPr/>
            </p:nvSpPr>
            <p:spPr>
              <a:xfrm rot="5629512">
                <a:off x="1172800" y="4131741"/>
                <a:ext cx="264235" cy="221728"/>
              </a:xfrm>
              <a:prstGeom prst="triangle">
                <a:avLst>
                  <a:gd name="adj" fmla="val 50534"/>
                </a:avLst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Connector 13"/>
              <p:cNvSpPr/>
              <p:nvPr/>
            </p:nvSpPr>
            <p:spPr>
              <a:xfrm>
                <a:off x="1396016" y="4132968"/>
                <a:ext cx="179746" cy="21336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lowchart: Connector 14"/>
              <p:cNvSpPr/>
              <p:nvPr/>
            </p:nvSpPr>
            <p:spPr>
              <a:xfrm>
                <a:off x="1591414" y="4132968"/>
                <a:ext cx="179746" cy="21336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Connector 15"/>
              <p:cNvSpPr/>
              <p:nvPr/>
            </p:nvSpPr>
            <p:spPr>
              <a:xfrm>
                <a:off x="1771756" y="4132968"/>
                <a:ext cx="179746" cy="21336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1936678" y="4132968"/>
                <a:ext cx="179746" cy="21336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rot="5400000">
                <a:off x="2119587" y="4142341"/>
                <a:ext cx="249191" cy="221819"/>
              </a:xfrm>
              <a:prstGeom prst="triangle">
                <a:avLst>
                  <a:gd name="adj" fmla="val 50534"/>
                </a:avLst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3200400" y="2667000"/>
            <a:ext cx="2143125" cy="2143125"/>
            <a:chOff x="3276600" y="2971800"/>
            <a:chExt cx="2143125" cy="2143125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2971800"/>
              <a:ext cx="2143125" cy="2143125"/>
            </a:xfrm>
            <a:prstGeom prst="rect">
              <a:avLst/>
            </a:prstGeom>
          </p:spPr>
        </p:pic>
        <p:sp>
          <p:nvSpPr>
            <p:cNvPr id="43" name="Isosceles Triangle 42"/>
            <p:cNvSpPr/>
            <p:nvPr/>
          </p:nvSpPr>
          <p:spPr>
            <a:xfrm rot="17050143">
              <a:off x="4213357" y="3160426"/>
              <a:ext cx="247397" cy="23881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4652054" y="3367422"/>
              <a:ext cx="157840" cy="1619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4490028" y="3274597"/>
              <a:ext cx="157840" cy="1619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4100745" y="3200400"/>
              <a:ext cx="157840" cy="1619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3944427" y="3239345"/>
              <a:ext cx="157840" cy="1619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3789007" y="3323987"/>
              <a:ext cx="157840" cy="1619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lowchart: Connector 48"/>
            <p:cNvSpPr/>
            <p:nvPr/>
          </p:nvSpPr>
          <p:spPr>
            <a:xfrm>
              <a:off x="3657600" y="3481800"/>
              <a:ext cx="157840" cy="1619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Connector 49"/>
            <p:cNvSpPr/>
            <p:nvPr/>
          </p:nvSpPr>
          <p:spPr>
            <a:xfrm>
              <a:off x="3554225" y="3630738"/>
              <a:ext cx="157840" cy="1619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4985999" y="4363725"/>
              <a:ext cx="157840" cy="1619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4985999" y="4190545"/>
              <a:ext cx="157840" cy="1619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Connector 52"/>
            <p:cNvSpPr/>
            <p:nvPr/>
          </p:nvSpPr>
          <p:spPr>
            <a:xfrm>
              <a:off x="4985999" y="4730182"/>
              <a:ext cx="157840" cy="1619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Connector 53"/>
            <p:cNvSpPr/>
            <p:nvPr/>
          </p:nvSpPr>
          <p:spPr>
            <a:xfrm>
              <a:off x="4985999" y="4548510"/>
              <a:ext cx="157840" cy="1619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Connector 54"/>
            <p:cNvSpPr/>
            <p:nvPr/>
          </p:nvSpPr>
          <p:spPr>
            <a:xfrm>
              <a:off x="4447310" y="4634345"/>
              <a:ext cx="157840" cy="1619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Connector 55"/>
            <p:cNvSpPr/>
            <p:nvPr/>
          </p:nvSpPr>
          <p:spPr>
            <a:xfrm>
              <a:off x="4081974" y="4665398"/>
              <a:ext cx="157840" cy="1619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Connector 56"/>
            <p:cNvSpPr/>
            <p:nvPr/>
          </p:nvSpPr>
          <p:spPr>
            <a:xfrm>
              <a:off x="4261760" y="4676853"/>
              <a:ext cx="157840" cy="1619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Connector 57"/>
            <p:cNvSpPr/>
            <p:nvPr/>
          </p:nvSpPr>
          <p:spPr>
            <a:xfrm>
              <a:off x="3763564" y="4514908"/>
              <a:ext cx="157840" cy="1619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3924134" y="4623657"/>
              <a:ext cx="157840" cy="1619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Connector 59"/>
            <p:cNvSpPr/>
            <p:nvPr/>
          </p:nvSpPr>
          <p:spPr>
            <a:xfrm>
              <a:off x="3544580" y="4194496"/>
              <a:ext cx="157840" cy="1619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Connector 60"/>
            <p:cNvSpPr/>
            <p:nvPr/>
          </p:nvSpPr>
          <p:spPr>
            <a:xfrm>
              <a:off x="3627915" y="4367969"/>
              <a:ext cx="157840" cy="1619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Connector 61"/>
            <p:cNvSpPr/>
            <p:nvPr/>
          </p:nvSpPr>
          <p:spPr>
            <a:xfrm>
              <a:off x="3525728" y="3842191"/>
              <a:ext cx="157840" cy="1619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3503015" y="4020374"/>
              <a:ext cx="157840" cy="1619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/>
            <p:cNvSpPr/>
            <p:nvPr/>
          </p:nvSpPr>
          <p:spPr>
            <a:xfrm rot="2260705">
              <a:off x="4722089" y="4359729"/>
              <a:ext cx="254810" cy="25807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Connector 64"/>
            <p:cNvSpPr/>
            <p:nvPr/>
          </p:nvSpPr>
          <p:spPr>
            <a:xfrm>
              <a:off x="4614699" y="4576109"/>
              <a:ext cx="157840" cy="1619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4954781" y="3925166"/>
              <a:ext cx="217493" cy="21336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Connector 66"/>
            <p:cNvSpPr/>
            <p:nvPr/>
          </p:nvSpPr>
          <p:spPr>
            <a:xfrm>
              <a:off x="5001334" y="3322567"/>
              <a:ext cx="157840" cy="1619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Connector 67"/>
            <p:cNvSpPr/>
            <p:nvPr/>
          </p:nvSpPr>
          <p:spPr>
            <a:xfrm>
              <a:off x="5001334" y="3149387"/>
              <a:ext cx="157840" cy="1619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Connector 68"/>
            <p:cNvSpPr/>
            <p:nvPr/>
          </p:nvSpPr>
          <p:spPr>
            <a:xfrm>
              <a:off x="5001334" y="3507352"/>
              <a:ext cx="157840" cy="1619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Connector 69"/>
            <p:cNvSpPr/>
            <p:nvPr/>
          </p:nvSpPr>
          <p:spPr>
            <a:xfrm>
              <a:off x="4776302" y="3499369"/>
              <a:ext cx="157840" cy="1619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Connector 70"/>
            <p:cNvSpPr/>
            <p:nvPr/>
          </p:nvSpPr>
          <p:spPr>
            <a:xfrm>
              <a:off x="5001379" y="3713020"/>
              <a:ext cx="157840" cy="1619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r="1670"/>
          <a:stretch/>
        </p:blipFill>
        <p:spPr>
          <a:xfrm>
            <a:off x="6019800" y="2057400"/>
            <a:ext cx="2330337" cy="22508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209800"/>
            <a:ext cx="3024664" cy="1905000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5791200" y="4876800"/>
            <a:ext cx="2970266" cy="110799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600" b="1" u="sng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a</a:t>
            </a:r>
            <a:r>
              <a:rPr lang="en-US" sz="6600" b="1" dirty="0" smtClean="0">
                <a:latin typeface="Century Gothic" pitchFamily="34" charset="0"/>
                <a:cs typeface="Times New Roman" pitchFamily="18" charset="0"/>
              </a:rPr>
              <a:t>pple</a:t>
            </a:r>
            <a:endParaRPr lang="en-US" sz="66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9407014" y="4876800"/>
            <a:ext cx="1946786" cy="101566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a</a:t>
            </a:r>
            <a:r>
              <a:rPr lang="en-US" sz="6000" b="1" dirty="0" smtClean="0">
                <a:latin typeface="Century Gothic" pitchFamily="34" charset="0"/>
                <a:cs typeface="Times New Roman" pitchFamily="18" charset="0"/>
              </a:rPr>
              <a:t>nt</a:t>
            </a:r>
            <a:endParaRPr lang="en-US" sz="6000" b="1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>
            <a:off x="10986419" y="20780"/>
            <a:ext cx="880001" cy="76163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0800000">
            <a:off x="13850" y="6082328"/>
            <a:ext cx="880001" cy="76163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6200000">
            <a:off x="-48500" y="76200"/>
            <a:ext cx="880001" cy="76163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5400000">
            <a:off x="11042779" y="6033844"/>
            <a:ext cx="880001" cy="761631"/>
          </a:xfrm>
          <a:prstGeom prst="rect">
            <a:avLst/>
          </a:prstGeom>
        </p:spPr>
      </p:pic>
      <p:sp>
        <p:nvSpPr>
          <p:cNvPr id="82" name="Flowchart: Process 81"/>
          <p:cNvSpPr/>
          <p:nvPr/>
        </p:nvSpPr>
        <p:spPr>
          <a:xfrm>
            <a:off x="866142" y="54473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Process 82"/>
          <p:cNvSpPr/>
          <p:nvPr/>
        </p:nvSpPr>
        <p:spPr>
          <a:xfrm>
            <a:off x="1016086" y="6690799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Process 83"/>
          <p:cNvSpPr/>
          <p:nvPr/>
        </p:nvSpPr>
        <p:spPr>
          <a:xfrm rot="5400000">
            <a:off x="9294205" y="3288452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Process 84"/>
          <p:cNvSpPr/>
          <p:nvPr/>
        </p:nvSpPr>
        <p:spPr>
          <a:xfrm rot="5400000">
            <a:off x="-2379186" y="3457863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5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4" grpId="0" animBg="1"/>
      <p:bldP spid="74" grpId="1" animBg="1"/>
      <p:bldP spid="75" grpId="0" animBg="1"/>
      <p:bldP spid="7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9" y="1885279"/>
            <a:ext cx="2621715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2440278"/>
            <a:ext cx="1847850" cy="1737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r="1670"/>
          <a:stretch/>
        </p:blipFill>
        <p:spPr>
          <a:xfrm>
            <a:off x="6576800" y="1600200"/>
            <a:ext cx="2859112" cy="276157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473376" y="525959"/>
            <a:ext cx="3299024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 Narrow" pitchFamily="34" charset="0"/>
                <a:cs typeface="Nikosh" pitchFamily="2" charset="0"/>
              </a:rPr>
              <a:t>Look and say.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0934" y="4876800"/>
            <a:ext cx="2589266" cy="110799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600" b="1" u="sng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a</a:t>
            </a:r>
            <a:r>
              <a:rPr lang="en-US" sz="6600" b="1" dirty="0" smtClean="0">
                <a:latin typeface="Century Gothic" pitchFamily="34" charset="0"/>
                <a:cs typeface="Times New Roman" pitchFamily="18" charset="0"/>
              </a:rPr>
              <a:t>pple</a:t>
            </a:r>
            <a:endParaRPr lang="en-US" sz="6600" b="1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>
            <a:off x="10986419" y="20780"/>
            <a:ext cx="880001" cy="761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0800000">
            <a:off x="13850" y="6082328"/>
            <a:ext cx="880001" cy="761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6200000">
            <a:off x="-48500" y="76200"/>
            <a:ext cx="880001" cy="761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5400000">
            <a:off x="11042779" y="6033844"/>
            <a:ext cx="880001" cy="761631"/>
          </a:xfrm>
          <a:prstGeom prst="rect">
            <a:avLst/>
          </a:prstGeom>
        </p:spPr>
      </p:pic>
      <p:sp>
        <p:nvSpPr>
          <p:cNvPr id="13" name="Flowchart: Process 12"/>
          <p:cNvSpPr/>
          <p:nvPr/>
        </p:nvSpPr>
        <p:spPr>
          <a:xfrm>
            <a:off x="866142" y="54473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/>
          <p:cNvSpPr/>
          <p:nvPr/>
        </p:nvSpPr>
        <p:spPr>
          <a:xfrm>
            <a:off x="1016086" y="6690799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 rot="5400000">
            <a:off x="9294205" y="3288452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ocess 15"/>
          <p:cNvSpPr/>
          <p:nvPr/>
        </p:nvSpPr>
        <p:spPr>
          <a:xfrm rot="5400000">
            <a:off x="-2379186" y="3457863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3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9" y="2247900"/>
            <a:ext cx="2621715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2802899"/>
            <a:ext cx="1847850" cy="1737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75" y="2057400"/>
            <a:ext cx="4392164" cy="2471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525959"/>
            <a:ext cx="3299024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 Narrow" pitchFamily="34" charset="0"/>
                <a:cs typeface="Nikosh" pitchFamily="2" charset="0"/>
              </a:rPr>
              <a:t>Look and say.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77200" y="4953000"/>
            <a:ext cx="1946786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u="sng" dirty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a</a:t>
            </a:r>
            <a:r>
              <a:rPr lang="en-US" sz="6000" b="1" dirty="0" smtClean="0">
                <a:latin typeface="Century Gothic" pitchFamily="34" charset="0"/>
                <a:cs typeface="Times New Roman" pitchFamily="18" charset="0"/>
              </a:rPr>
              <a:t>nt</a:t>
            </a:r>
            <a:endParaRPr lang="en-US" sz="6000" b="1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>
            <a:off x="10986419" y="20780"/>
            <a:ext cx="880001" cy="761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0800000">
            <a:off x="13850" y="6082328"/>
            <a:ext cx="880001" cy="761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6200000">
            <a:off x="-48500" y="76200"/>
            <a:ext cx="880001" cy="761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5400000">
            <a:off x="11042779" y="6033844"/>
            <a:ext cx="880001" cy="761631"/>
          </a:xfrm>
          <a:prstGeom prst="rect">
            <a:avLst/>
          </a:prstGeom>
        </p:spPr>
      </p:pic>
      <p:sp>
        <p:nvSpPr>
          <p:cNvPr id="13" name="Flowchart: Process 12"/>
          <p:cNvSpPr/>
          <p:nvPr/>
        </p:nvSpPr>
        <p:spPr>
          <a:xfrm>
            <a:off x="866142" y="54473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/>
          <p:cNvSpPr/>
          <p:nvPr/>
        </p:nvSpPr>
        <p:spPr>
          <a:xfrm>
            <a:off x="1016086" y="6690799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 rot="5400000">
            <a:off x="9294205" y="3288452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ocess 15"/>
          <p:cNvSpPr/>
          <p:nvPr/>
        </p:nvSpPr>
        <p:spPr>
          <a:xfrm rot="5400000">
            <a:off x="-2379186" y="3457863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55" y="3835921"/>
            <a:ext cx="2621715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4364999"/>
            <a:ext cx="1847850" cy="1737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r="1670"/>
          <a:stretch/>
        </p:blipFill>
        <p:spPr>
          <a:xfrm>
            <a:off x="653718" y="1134285"/>
            <a:ext cx="2859112" cy="276157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36" y="1364695"/>
            <a:ext cx="4392164" cy="24712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08827" y="3886200"/>
            <a:ext cx="1911573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600" b="1" u="sng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a</a:t>
            </a:r>
            <a:r>
              <a:rPr lang="en-US" sz="6600" b="1" dirty="0" smtClean="0">
                <a:latin typeface="Century Gothic" pitchFamily="34" charset="0"/>
                <a:cs typeface="Times New Roman" pitchFamily="18" charset="0"/>
              </a:rPr>
              <a:t>nt</a:t>
            </a:r>
            <a:endParaRPr lang="en-US" sz="66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142" y="4038600"/>
            <a:ext cx="2968506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600" b="1" u="sng" dirty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a</a:t>
            </a:r>
            <a:r>
              <a:rPr lang="en-US" sz="6600" b="1" dirty="0" smtClean="0">
                <a:latin typeface="Century Gothic" pitchFamily="34" charset="0"/>
                <a:cs typeface="Times New Roman" pitchFamily="18" charset="0"/>
              </a:rPr>
              <a:t>pple</a:t>
            </a:r>
            <a:endParaRPr lang="en-US" sz="66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6181" y="449759"/>
            <a:ext cx="3319019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 Narrow" pitchFamily="34" charset="0"/>
                <a:cs typeface="Nikosh" pitchFamily="2" charset="0"/>
              </a:rPr>
              <a:t> Look and</a:t>
            </a:r>
            <a:r>
              <a:rPr lang="en-US" sz="4400" b="1" dirty="0"/>
              <a:t> </a:t>
            </a:r>
            <a:r>
              <a:rPr lang="en-US" sz="4400" b="1" dirty="0" smtClean="0"/>
              <a:t>s</a:t>
            </a:r>
            <a:r>
              <a:rPr lang="en-US" sz="4400" b="1" dirty="0" smtClean="0">
                <a:latin typeface="Arial Narrow" pitchFamily="34" charset="0"/>
                <a:cs typeface="Nikosh" pitchFamily="2" charset="0"/>
              </a:rPr>
              <a:t>ay.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29622" y="6029980"/>
            <a:ext cx="1843178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  <a:cs typeface="Nikosh" pitchFamily="2" charset="0"/>
              </a:rPr>
              <a:t>Click on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552" y="6067118"/>
            <a:ext cx="461038" cy="433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>
            <a:off x="10986419" y="20780"/>
            <a:ext cx="880001" cy="7616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0800000">
            <a:off x="13850" y="6082328"/>
            <a:ext cx="880001" cy="761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16200000">
            <a:off x="-48500" y="76200"/>
            <a:ext cx="880001" cy="761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381" r="6228" b="60300"/>
          <a:stretch/>
        </p:blipFill>
        <p:spPr>
          <a:xfrm rot="5400000">
            <a:off x="11042779" y="6033844"/>
            <a:ext cx="880001" cy="761631"/>
          </a:xfrm>
          <a:prstGeom prst="rect">
            <a:avLst/>
          </a:prstGeom>
        </p:spPr>
      </p:pic>
      <p:sp>
        <p:nvSpPr>
          <p:cNvPr id="17" name="Flowchart: Process 16"/>
          <p:cNvSpPr/>
          <p:nvPr/>
        </p:nvSpPr>
        <p:spPr>
          <a:xfrm>
            <a:off x="866142" y="54473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rocess 17"/>
          <p:cNvSpPr/>
          <p:nvPr/>
        </p:nvSpPr>
        <p:spPr>
          <a:xfrm>
            <a:off x="1016086" y="6690799"/>
            <a:ext cx="10002748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/>
          <p:cNvSpPr/>
          <p:nvPr/>
        </p:nvSpPr>
        <p:spPr>
          <a:xfrm rot="5400000">
            <a:off x="9294205" y="3288452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/>
          <p:cNvSpPr/>
          <p:nvPr/>
        </p:nvSpPr>
        <p:spPr>
          <a:xfrm rot="5400000">
            <a:off x="-2379186" y="3457863"/>
            <a:ext cx="4941645" cy="119655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8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234</Words>
  <Application>Microsoft Office PowerPoint</Application>
  <PresentationFormat>Custom</PresentationFormat>
  <Paragraphs>71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 Mahmud</dc:creator>
  <cp:lastModifiedBy>Firoz Mahmud</cp:lastModifiedBy>
  <cp:revision>146</cp:revision>
  <dcterms:created xsi:type="dcterms:W3CDTF">2019-11-10T07:33:34Z</dcterms:created>
  <dcterms:modified xsi:type="dcterms:W3CDTF">2020-03-26T07:43:15Z</dcterms:modified>
</cp:coreProperties>
</file>