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8" r:id="rId2"/>
    <p:sldId id="257" r:id="rId3"/>
    <p:sldId id="259" r:id="rId4"/>
    <p:sldId id="260" r:id="rId5"/>
    <p:sldId id="269" r:id="rId6"/>
    <p:sldId id="279" r:id="rId7"/>
    <p:sldId id="267" r:id="rId8"/>
    <p:sldId id="261" r:id="rId9"/>
    <p:sldId id="280" r:id="rId10"/>
    <p:sldId id="273" r:id="rId11"/>
    <p:sldId id="274" r:id="rId12"/>
    <p:sldId id="268" r:id="rId13"/>
    <p:sldId id="272" r:id="rId14"/>
    <p:sldId id="264" r:id="rId15"/>
    <p:sldId id="265" r:id="rId16"/>
    <p:sldId id="276" r:id="rId17"/>
    <p:sldId id="275" r:id="rId18"/>
    <p:sldId id="277" r:id="rId19"/>
    <p:sldId id="28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66" d="100"/>
          <a:sy n="66" d="100"/>
        </p:scale>
        <p:origin x="-1422" y="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53C78A-B94C-4A00-98D5-DB85B9E3E40F}" type="datetimeFigureOut">
              <a:rPr lang="en-US" smtClean="0"/>
              <a:pPr/>
              <a:t>10/28/2015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C11536-2906-4C98-A4D6-4E1B67D17E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স্লাইডটি</a:t>
            </a:r>
            <a:r>
              <a:rPr lang="en-US" dirty="0" smtClean="0"/>
              <a:t> </a:t>
            </a:r>
            <a:r>
              <a:rPr lang="en-US" dirty="0" err="1" smtClean="0"/>
              <a:t>উপস্থাপনের</a:t>
            </a:r>
            <a:r>
              <a:rPr lang="en-US" baseline="0" dirty="0" smtClean="0"/>
              <a:t> </a:t>
            </a:r>
            <a:r>
              <a:rPr lang="en-US" baseline="0" dirty="0" err="1" smtClean="0"/>
              <a:t>পূর্বে</a:t>
            </a:r>
            <a:r>
              <a:rPr lang="en-US" baseline="0" dirty="0" smtClean="0"/>
              <a:t> </a:t>
            </a:r>
            <a:r>
              <a:rPr lang="en-US" baseline="0" dirty="0" err="1" smtClean="0"/>
              <a:t>পাঠ্য</a:t>
            </a:r>
            <a:r>
              <a:rPr lang="en-US" baseline="0" dirty="0" smtClean="0"/>
              <a:t> </a:t>
            </a:r>
            <a:r>
              <a:rPr lang="en-US" baseline="0" dirty="0" err="1" smtClean="0"/>
              <a:t>পুস্তকের</a:t>
            </a:r>
            <a:r>
              <a:rPr lang="en-US" baseline="0" dirty="0" smtClean="0"/>
              <a:t> </a:t>
            </a:r>
            <a:r>
              <a:rPr lang="en-US" baseline="0" dirty="0" err="1" smtClean="0"/>
              <a:t>সংশ্লিষ্ট</a:t>
            </a:r>
            <a:r>
              <a:rPr lang="en-US" baseline="0" dirty="0" smtClean="0"/>
              <a:t> </a:t>
            </a:r>
            <a:r>
              <a:rPr lang="en-US" baseline="0" dirty="0" err="1" smtClean="0"/>
              <a:t>পাঠের</a:t>
            </a:r>
            <a:r>
              <a:rPr lang="en-US" baseline="0" dirty="0" smtClean="0"/>
              <a:t> </a:t>
            </a:r>
            <a:r>
              <a:rPr lang="en-US" baseline="0" dirty="0" err="1" smtClean="0"/>
              <a:t>সাথে</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r>
              <a:rPr lang="en-US" baseline="0" dirty="0" err="1" smtClean="0"/>
              <a:t>শিখনফল</a:t>
            </a:r>
            <a:r>
              <a:rPr lang="en-US" baseline="0" dirty="0" smtClean="0"/>
              <a:t> </a:t>
            </a:r>
            <a:r>
              <a:rPr lang="en-US" baseline="0" dirty="0" err="1" smtClean="0"/>
              <a:t>অর্জনের</a:t>
            </a:r>
            <a:r>
              <a:rPr lang="en-US" baseline="0" dirty="0" smtClean="0"/>
              <a:t> </a:t>
            </a:r>
            <a:r>
              <a:rPr lang="en-US" baseline="0" dirty="0" err="1" smtClean="0"/>
              <a:t>জন্য</a:t>
            </a:r>
            <a:r>
              <a:rPr lang="en-US" baseline="0" dirty="0" smtClean="0"/>
              <a:t> </a:t>
            </a:r>
            <a:r>
              <a:rPr lang="en-US" baseline="0" dirty="0" err="1" smtClean="0"/>
              <a:t>কোন</a:t>
            </a:r>
            <a:r>
              <a:rPr lang="en-US" baseline="0" dirty="0" smtClean="0"/>
              <a:t> </a:t>
            </a:r>
            <a:r>
              <a:rPr lang="en-US" baseline="0" dirty="0" err="1" smtClean="0"/>
              <a:t>স্লাইডটি</a:t>
            </a:r>
            <a:r>
              <a:rPr lang="en-US" baseline="0" dirty="0" smtClean="0"/>
              <a:t> </a:t>
            </a:r>
            <a:r>
              <a:rPr lang="en-US" baseline="0" dirty="0" err="1" smtClean="0"/>
              <a:t>কিভাবে</a:t>
            </a:r>
            <a:r>
              <a:rPr lang="en-US" baseline="0" dirty="0" smtClean="0"/>
              <a:t> </a:t>
            </a:r>
            <a:r>
              <a:rPr lang="en-US" baseline="0" dirty="0" err="1" smtClean="0"/>
              <a:t>প্রেজেন্টেশন</a:t>
            </a:r>
            <a:r>
              <a:rPr lang="en-US" baseline="0" dirty="0" smtClean="0"/>
              <a:t> </a:t>
            </a:r>
            <a:r>
              <a:rPr lang="en-US" baseline="0" dirty="0" err="1" smtClean="0"/>
              <a:t>করবেন</a:t>
            </a:r>
            <a:r>
              <a:rPr lang="en-US" baseline="0" dirty="0" smtClean="0"/>
              <a:t> </a:t>
            </a:r>
            <a:r>
              <a:rPr lang="en-US" baseline="0" dirty="0" err="1" smtClean="0"/>
              <a:t>স্লাইডের</a:t>
            </a:r>
            <a:r>
              <a:rPr lang="en-US" baseline="0" dirty="0" smtClean="0"/>
              <a:t> </a:t>
            </a:r>
            <a:r>
              <a:rPr lang="en-US" baseline="0" dirty="0" err="1" smtClean="0"/>
              <a:t>ছবি</a:t>
            </a:r>
            <a:r>
              <a:rPr lang="en-US" baseline="0" dirty="0" smtClean="0"/>
              <a:t> ও </a:t>
            </a:r>
            <a:r>
              <a:rPr lang="en-US" baseline="0" dirty="0" err="1" smtClean="0"/>
              <a:t>ভিডিওর</a:t>
            </a:r>
            <a:r>
              <a:rPr lang="en-US" baseline="0" dirty="0" smtClean="0"/>
              <a:t> </a:t>
            </a:r>
            <a:r>
              <a:rPr lang="en-US" baseline="0" dirty="0" err="1" smtClean="0"/>
              <a:t>সাথে</a:t>
            </a:r>
            <a:r>
              <a:rPr lang="en-US" baseline="0" dirty="0" smtClean="0"/>
              <a:t> </a:t>
            </a:r>
            <a:r>
              <a:rPr lang="en-US" baseline="0" dirty="0" err="1" smtClean="0"/>
              <a:t>নিজের</a:t>
            </a:r>
            <a:r>
              <a:rPr lang="en-US" baseline="0" dirty="0" smtClean="0"/>
              <a:t> </a:t>
            </a:r>
            <a:r>
              <a:rPr lang="en-US" baseline="0" dirty="0" err="1" smtClean="0"/>
              <a:t>জ্ঞানকে</a:t>
            </a:r>
            <a:r>
              <a:rPr lang="en-US" baseline="0" dirty="0" smtClean="0"/>
              <a:t> </a:t>
            </a:r>
            <a:r>
              <a:rPr lang="en-US" baseline="0" dirty="0" err="1" smtClean="0"/>
              <a:t>মিলিয়ে</a:t>
            </a:r>
            <a:r>
              <a:rPr lang="en-US" baseline="0" dirty="0" smtClean="0"/>
              <a:t> </a:t>
            </a:r>
            <a:r>
              <a:rPr lang="en-US" baseline="0" dirty="0" err="1" smtClean="0"/>
              <a:t>নিতে</a:t>
            </a:r>
            <a:r>
              <a:rPr lang="en-US" baseline="0" dirty="0" smtClean="0"/>
              <a:t> </a:t>
            </a:r>
            <a:r>
              <a:rPr lang="en-US" baseline="0" dirty="0" err="1" smtClean="0"/>
              <a:t>পারেন</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C891380D-B78C-46D1-8E5F-ACEED52345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অন্য</a:t>
            </a:r>
            <a:r>
              <a:rPr lang="bn-BD" baseline="0" dirty="0" smtClean="0"/>
              <a:t> কোন পর্যায়ের ইলেকট্রন বিন্যাস শিক্ষার্থীদের কাছ থেকে বের করার চেষ্টা করতে পারেন।</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শিক্ষার্থীদেরকে</a:t>
            </a:r>
            <a:r>
              <a:rPr lang="bn-BD" baseline="0" dirty="0" smtClean="0"/>
              <a:t> কয়েকটি দলে ভাগ করে দিতে পারেন। এক দলকে পানি ও সোডিয়াম এবং অন্য দলকে ম্যাগনেসিয়াম ও পানি। এ ভাবে ভাগ করে দিতে পারেন। </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ভিডিওটি চালানোর সময়</a:t>
            </a:r>
            <a:r>
              <a:rPr lang="bn-BD" baseline="0" dirty="0" smtClean="0"/>
              <a:t> গুরুত্বপূর্ণ জায়গায় থামিয়ে বুঝাতে পারেন।</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a:t>
            </a:r>
            <a:r>
              <a:rPr lang="bn-BD" baseline="0" dirty="0" smtClean="0"/>
              <a:t> কাছ থেকে প্রশ্নগুলোর উত্তর আনার চেষ্টা করতে পারেন। </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বাড়ির কাজ</a:t>
            </a:r>
            <a:r>
              <a:rPr lang="bn-BD" baseline="0" dirty="0" smtClean="0"/>
              <a:t> বোর্ডে লিখে দিতে পারেন।</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 পরিচিতি</a:t>
            </a:r>
            <a:r>
              <a:rPr lang="bn-BD" baseline="0" dirty="0" smtClean="0"/>
              <a:t> স্লাইডটি শুধু শিক্ষকের জন্য। </a:t>
            </a:r>
            <a:r>
              <a:rPr lang="bn-BD" dirty="0" smtClean="0"/>
              <a:t>কন্টেন্টটির মান</a:t>
            </a:r>
            <a:r>
              <a:rPr lang="bn-BD" baseline="0" dirty="0" smtClean="0"/>
              <a:t>সম্মত করার জন্য মতামত দিলে কৃতজ্ঞ থাকবো।</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3</a:t>
            </a:fld>
            <a:endParaRPr lang="en-US"/>
          </a:p>
        </p:txBody>
      </p:sp>
    </p:spTree>
    <p:extLst>
      <p:ext uri="{BB962C8B-B14F-4D97-AF65-F5344CB8AC3E}">
        <p14:creationId xmlns:p14="http://schemas.microsoft.com/office/powerpoint/2010/main" xmlns="" val="72032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পরিবেশ</a:t>
            </a:r>
            <a:r>
              <a:rPr lang="bn-BD" baseline="0" dirty="0" smtClean="0">
                <a:latin typeface="NikoshBAN" pitchFamily="2" charset="0"/>
                <a:cs typeface="NikoshBAN" pitchFamily="2" charset="0"/>
              </a:rPr>
              <a:t> সৃষ্টি ইচ্ছা করলে আপনি আপনার নিজের মত করেও করতে পারেন।এ ক্ষেত্রে গ্রেডিং পদ্ধতিতে  পাবলিক পরীক্ষার ফলাফলের সুবিধা উল্লেখ করেও পাঠ শিরোনাম বের করে আনতে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C11536-2906-4C98-A4D6-4E1B67D17EA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বোর্ডে লিখে দিতে পারেন।</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শিক্ষার্থীদেরকে</a:t>
            </a:r>
            <a:r>
              <a:rPr lang="bn-BD" baseline="0" dirty="0" smtClean="0"/>
              <a:t> আরো কিছু মৌলের ইলেকট্রন বিন্যাস করতে দিতে পারেন।</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গ্রুপ-</a:t>
            </a:r>
            <a:r>
              <a:rPr lang="en-US" dirty="0" smtClean="0">
                <a:latin typeface="+mj-lt"/>
                <a:cs typeface="NikoshBAN" pitchFamily="2" charset="0"/>
              </a:rPr>
              <a:t>1</a:t>
            </a:r>
            <a:r>
              <a:rPr lang="en-US" baseline="0" dirty="0" smtClean="0">
                <a:latin typeface="+mj-lt"/>
                <a:cs typeface="NikoshBAN" pitchFamily="2" charset="0"/>
              </a:rPr>
              <a:t> </a:t>
            </a:r>
            <a:r>
              <a:rPr lang="bn-BD" baseline="0" dirty="0" smtClean="0">
                <a:latin typeface="NikoshBAN" pitchFamily="2" charset="0"/>
                <a:cs typeface="NikoshBAN" pitchFamily="2" charset="0"/>
              </a:rPr>
              <a:t> এর মৌলগুলোর সাথে গ্রুপ-</a:t>
            </a:r>
            <a:r>
              <a:rPr lang="en-US" baseline="0" dirty="0" smtClean="0">
                <a:latin typeface="NikoshBAN" pitchFamily="2" charset="0"/>
                <a:cs typeface="NikoshBAN" pitchFamily="2" charset="0"/>
              </a:rPr>
              <a:t>2 </a:t>
            </a:r>
            <a:r>
              <a:rPr lang="bn-BD" baseline="0" dirty="0" smtClean="0">
                <a:latin typeface="NikoshBAN" pitchFamily="2" charset="0"/>
                <a:cs typeface="NikoshBAN" pitchFamily="2" charset="0"/>
              </a:rPr>
              <a:t> এর মৌলগুলোর মিল ও অমিলগুলো শিক্ষার্থীদের কাছ থেকে বের করার চেষ্টা করতে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C11536-2906-4C98-A4D6-4E1B67D17EAA}"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বিক্রিয়াটি</a:t>
            </a:r>
            <a:r>
              <a:rPr lang="bn-BD" baseline="0" dirty="0" smtClean="0"/>
              <a:t> শ্রেণি কক্ষে শিক্ষার্থীদের মাধ্যমে করাতে পারেন। এ ক্ষেত্রে প্রয়োজনীয় উপকরণ শিক্ষার্থীদেরকে সরবরাহ করা যেতে পারে।</a:t>
            </a:r>
            <a:endParaRPr lang="en-US" dirty="0"/>
          </a:p>
        </p:txBody>
      </p:sp>
      <p:sp>
        <p:nvSpPr>
          <p:cNvPr id="4" name="Slide Number Placeholder 3"/>
          <p:cNvSpPr>
            <a:spLocks noGrp="1"/>
          </p:cNvSpPr>
          <p:nvPr>
            <p:ph type="sldNum" sz="quarter" idx="10"/>
          </p:nvPr>
        </p:nvSpPr>
        <p:spPr/>
        <p:txBody>
          <a:bodyPr/>
          <a:lstStyle/>
          <a:p>
            <a:fld id="{A4F482EF-931F-41C9-B881-BAA3BDF2DA11}"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এ</a:t>
            </a:r>
            <a:r>
              <a:rPr lang="bn-BD" baseline="0" dirty="0" smtClean="0">
                <a:latin typeface="NikoshBAN" pitchFamily="2" charset="0"/>
                <a:cs typeface="NikoshBAN" pitchFamily="2" charset="0"/>
              </a:rPr>
              <a:t> ক্ষেত্রে মৌখিক উপস্থাপনার মাধ্যমে একজনের লিখার সাথে অন্যদেরকে মিলিয়ে নিতে বলতে পারেন। এ ক্ষেত্রে সময়  বেচে যাবে।</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C11536-2906-4C98-A4D6-4E1B67D17EAA}"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শ্রেণি</a:t>
            </a:r>
            <a:r>
              <a:rPr lang="bn-BD" baseline="0" dirty="0" smtClean="0"/>
              <a:t> কক্ষে প্রক্রিয়াটি দেখাতে পারেন । শিক্ষার্থীদেরকে বৈশিষ্ট্য লিখতে বলতে পারেন।</a:t>
            </a:r>
            <a:endParaRPr lang="en-US" dirty="0"/>
          </a:p>
        </p:txBody>
      </p:sp>
      <p:sp>
        <p:nvSpPr>
          <p:cNvPr id="4" name="Slide Number Placeholder 3"/>
          <p:cNvSpPr>
            <a:spLocks noGrp="1"/>
          </p:cNvSpPr>
          <p:nvPr>
            <p:ph type="sldNum" sz="quarter" idx="10"/>
          </p:nvPr>
        </p:nvSpPr>
        <p:spPr/>
        <p:txBody>
          <a:bodyPr/>
          <a:lstStyle/>
          <a:p>
            <a:fld id="{66C11536-2906-4C98-A4D6-4E1B67D17EAA}"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553D8A-41FC-4FB6-B38A-68D6C90C848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53D8A-41FC-4FB6-B38A-68D6C90C848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53D8A-41FC-4FB6-B38A-68D6C90C848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553D8A-41FC-4FB6-B38A-68D6C90C848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553D8A-41FC-4FB6-B38A-68D6C90C8489}"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553D8A-41FC-4FB6-B38A-68D6C90C8489}"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553D8A-41FC-4FB6-B38A-68D6C90C8489}" type="datetimeFigureOut">
              <a:rPr lang="en-US" smtClean="0"/>
              <a:pPr/>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553D8A-41FC-4FB6-B38A-68D6C90C8489}" type="datetimeFigureOut">
              <a:rPr lang="en-US" smtClean="0"/>
              <a:pPr/>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53D8A-41FC-4FB6-B38A-68D6C90C8489}" type="datetimeFigureOut">
              <a:rPr lang="en-US" smtClean="0"/>
              <a:pPr/>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53D8A-41FC-4FB6-B38A-68D6C90C8489}"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553D8A-41FC-4FB6-B38A-68D6C90C8489}"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08C171-357D-42C0-957A-6CC83E6A2A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553D8A-41FC-4FB6-B38A-68D6C90C8489}" type="datetimeFigureOut">
              <a:rPr lang="en-US" smtClean="0"/>
              <a:pPr/>
              <a:t>10/28/2015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08C171-357D-42C0-957A-6CC83E6A2A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1676401" y="914400"/>
            <a:ext cx="5714999" cy="1569660"/>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bn-BD" sz="3200" dirty="0" smtClean="0">
                <a:solidFill>
                  <a:schemeClr val="tx1"/>
                </a:solidFill>
                <a:latin typeface="NikoshBAN" pitchFamily="2" charset="0"/>
                <a:cs typeface="NikoshBAN" pitchFamily="2" charset="0"/>
              </a:rPr>
              <a:t>এই স্লাইডটি সম্মানিত শিক্ষকবৃন্দের জন্য। </a:t>
            </a: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স্লাইডটি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উপস্থাপনের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পূর্বে</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পাঠ্য</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পুস্তকের</a:t>
            </a:r>
            <a:r>
              <a:rPr lang="en-US" sz="3200" dirty="0" smtClean="0">
                <a:solidFill>
                  <a:schemeClr val="tx1"/>
                </a:solidFill>
                <a:latin typeface="NikoshBAN" pitchFamily="2" charset="0"/>
                <a:cs typeface="NikoshBAN" pitchFamily="2" charset="0"/>
              </a:rPr>
              <a:t> </a:t>
            </a:r>
            <a:endParaRPr lang="bn-BD" sz="3200" dirty="0" smtClean="0">
              <a:solidFill>
                <a:schemeClr val="tx1"/>
              </a:solidFill>
              <a:latin typeface="NikoshBAN" pitchFamily="2" charset="0"/>
              <a:cs typeface="NikoshBAN" pitchFamily="2" charset="0"/>
            </a:endParaRPr>
          </a:p>
          <a:p>
            <a:r>
              <a:rPr lang="bn-BD"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সংশ্লিষ্ট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পাঠের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সাথে</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মিলিয়ে</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নিতে</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পারেন</a:t>
            </a:r>
            <a:r>
              <a:rPr lang="en-US" sz="3200" dirty="0" smtClean="0">
                <a:solidFill>
                  <a:schemeClr val="tx1"/>
                </a:solidFill>
                <a:latin typeface="NikoshBAN" pitchFamily="2" charset="0"/>
                <a:cs typeface="NikoshBAN" pitchFamily="2" charset="0"/>
              </a:rPr>
              <a:t>। </a:t>
            </a:r>
            <a:endParaRPr lang="en-US" sz="3200" dirty="0">
              <a:solidFill>
                <a:schemeClr val="tx1"/>
              </a:solidFill>
              <a:latin typeface="NikoshBAN" pitchFamily="2" charset="0"/>
              <a:cs typeface="NikoshBAN" pitchFamily="2" charset="0"/>
            </a:endParaRPr>
          </a:p>
        </p:txBody>
      </p:sp>
      <p:sp>
        <p:nvSpPr>
          <p:cNvPr id="3" name="TextBox 2"/>
          <p:cNvSpPr txBox="1"/>
          <p:nvPr/>
        </p:nvSpPr>
        <p:spPr>
          <a:xfrm>
            <a:off x="304800" y="2819400"/>
            <a:ext cx="8444941"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endParaRPr lang="en-US" sz="3200" dirty="0">
              <a:latin typeface="NikoshBAN" pitchFamily="2" charset="0"/>
              <a:cs typeface="NikoshBAN" pitchFamily="2" charset="0"/>
            </a:endParaRPr>
          </a:p>
        </p:txBody>
      </p:sp>
      <p:sp>
        <p:nvSpPr>
          <p:cNvPr id="5" name="TextBox 4"/>
          <p:cNvSpPr txBox="1"/>
          <p:nvPr/>
        </p:nvSpPr>
        <p:spPr>
          <a:xfrm>
            <a:off x="304800" y="2819400"/>
            <a:ext cx="8481809" cy="2062103"/>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bn-BD" sz="3200" dirty="0" smtClean="0">
                <a:latin typeface="NikoshBAN" pitchFamily="2" charset="0"/>
                <a:cs typeface="NikoshBAN" pitchFamily="2" charset="0"/>
              </a:rPr>
              <a:t>এই পাঠটি শ্রেণিকক্ষে উপস্থাপনের সময় প্রয়োজনীয় পরামর্শ প্রতিটি</a:t>
            </a:r>
          </a:p>
          <a:p>
            <a:r>
              <a:rPr lang="bn-BD" sz="3200" dirty="0" smtClean="0">
                <a:latin typeface="NikoshBAN" pitchFamily="2" charset="0"/>
                <a:cs typeface="NikoshBAN" pitchFamily="2" charset="0"/>
              </a:rPr>
              <a:t> স্লাইডের নিচে অর্থাৎ </a:t>
            </a:r>
            <a:r>
              <a:rPr lang="en-US" sz="3200" dirty="0" smtClean="0">
                <a:latin typeface="NikoshBAN" pitchFamily="2" charset="0"/>
                <a:cs typeface="NikoshBAN" pitchFamily="2" charset="0"/>
              </a:rPr>
              <a:t>Slide Note </a:t>
            </a:r>
            <a:r>
              <a:rPr lang="bn-BD" sz="3200" dirty="0" smtClean="0">
                <a:latin typeface="NikoshBAN" pitchFamily="2" charset="0"/>
                <a:cs typeface="NikoshBAN" pitchFamily="2" charset="0"/>
              </a:rPr>
              <a:t>এ সংযোজন করা হয়েছে। </a:t>
            </a:r>
          </a:p>
          <a:p>
            <a:r>
              <a:rPr lang="bn-BD" sz="3200" dirty="0" smtClean="0">
                <a:latin typeface="NikoshBAN" pitchFamily="2" charset="0"/>
                <a:cs typeface="NikoshBAN" pitchFamily="2" charset="0"/>
              </a:rPr>
              <a:t>আশা করি সম্মানিত শিক্ষকগণ পাঠটি উপস্থাপনের পূর্বে  উল্লেখিত</a:t>
            </a:r>
          </a:p>
          <a:p>
            <a:r>
              <a:rPr lang="bn-BD" sz="3200" dirty="0" smtClean="0">
                <a:latin typeface="NikoshBAN" pitchFamily="2" charset="0"/>
                <a:cs typeface="NikoshBAN" pitchFamily="2" charset="0"/>
              </a:rPr>
              <a:t> </a:t>
            </a:r>
            <a:r>
              <a:rPr lang="en-US" sz="3200" dirty="0" smtClean="0">
                <a:latin typeface="NikoshBAN" pitchFamily="2" charset="0"/>
                <a:cs typeface="NikoshBAN" pitchFamily="2" charset="0"/>
              </a:rPr>
              <a:t>Note </a:t>
            </a:r>
            <a:r>
              <a:rPr lang="bn-BD" sz="3200" dirty="0" smtClean="0">
                <a:latin typeface="NikoshBAN" pitchFamily="2" charset="0"/>
                <a:cs typeface="NikoshBAN" pitchFamily="2" charset="0"/>
              </a:rPr>
              <a:t>দেখে নেবেন</a:t>
            </a:r>
            <a:r>
              <a:rPr lang="en-US" sz="3200" dirty="0" smtClean="0">
                <a:latin typeface="NikoshBAN" pitchFamily="2" charset="0"/>
                <a:cs typeface="NikoshBAN" pitchFamily="2" charset="0"/>
              </a:rPr>
              <a:t> </a:t>
            </a:r>
            <a:r>
              <a:rPr lang="bn-BD" sz="3200" dirty="0" smtClean="0">
                <a:latin typeface="NikoshBAN" pitchFamily="2" charset="0"/>
                <a:cs typeface="NikoshBAN" pitchFamily="2" charset="0"/>
              </a:rPr>
              <a:t>এবং </a:t>
            </a:r>
            <a:r>
              <a:rPr lang="en-US" sz="3200" dirty="0" smtClean="0">
                <a:latin typeface="NikoshBAN" pitchFamily="2" charset="0"/>
                <a:cs typeface="NikoshBAN" pitchFamily="2" charset="0"/>
              </a:rPr>
              <a:t>F</a:t>
            </a:r>
            <a:r>
              <a:rPr lang="en-US" sz="3200" dirty="0" smtClean="0">
                <a:latin typeface="Times New Roman" pitchFamily="18" charset="0"/>
                <a:cs typeface="Times New Roman" pitchFamily="18" charset="0"/>
              </a:rPr>
              <a:t>5 </a:t>
            </a:r>
            <a:r>
              <a:rPr lang="bn-BD" sz="3200" dirty="0" smtClean="0">
                <a:latin typeface="NikoshBAN" pitchFamily="2" charset="0"/>
                <a:cs typeface="NikoshBAN" pitchFamily="2" charset="0"/>
              </a:rPr>
              <a:t>চেপে উপস্থাপন শুরু করতে পারেন।</a:t>
            </a:r>
            <a:endParaRPr lang="en-US" sz="3200" dirty="0">
              <a:latin typeface="NikoshBAN" pitchFamily="2" charset="0"/>
              <a:cs typeface="NikoshBAN" pitchFamily="2"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124200"/>
            <a:ext cx="5562600" cy="1077218"/>
          </a:xfrm>
          <a:prstGeom prst="rect">
            <a:avLst/>
          </a:prstGeom>
          <a:solidFill>
            <a:srgbClr val="92D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r>
              <a:rPr lang="bn-BD" sz="3200" dirty="0" smtClean="0">
                <a:latin typeface="NikoshBAN" pitchFamily="2" charset="0"/>
                <a:cs typeface="NikoshBAN" pitchFamily="2" charset="0"/>
              </a:rPr>
              <a:t> পর্যায় সারণির গ্রুপ-১ এর মৌলগুলোর মধ্যে</a:t>
            </a:r>
          </a:p>
          <a:p>
            <a:r>
              <a:rPr lang="bn-BD" sz="3200" dirty="0" smtClean="0">
                <a:latin typeface="NikoshBAN" pitchFamily="2" charset="0"/>
                <a:cs typeface="NikoshBAN" pitchFamily="2" charset="0"/>
              </a:rPr>
              <a:t>  কি কি মিল আছে উল্লেখ কর।</a:t>
            </a:r>
            <a:endParaRPr lang="en-US" sz="3200" dirty="0">
              <a:latin typeface="NikoshBAN" pitchFamily="2" charset="0"/>
              <a:cs typeface="NikoshBAN" pitchFamily="2" charset="0"/>
            </a:endParaRPr>
          </a:p>
        </p:txBody>
      </p:sp>
      <p:sp>
        <p:nvSpPr>
          <p:cNvPr id="3" name="TextBox 2"/>
          <p:cNvSpPr txBox="1"/>
          <p:nvPr/>
        </p:nvSpPr>
        <p:spPr>
          <a:xfrm>
            <a:off x="2895600" y="457200"/>
            <a:ext cx="3429000" cy="646331"/>
          </a:xfrm>
          <a:prstGeom prst="rect">
            <a:avLst/>
          </a:prstGeom>
          <a:solidFill>
            <a:srgbClr val="00B0F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bn-BD" sz="3600" dirty="0" smtClean="0">
                <a:latin typeface="NikoshBAN" pitchFamily="2" charset="0"/>
                <a:cs typeface="NikoshBAN" pitchFamily="2" charset="0"/>
              </a:rPr>
              <a:t>একক কাজ</a:t>
            </a:r>
            <a:endParaRPr lang="en-US" sz="3600" dirty="0">
              <a:latin typeface="NikoshBAN" pitchFamily="2" charset="0"/>
              <a:cs typeface="NikoshBAN" pitchFamily="2" charset="0"/>
            </a:endParaRPr>
          </a:p>
        </p:txBody>
      </p:sp>
      <p:sp>
        <p:nvSpPr>
          <p:cNvPr id="4" name="TextBox 3"/>
          <p:cNvSpPr txBox="1"/>
          <p:nvPr/>
        </p:nvSpPr>
        <p:spPr>
          <a:xfrm>
            <a:off x="6705600" y="609600"/>
            <a:ext cx="2057400" cy="523220"/>
          </a:xfrm>
          <a:prstGeom prst="rect">
            <a:avLst/>
          </a:prstGeom>
          <a:solidFill>
            <a:schemeClr val="tx2">
              <a:lumMod val="20000"/>
              <a:lumOff val="80000"/>
            </a:schemeClr>
          </a:solidFill>
        </p:spPr>
        <p:txBody>
          <a:bodyPr wrap="square" rtlCol="0">
            <a:spAutoFit/>
          </a:bodyPr>
          <a:lstStyle/>
          <a:p>
            <a:r>
              <a:rPr lang="bn-BD" sz="2800" dirty="0" smtClean="0">
                <a:latin typeface="NikoshBAN" pitchFamily="2" charset="0"/>
                <a:cs typeface="NikoshBAN" pitchFamily="2" charset="0"/>
              </a:rPr>
              <a:t>সময়ঃ ৫ মিনিট</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atrium.gif"/>
          <p:cNvPicPr>
            <a:picLocks noChangeAspect="1"/>
          </p:cNvPicPr>
          <p:nvPr/>
        </p:nvPicPr>
        <p:blipFill>
          <a:blip r:embed="rId3"/>
          <a:stretch>
            <a:fillRect/>
          </a:stretch>
        </p:blipFill>
        <p:spPr>
          <a:xfrm>
            <a:off x="4495800" y="1762125"/>
            <a:ext cx="2667000" cy="1971675"/>
          </a:xfrm>
          <a:prstGeom prst="rect">
            <a:avLst/>
          </a:prstGeom>
        </p:spPr>
      </p:pic>
      <p:pic>
        <p:nvPicPr>
          <p:cNvPr id="2050" name="Picture 2"/>
          <p:cNvPicPr>
            <a:picLocks noChangeAspect="1" noChangeArrowheads="1" noCrop="1"/>
          </p:cNvPicPr>
          <p:nvPr/>
        </p:nvPicPr>
        <p:blipFill>
          <a:blip r:embed="rId4"/>
          <a:srcRect/>
          <a:stretch>
            <a:fillRect/>
          </a:stretch>
        </p:blipFill>
        <p:spPr bwMode="auto">
          <a:xfrm>
            <a:off x="1066800" y="1676400"/>
            <a:ext cx="2743200" cy="2057400"/>
          </a:xfrm>
          <a:prstGeom prst="rect">
            <a:avLst/>
          </a:prstGeom>
          <a:noFill/>
          <a:ln w="9525">
            <a:noFill/>
            <a:miter lim="800000"/>
            <a:headEnd/>
            <a:tailEnd/>
          </a:ln>
        </p:spPr>
      </p:pic>
      <p:sp>
        <p:nvSpPr>
          <p:cNvPr id="5" name="TextBox 4"/>
          <p:cNvSpPr txBox="1"/>
          <p:nvPr/>
        </p:nvSpPr>
        <p:spPr>
          <a:xfrm>
            <a:off x="2286000" y="3810000"/>
            <a:ext cx="609600" cy="646331"/>
          </a:xfrm>
          <a:prstGeom prst="rect">
            <a:avLst/>
          </a:prstGeom>
          <a:noFill/>
        </p:spPr>
        <p:txBody>
          <a:bodyPr wrap="square" rtlCol="0">
            <a:spAutoFit/>
          </a:bodyPr>
          <a:lstStyle/>
          <a:p>
            <a:r>
              <a:rPr lang="bn-BD"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6" name="TextBox 5"/>
          <p:cNvSpPr txBox="1"/>
          <p:nvPr/>
        </p:nvSpPr>
        <p:spPr>
          <a:xfrm>
            <a:off x="1524000" y="3810000"/>
            <a:ext cx="2057400" cy="461665"/>
          </a:xfrm>
          <a:prstGeom prst="rect">
            <a:avLst/>
          </a:prstGeom>
          <a:solidFill>
            <a:schemeClr val="tx2">
              <a:lumMod val="60000"/>
              <a:lumOff val="40000"/>
            </a:schemeClr>
          </a:solidFill>
        </p:spPr>
        <p:txBody>
          <a:bodyPr wrap="square" rtlCol="0">
            <a:spAutoFit/>
          </a:bodyPr>
          <a:lstStyle/>
          <a:p>
            <a:pPr algn="ctr"/>
            <a:r>
              <a:rPr lang="bn-BD" sz="2400" dirty="0" smtClean="0">
                <a:latin typeface="NikoshBAN" pitchFamily="2" charset="0"/>
                <a:cs typeface="NikoshBAN" pitchFamily="2" charset="0"/>
              </a:rPr>
              <a:t>সোডিয়াম ধাতু</a:t>
            </a:r>
            <a:endParaRPr lang="en-US" sz="2400" dirty="0">
              <a:latin typeface="NikoshBAN" pitchFamily="2" charset="0"/>
              <a:cs typeface="NikoshBAN" pitchFamily="2" charset="0"/>
            </a:endParaRPr>
          </a:p>
        </p:txBody>
      </p:sp>
      <p:sp>
        <p:nvSpPr>
          <p:cNvPr id="7" name="TextBox 6"/>
          <p:cNvSpPr txBox="1"/>
          <p:nvPr/>
        </p:nvSpPr>
        <p:spPr>
          <a:xfrm>
            <a:off x="5638800" y="3810000"/>
            <a:ext cx="533400" cy="646331"/>
          </a:xfrm>
          <a:prstGeom prst="rect">
            <a:avLst/>
          </a:prstGeom>
          <a:noFill/>
        </p:spPr>
        <p:txBody>
          <a:bodyPr wrap="square" rtlCol="0">
            <a:spAutoFit/>
          </a:bodyPr>
          <a:lstStyle/>
          <a:p>
            <a:r>
              <a:rPr lang="bn-BD"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sp>
        <p:nvSpPr>
          <p:cNvPr id="9" name="TextBox 8"/>
          <p:cNvSpPr txBox="1"/>
          <p:nvPr/>
        </p:nvSpPr>
        <p:spPr>
          <a:xfrm>
            <a:off x="4648200" y="3886200"/>
            <a:ext cx="2819400" cy="461665"/>
          </a:xfrm>
          <a:prstGeom prst="rect">
            <a:avLst/>
          </a:prstGeom>
          <a:solidFill>
            <a:schemeClr val="tx2">
              <a:lumMod val="60000"/>
              <a:lumOff val="40000"/>
            </a:schemeClr>
          </a:solidFill>
        </p:spPr>
        <p:txBody>
          <a:bodyPr wrap="square" rtlCol="0">
            <a:spAutoFit/>
          </a:bodyPr>
          <a:lstStyle/>
          <a:p>
            <a:pPr algn="ctr"/>
            <a:r>
              <a:rPr lang="bn-BD" sz="2400" dirty="0" smtClean="0">
                <a:latin typeface="NikoshBAN" pitchFamily="2" charset="0"/>
                <a:cs typeface="NikoshBAN" pitchFamily="2" charset="0"/>
              </a:rPr>
              <a:t>পানি ও ক্লোরিনের বিক্রিয়া</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ppt_x</p:attrName>
                                        </p:attrNameLst>
                                      </p:cBhvr>
                                      <p:tavLst>
                                        <p:tav tm="0">
                                          <p:val>
                                            <p:strVal val="#ppt_x-.2"/>
                                          </p:val>
                                        </p:tav>
                                        <p:tav tm="100000">
                                          <p:val>
                                            <p:strVal val="#ppt_x"/>
                                          </p:val>
                                        </p:tav>
                                      </p:tavLst>
                                    </p:anim>
                                    <p:anim calcmode="lin" valueType="num">
                                      <p:cBhvr>
                                        <p:cTn id="8"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ppt_x</p:attrName>
                                        </p:attrNameLst>
                                      </p:cBhvr>
                                      <p:tavLst>
                                        <p:tav tm="0">
                                          <p:val>
                                            <p:strVal val="#ppt_x-.2"/>
                                          </p:val>
                                        </p:tav>
                                        <p:tav tm="100000">
                                          <p:val>
                                            <p:strVal val="#ppt_x"/>
                                          </p:val>
                                        </p:tav>
                                      </p:tavLst>
                                    </p:anim>
                                    <p:anim calcmode="lin" valueType="num">
                                      <p:cBhvr>
                                        <p:cTn id="2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1000" fill="hold"/>
                                        <p:tgtEl>
                                          <p:spTgt spid="3"/>
                                        </p:tgtEl>
                                        <p:attrNameLst>
                                          <p:attrName>ppt_x</p:attrName>
                                        </p:attrNameLst>
                                      </p:cBhvr>
                                      <p:tavLst>
                                        <p:tav tm="0">
                                          <p:val>
                                            <p:strVal val="#ppt_x-.2"/>
                                          </p:val>
                                        </p:tav>
                                        <p:tav tm="100000">
                                          <p:val>
                                            <p:strVal val="#ppt_x"/>
                                          </p:val>
                                        </p:tav>
                                      </p:tavLst>
                                    </p:anim>
                                    <p:anim calcmode="lin" valueType="num">
                                      <p:cBhvr>
                                        <p:cTn id="2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ppt_x</p:attrName>
                                        </p:attrNameLst>
                                      </p:cBhvr>
                                      <p:tavLst>
                                        <p:tav tm="0">
                                          <p:val>
                                            <p:strVal val="#ppt_x-.2"/>
                                          </p:val>
                                        </p:tav>
                                        <p:tav tm="100000">
                                          <p:val>
                                            <p:strVal val="#ppt_x"/>
                                          </p:val>
                                        </p:tav>
                                      </p:tavLst>
                                    </p:anim>
                                    <p:anim calcmode="lin" valueType="num">
                                      <p:cBhvr>
                                        <p:cTn id="4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odium3.png"/>
          <p:cNvPicPr>
            <a:picLocks noChangeAspect="1"/>
          </p:cNvPicPr>
          <p:nvPr/>
        </p:nvPicPr>
        <p:blipFill>
          <a:blip r:embed="rId3"/>
          <a:srcRect l="22328" t="30642" r="24642" b="23395"/>
          <a:stretch>
            <a:fillRect/>
          </a:stretch>
        </p:blipFill>
        <p:spPr>
          <a:xfrm>
            <a:off x="76200" y="1219200"/>
            <a:ext cx="1447800" cy="1371600"/>
          </a:xfrm>
          <a:prstGeom prst="rect">
            <a:avLst/>
          </a:prstGeom>
        </p:spPr>
      </p:pic>
      <p:grpSp>
        <p:nvGrpSpPr>
          <p:cNvPr id="2" name="Group 25"/>
          <p:cNvGrpSpPr/>
          <p:nvPr/>
        </p:nvGrpSpPr>
        <p:grpSpPr>
          <a:xfrm>
            <a:off x="1981200" y="914400"/>
            <a:ext cx="1905000" cy="1905001"/>
            <a:chOff x="2286000" y="947058"/>
            <a:chExt cx="2381250" cy="2177144"/>
          </a:xfrm>
        </p:grpSpPr>
        <p:grpSp>
          <p:nvGrpSpPr>
            <p:cNvPr id="4" name="Group 22"/>
            <p:cNvGrpSpPr/>
            <p:nvPr/>
          </p:nvGrpSpPr>
          <p:grpSpPr>
            <a:xfrm>
              <a:off x="2590800" y="1219200"/>
              <a:ext cx="1885950" cy="1676400"/>
              <a:chOff x="1981200" y="1219200"/>
              <a:chExt cx="1885950" cy="1676400"/>
            </a:xfrm>
          </p:grpSpPr>
          <p:grpSp>
            <p:nvGrpSpPr>
              <p:cNvPr id="5" name="Group 8"/>
              <p:cNvGrpSpPr/>
              <p:nvPr/>
            </p:nvGrpSpPr>
            <p:grpSpPr>
              <a:xfrm>
                <a:off x="2590800" y="1752600"/>
                <a:ext cx="685800" cy="609600"/>
                <a:chOff x="2209800" y="1752600"/>
                <a:chExt cx="685800" cy="609600"/>
              </a:xfrm>
            </p:grpSpPr>
            <p:sp>
              <p:nvSpPr>
                <p:cNvPr id="6" name="Oval 5"/>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0" y="1828800"/>
                  <a:ext cx="609600" cy="369332"/>
                </a:xfrm>
                <a:prstGeom prst="rect">
                  <a:avLst/>
                </a:prstGeom>
                <a:noFill/>
              </p:spPr>
              <p:txBody>
                <a:bodyPr wrap="square" rtlCol="0">
                  <a:spAutoFit/>
                </a:bodyPr>
                <a:lstStyle/>
                <a:p>
                  <a:r>
                    <a:rPr lang="en-US" dirty="0" smtClean="0"/>
                    <a:t>Mg</a:t>
                  </a:r>
                  <a:endParaRPr lang="en-US" dirty="0"/>
                </a:p>
              </p:txBody>
            </p:sp>
          </p:grpSp>
          <p:sp>
            <p:nvSpPr>
              <p:cNvPr id="10" name="Oval 9"/>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7147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147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3200400" y="94705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52"/>
          <p:cNvGrpSpPr/>
          <p:nvPr/>
        </p:nvGrpSpPr>
        <p:grpSpPr>
          <a:xfrm>
            <a:off x="4373880" y="1066800"/>
            <a:ext cx="1950720" cy="1847852"/>
            <a:chOff x="4343400" y="1428748"/>
            <a:chExt cx="1950720" cy="1847852"/>
          </a:xfrm>
        </p:grpSpPr>
        <p:grpSp>
          <p:nvGrpSpPr>
            <p:cNvPr id="9" name="Group 26"/>
            <p:cNvGrpSpPr/>
            <p:nvPr/>
          </p:nvGrpSpPr>
          <p:grpSpPr>
            <a:xfrm>
              <a:off x="4343400" y="1428748"/>
              <a:ext cx="1905000" cy="1847852"/>
              <a:chOff x="2286000" y="1012371"/>
              <a:chExt cx="2381250" cy="2111831"/>
            </a:xfrm>
          </p:grpSpPr>
          <p:grpSp>
            <p:nvGrpSpPr>
              <p:cNvPr id="22" name="Group 22"/>
              <p:cNvGrpSpPr/>
              <p:nvPr/>
            </p:nvGrpSpPr>
            <p:grpSpPr>
              <a:xfrm>
                <a:off x="2590800" y="1219200"/>
                <a:ext cx="1847850" cy="1676400"/>
                <a:chOff x="1981200" y="1219200"/>
                <a:chExt cx="1847850" cy="1676400"/>
              </a:xfrm>
            </p:grpSpPr>
            <p:grpSp>
              <p:nvGrpSpPr>
                <p:cNvPr id="23" name="Group 8"/>
                <p:cNvGrpSpPr/>
                <p:nvPr/>
              </p:nvGrpSpPr>
              <p:grpSpPr>
                <a:xfrm>
                  <a:off x="2590800" y="1752600"/>
                  <a:ext cx="685800" cy="609600"/>
                  <a:chOff x="2209800" y="1752600"/>
                  <a:chExt cx="685800" cy="609600"/>
                </a:xfrm>
              </p:grpSpPr>
              <p:sp>
                <p:nvSpPr>
                  <p:cNvPr id="45" name="Oval 44"/>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2286000" y="1828800"/>
                    <a:ext cx="609600" cy="422094"/>
                  </a:xfrm>
                  <a:prstGeom prst="rect">
                    <a:avLst/>
                  </a:prstGeom>
                  <a:noFill/>
                </p:spPr>
                <p:txBody>
                  <a:bodyPr wrap="square" rtlCol="0">
                    <a:spAutoFit/>
                  </a:bodyPr>
                  <a:lstStyle/>
                  <a:p>
                    <a:r>
                      <a:rPr lang="en-US" dirty="0" smtClean="0"/>
                      <a:t>Al</a:t>
                    </a:r>
                    <a:endParaRPr lang="en-US" dirty="0"/>
                  </a:p>
                </p:txBody>
              </p:sp>
            </p:grpSp>
            <p:sp>
              <p:nvSpPr>
                <p:cNvPr id="33" name="Oval 32"/>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36766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6766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Oval 29"/>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val 46"/>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53"/>
          <p:cNvGrpSpPr/>
          <p:nvPr/>
        </p:nvGrpSpPr>
        <p:grpSpPr>
          <a:xfrm>
            <a:off x="6583680" y="990597"/>
            <a:ext cx="1950720" cy="1847852"/>
            <a:chOff x="4343400" y="1428746"/>
            <a:chExt cx="1950720" cy="1847852"/>
          </a:xfrm>
        </p:grpSpPr>
        <p:grpSp>
          <p:nvGrpSpPr>
            <p:cNvPr id="27" name="Group 26"/>
            <p:cNvGrpSpPr/>
            <p:nvPr/>
          </p:nvGrpSpPr>
          <p:grpSpPr>
            <a:xfrm>
              <a:off x="4343400" y="1428746"/>
              <a:ext cx="1905000" cy="1847852"/>
              <a:chOff x="2286000" y="1012371"/>
              <a:chExt cx="2381250" cy="2111831"/>
            </a:xfrm>
          </p:grpSpPr>
          <p:grpSp>
            <p:nvGrpSpPr>
              <p:cNvPr id="28" name="Group 22"/>
              <p:cNvGrpSpPr/>
              <p:nvPr/>
            </p:nvGrpSpPr>
            <p:grpSpPr>
              <a:xfrm>
                <a:off x="2590800" y="1219200"/>
                <a:ext cx="1847850" cy="1676400"/>
                <a:chOff x="1981200" y="1219200"/>
                <a:chExt cx="1847850" cy="1676400"/>
              </a:xfrm>
            </p:grpSpPr>
            <p:grpSp>
              <p:nvGrpSpPr>
                <p:cNvPr id="29" name="Group 60"/>
                <p:cNvGrpSpPr/>
                <p:nvPr/>
              </p:nvGrpSpPr>
              <p:grpSpPr>
                <a:xfrm>
                  <a:off x="2590800" y="1752600"/>
                  <a:ext cx="685800" cy="609600"/>
                  <a:chOff x="2209800" y="1752600"/>
                  <a:chExt cx="685800" cy="609600"/>
                </a:xfrm>
              </p:grpSpPr>
              <p:sp>
                <p:nvSpPr>
                  <p:cNvPr id="74" name="Oval 73"/>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2286000" y="1828800"/>
                    <a:ext cx="609600" cy="422094"/>
                  </a:xfrm>
                  <a:prstGeom prst="rect">
                    <a:avLst/>
                  </a:prstGeom>
                  <a:noFill/>
                </p:spPr>
                <p:txBody>
                  <a:bodyPr wrap="square" rtlCol="0">
                    <a:spAutoFit/>
                  </a:bodyPr>
                  <a:lstStyle/>
                  <a:p>
                    <a:r>
                      <a:rPr lang="en-US" dirty="0" smtClean="0"/>
                      <a:t>Si</a:t>
                    </a:r>
                    <a:endParaRPr lang="en-US" dirty="0"/>
                  </a:p>
                </p:txBody>
              </p:sp>
            </p:grpSp>
            <p:sp>
              <p:nvSpPr>
                <p:cNvPr id="62" name="Oval 61"/>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6766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6766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53"/>
          <p:cNvGrpSpPr/>
          <p:nvPr/>
        </p:nvGrpSpPr>
        <p:grpSpPr>
          <a:xfrm>
            <a:off x="685800" y="3352796"/>
            <a:ext cx="1950720" cy="1847852"/>
            <a:chOff x="4343400" y="1428744"/>
            <a:chExt cx="1950720" cy="1847852"/>
          </a:xfrm>
        </p:grpSpPr>
        <p:grpSp>
          <p:nvGrpSpPr>
            <p:cNvPr id="48" name="Group 26"/>
            <p:cNvGrpSpPr/>
            <p:nvPr/>
          </p:nvGrpSpPr>
          <p:grpSpPr>
            <a:xfrm>
              <a:off x="4343400" y="1428744"/>
              <a:ext cx="1905000" cy="1847852"/>
              <a:chOff x="2286000" y="1012371"/>
              <a:chExt cx="2381250" cy="2111831"/>
            </a:xfrm>
          </p:grpSpPr>
          <p:grpSp>
            <p:nvGrpSpPr>
              <p:cNvPr id="49" name="Group 22"/>
              <p:cNvGrpSpPr/>
              <p:nvPr/>
            </p:nvGrpSpPr>
            <p:grpSpPr>
              <a:xfrm>
                <a:off x="2590800" y="1219200"/>
                <a:ext cx="1885950" cy="1676400"/>
                <a:chOff x="1981200" y="1219200"/>
                <a:chExt cx="1885950" cy="1676400"/>
              </a:xfrm>
            </p:grpSpPr>
            <p:grpSp>
              <p:nvGrpSpPr>
                <p:cNvPr id="51" name="Group 60"/>
                <p:cNvGrpSpPr/>
                <p:nvPr/>
              </p:nvGrpSpPr>
              <p:grpSpPr>
                <a:xfrm>
                  <a:off x="2590800" y="1752600"/>
                  <a:ext cx="685800" cy="609600"/>
                  <a:chOff x="2209800" y="1752600"/>
                  <a:chExt cx="685800" cy="609600"/>
                </a:xfrm>
              </p:grpSpPr>
              <p:sp>
                <p:nvSpPr>
                  <p:cNvPr id="99" name="Oval 98"/>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2286000" y="1828800"/>
                    <a:ext cx="609600" cy="422094"/>
                  </a:xfrm>
                  <a:prstGeom prst="rect">
                    <a:avLst/>
                  </a:prstGeom>
                  <a:noFill/>
                </p:spPr>
                <p:txBody>
                  <a:bodyPr wrap="square" rtlCol="0">
                    <a:spAutoFit/>
                  </a:bodyPr>
                  <a:lstStyle/>
                  <a:p>
                    <a:r>
                      <a:rPr lang="en-US" dirty="0" smtClean="0"/>
                      <a:t>P</a:t>
                    </a:r>
                    <a:endParaRPr lang="en-US" dirty="0"/>
                  </a:p>
                </p:txBody>
              </p:sp>
            </p:grpSp>
            <p:sp>
              <p:nvSpPr>
                <p:cNvPr id="87" name="Oval 86"/>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37147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37147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Oval 83"/>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Oval 80"/>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27"/>
          <p:cNvGrpSpPr/>
          <p:nvPr/>
        </p:nvGrpSpPr>
        <p:grpSpPr>
          <a:xfrm>
            <a:off x="2971800" y="3276598"/>
            <a:ext cx="1981200" cy="1847852"/>
            <a:chOff x="6477000" y="2285998"/>
            <a:chExt cx="1981200" cy="1847852"/>
          </a:xfrm>
        </p:grpSpPr>
        <p:sp>
          <p:nvSpPr>
            <p:cNvPr id="50" name="Oval 49"/>
            <p:cNvSpPr/>
            <p:nvPr/>
          </p:nvSpPr>
          <p:spPr>
            <a:xfrm>
              <a:off x="6477000" y="32766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p:cNvGrpSpPr/>
            <p:nvPr/>
          </p:nvGrpSpPr>
          <p:grpSpPr>
            <a:xfrm>
              <a:off x="6507480" y="2285998"/>
              <a:ext cx="1950720" cy="1847852"/>
              <a:chOff x="4343400" y="1428742"/>
              <a:chExt cx="1950720" cy="1847852"/>
            </a:xfrm>
          </p:grpSpPr>
          <p:grpSp>
            <p:nvGrpSpPr>
              <p:cNvPr id="55" name="Group 26"/>
              <p:cNvGrpSpPr/>
              <p:nvPr/>
            </p:nvGrpSpPr>
            <p:grpSpPr>
              <a:xfrm>
                <a:off x="4343400" y="1428742"/>
                <a:ext cx="1905000" cy="1847852"/>
                <a:chOff x="2286000" y="1012371"/>
                <a:chExt cx="2381250" cy="2111831"/>
              </a:xfrm>
            </p:grpSpPr>
            <p:grpSp>
              <p:nvGrpSpPr>
                <p:cNvPr id="57" name="Group 22"/>
                <p:cNvGrpSpPr/>
                <p:nvPr/>
              </p:nvGrpSpPr>
              <p:grpSpPr>
                <a:xfrm>
                  <a:off x="2590800" y="1219200"/>
                  <a:ext cx="1847850" cy="1676400"/>
                  <a:chOff x="1981200" y="1219200"/>
                  <a:chExt cx="1847850" cy="1676400"/>
                </a:xfrm>
              </p:grpSpPr>
              <p:grpSp>
                <p:nvGrpSpPr>
                  <p:cNvPr id="58" name="Group 60"/>
                  <p:cNvGrpSpPr/>
                  <p:nvPr/>
                </p:nvGrpSpPr>
                <p:grpSpPr>
                  <a:xfrm>
                    <a:off x="2590800" y="1752600"/>
                    <a:ext cx="685800" cy="609600"/>
                    <a:chOff x="2209800" y="1752600"/>
                    <a:chExt cx="685800" cy="609600"/>
                  </a:xfrm>
                </p:grpSpPr>
                <p:sp>
                  <p:nvSpPr>
                    <p:cNvPr id="126" name="Oval 125"/>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286000" y="1828800"/>
                      <a:ext cx="609600" cy="422094"/>
                    </a:xfrm>
                    <a:prstGeom prst="rect">
                      <a:avLst/>
                    </a:prstGeom>
                    <a:noFill/>
                  </p:spPr>
                  <p:txBody>
                    <a:bodyPr wrap="square" rtlCol="0">
                      <a:spAutoFit/>
                    </a:bodyPr>
                    <a:lstStyle/>
                    <a:p>
                      <a:r>
                        <a:rPr lang="en-US" dirty="0" smtClean="0"/>
                        <a:t>S</a:t>
                      </a:r>
                      <a:endParaRPr lang="en-US" dirty="0"/>
                    </a:p>
                  </p:txBody>
                </p:sp>
              </p:grpSp>
              <p:sp>
                <p:nvSpPr>
                  <p:cNvPr id="114" name="Oval 113"/>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36766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6766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Oval 110"/>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Oval 107"/>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156"/>
          <p:cNvGrpSpPr/>
          <p:nvPr/>
        </p:nvGrpSpPr>
        <p:grpSpPr>
          <a:xfrm>
            <a:off x="5410200" y="3352792"/>
            <a:ext cx="2026920" cy="1847852"/>
            <a:chOff x="6629400" y="152396"/>
            <a:chExt cx="2026920" cy="1847852"/>
          </a:xfrm>
        </p:grpSpPr>
        <p:sp>
          <p:nvSpPr>
            <p:cNvPr id="52" name="Oval 51"/>
            <p:cNvSpPr/>
            <p:nvPr/>
          </p:nvSpPr>
          <p:spPr>
            <a:xfrm>
              <a:off x="8534400" y="914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128"/>
            <p:cNvGrpSpPr/>
            <p:nvPr/>
          </p:nvGrpSpPr>
          <p:grpSpPr>
            <a:xfrm>
              <a:off x="6629400" y="152396"/>
              <a:ext cx="1981200" cy="1847852"/>
              <a:chOff x="6477000" y="2285996"/>
              <a:chExt cx="1981200" cy="1847852"/>
            </a:xfrm>
          </p:grpSpPr>
          <p:sp>
            <p:nvSpPr>
              <p:cNvPr id="130" name="Oval 129"/>
              <p:cNvSpPr/>
              <p:nvPr/>
            </p:nvSpPr>
            <p:spPr>
              <a:xfrm>
                <a:off x="6477000" y="32766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53"/>
              <p:cNvGrpSpPr/>
              <p:nvPr/>
            </p:nvGrpSpPr>
            <p:grpSpPr>
              <a:xfrm>
                <a:off x="6507480" y="2285996"/>
                <a:ext cx="1950720" cy="1847852"/>
                <a:chOff x="4343400" y="1428740"/>
                <a:chExt cx="1950720" cy="1847852"/>
              </a:xfrm>
            </p:grpSpPr>
            <p:grpSp>
              <p:nvGrpSpPr>
                <p:cNvPr id="78" name="Group 26"/>
                <p:cNvGrpSpPr/>
                <p:nvPr/>
              </p:nvGrpSpPr>
              <p:grpSpPr>
                <a:xfrm>
                  <a:off x="4343400" y="1428740"/>
                  <a:ext cx="1905000" cy="1847852"/>
                  <a:chOff x="2286000" y="1012371"/>
                  <a:chExt cx="2381250" cy="2111831"/>
                </a:xfrm>
              </p:grpSpPr>
              <p:grpSp>
                <p:nvGrpSpPr>
                  <p:cNvPr id="79" name="Group 22"/>
                  <p:cNvGrpSpPr/>
                  <p:nvPr/>
                </p:nvGrpSpPr>
                <p:grpSpPr>
                  <a:xfrm>
                    <a:off x="2590800" y="1219200"/>
                    <a:ext cx="1847850" cy="1676400"/>
                    <a:chOff x="1981200" y="1219200"/>
                    <a:chExt cx="1847850" cy="1676400"/>
                  </a:xfrm>
                </p:grpSpPr>
                <p:grpSp>
                  <p:nvGrpSpPr>
                    <p:cNvPr id="80" name="Group 60"/>
                    <p:cNvGrpSpPr/>
                    <p:nvPr/>
                  </p:nvGrpSpPr>
                  <p:grpSpPr>
                    <a:xfrm>
                      <a:off x="2590800" y="1752600"/>
                      <a:ext cx="685800" cy="609600"/>
                      <a:chOff x="2209800" y="1752600"/>
                      <a:chExt cx="685800" cy="609600"/>
                    </a:xfrm>
                  </p:grpSpPr>
                  <p:sp>
                    <p:nvSpPr>
                      <p:cNvPr id="155" name="Oval 154"/>
                      <p:cNvSpPr/>
                      <p:nvPr/>
                    </p:nvSpPr>
                    <p:spPr>
                      <a:xfrm>
                        <a:off x="2209800" y="1752600"/>
                        <a:ext cx="609600" cy="609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2286000" y="1828800"/>
                        <a:ext cx="609600" cy="422094"/>
                      </a:xfrm>
                      <a:prstGeom prst="rect">
                        <a:avLst/>
                      </a:prstGeom>
                      <a:noFill/>
                    </p:spPr>
                    <p:txBody>
                      <a:bodyPr wrap="square" rtlCol="0">
                        <a:spAutoFit/>
                      </a:bodyPr>
                      <a:lstStyle/>
                      <a:p>
                        <a:r>
                          <a:rPr lang="en-US" dirty="0" err="1" smtClean="0"/>
                          <a:t>Cl</a:t>
                        </a:r>
                        <a:endParaRPr lang="en-US" dirty="0"/>
                      </a:p>
                    </p:txBody>
                  </p:sp>
                </p:grpSp>
                <p:sp>
                  <p:nvSpPr>
                    <p:cNvPr id="143" name="Oval 142"/>
                    <p:cNvSpPr/>
                    <p:nvPr/>
                  </p:nvSpPr>
                  <p:spPr>
                    <a:xfrm>
                      <a:off x="2362200" y="1524000"/>
                      <a:ext cx="10668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2057400" y="1295400"/>
                      <a:ext cx="17145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a:off x="2819400" y="14478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2819400" y="2514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a:off x="28194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2971800" y="1219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3676650" y="1905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3676650" y="20574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28956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2743200" y="2743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1981200" y="21336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1981200" y="19812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Oval 139"/>
                  <p:cNvSpPr/>
                  <p:nvPr/>
                </p:nvSpPr>
                <p:spPr>
                  <a:xfrm>
                    <a:off x="2286000" y="1012371"/>
                    <a:ext cx="2381250" cy="211183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a:off x="2571750" y="1230088"/>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Oval 136"/>
                <p:cNvSpPr/>
                <p:nvPr/>
              </p:nvSpPr>
              <p:spPr>
                <a:xfrm>
                  <a:off x="6172200" y="20574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7" name="TextBox 156"/>
          <p:cNvSpPr txBox="1"/>
          <p:nvPr/>
        </p:nvSpPr>
        <p:spPr>
          <a:xfrm>
            <a:off x="1219200" y="6096000"/>
            <a:ext cx="6248400" cy="523220"/>
          </a:xfrm>
          <a:prstGeom prst="rect">
            <a:avLst/>
          </a:prstGeom>
          <a:noFill/>
        </p:spPr>
        <p:txBody>
          <a:bodyPr wrap="square" rtlCol="0">
            <a:spAutoFit/>
          </a:bodyPr>
          <a:lstStyle/>
          <a:p>
            <a:r>
              <a:rPr lang="bn-BD" sz="2800" dirty="0" smtClean="0">
                <a:latin typeface="NikoshBAN" pitchFamily="2" charset="0"/>
                <a:cs typeface="NikoshBAN" pitchFamily="2" charset="0"/>
              </a:rPr>
              <a:t>মৌলগুলো পর্যায় সারণির কত নম্বর পর্যায়ে অবস্থিত?</a:t>
            </a:r>
            <a:endParaRPr lang="en-US" sz="2800" dirty="0">
              <a:latin typeface="NikoshBAN" pitchFamily="2" charset="0"/>
              <a:cs typeface="NikoshBAN" pitchFamily="2" charset="0"/>
            </a:endParaRPr>
          </a:p>
        </p:txBody>
      </p:sp>
      <p:sp>
        <p:nvSpPr>
          <p:cNvPr id="158" name="TextBox 157"/>
          <p:cNvSpPr txBox="1"/>
          <p:nvPr/>
        </p:nvSpPr>
        <p:spPr>
          <a:xfrm>
            <a:off x="1066800" y="6096000"/>
            <a:ext cx="6781800" cy="523220"/>
          </a:xfrm>
          <a:prstGeom prst="rect">
            <a:avLst/>
          </a:prstGeom>
          <a:noFill/>
        </p:spPr>
        <p:txBody>
          <a:bodyPr wrap="square" rtlCol="0">
            <a:spAutoFit/>
          </a:bodyPr>
          <a:lstStyle/>
          <a:p>
            <a:r>
              <a:rPr lang="bn-BD" sz="2800" dirty="0" smtClean="0">
                <a:latin typeface="NikoshBAN" pitchFamily="2" charset="0"/>
                <a:cs typeface="NikoshBAN" pitchFamily="2" charset="0"/>
              </a:rPr>
              <a:t>৩ নম্বর পর্যায়ের মৌলগুলোর ইলেকট্রন সংখ্যা কি সমান?</a:t>
            </a:r>
            <a:endParaRPr lang="en-US" sz="2800" dirty="0">
              <a:latin typeface="NikoshBAN" pitchFamily="2" charset="0"/>
              <a:cs typeface="NikoshBAN" pitchFamily="2" charset="0"/>
            </a:endParaRPr>
          </a:p>
        </p:txBody>
      </p:sp>
      <p:sp>
        <p:nvSpPr>
          <p:cNvPr id="159" name="TextBox 158"/>
          <p:cNvSpPr txBox="1"/>
          <p:nvPr/>
        </p:nvSpPr>
        <p:spPr>
          <a:xfrm>
            <a:off x="1143000" y="6182380"/>
            <a:ext cx="7239000" cy="523220"/>
          </a:xfrm>
          <a:prstGeom prst="rect">
            <a:avLst/>
          </a:prstGeom>
          <a:noFill/>
        </p:spPr>
        <p:txBody>
          <a:bodyPr wrap="square" rtlCol="0">
            <a:spAutoFit/>
          </a:bodyPr>
          <a:lstStyle/>
          <a:p>
            <a:r>
              <a:rPr lang="bn-BD" sz="2800" dirty="0" smtClean="0">
                <a:latin typeface="NikoshBAN" pitchFamily="2" charset="0"/>
                <a:cs typeface="NikoshBAN" pitchFamily="2" charset="0"/>
              </a:rPr>
              <a:t>মৌলগুলোর ইলেকট্রন বিন্যাস কতটি শক্তিস্তর দখল করেছে? </a:t>
            </a:r>
            <a:endParaRPr lang="en-US" sz="2800" dirty="0">
              <a:latin typeface="NikoshBAN" pitchFamily="2" charset="0"/>
              <a:cs typeface="NikoshBAN" pitchFamily="2" charset="0"/>
            </a:endParaRPr>
          </a:p>
        </p:txBody>
      </p:sp>
      <p:sp>
        <p:nvSpPr>
          <p:cNvPr id="160" name="TextBox 159"/>
          <p:cNvSpPr txBox="1"/>
          <p:nvPr/>
        </p:nvSpPr>
        <p:spPr>
          <a:xfrm>
            <a:off x="914400" y="6096000"/>
            <a:ext cx="7315200" cy="523220"/>
          </a:xfrm>
          <a:prstGeom prst="rect">
            <a:avLst/>
          </a:prstGeom>
          <a:noFill/>
        </p:spPr>
        <p:txBody>
          <a:bodyPr wrap="square" rtlCol="0">
            <a:spAutoFit/>
          </a:bodyPr>
          <a:lstStyle/>
          <a:p>
            <a:r>
              <a:rPr lang="bn-BD" sz="2800" dirty="0" smtClean="0">
                <a:latin typeface="NikoshBAN" pitchFamily="2" charset="0"/>
                <a:cs typeface="NikoshBAN" pitchFamily="2" charset="0"/>
              </a:rPr>
              <a:t>কক্ষপথে ইলেকট্রন বৃদ্ধির সাথে সাথে নিউক্লিয়াসে কি বৃদ্ধি পায়?</a:t>
            </a:r>
            <a:endParaRPr lang="en-US" sz="2800" dirty="0">
              <a:latin typeface="NikoshBAN" pitchFamily="2" charset="0"/>
              <a:cs typeface="NikoshBAN" pitchFamily="2" charset="0"/>
            </a:endParaRPr>
          </a:p>
        </p:txBody>
      </p:sp>
      <p:sp>
        <p:nvSpPr>
          <p:cNvPr id="161" name="TextBox 160"/>
          <p:cNvSpPr txBox="1"/>
          <p:nvPr/>
        </p:nvSpPr>
        <p:spPr>
          <a:xfrm>
            <a:off x="914400" y="6172200"/>
            <a:ext cx="7162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পরমাণুর মডেলগুলোর মধ্যে কোন মিল খুঁজে পাও কি?</a:t>
            </a:r>
            <a:endParaRPr lang="en-US" sz="2800" dirty="0">
              <a:latin typeface="NikoshBAN" pitchFamily="2" charset="0"/>
              <a:cs typeface="NikoshBAN" pitchFamily="2" charset="0"/>
            </a:endParaRPr>
          </a:p>
        </p:txBody>
      </p:sp>
      <p:sp>
        <p:nvSpPr>
          <p:cNvPr id="162" name="TextBox 161"/>
          <p:cNvSpPr txBox="1"/>
          <p:nvPr/>
        </p:nvSpPr>
        <p:spPr>
          <a:xfrm>
            <a:off x="685800" y="6096000"/>
            <a:ext cx="7772400" cy="523220"/>
          </a:xfrm>
          <a:prstGeom prst="rect">
            <a:avLst/>
          </a:prstGeom>
          <a:noFill/>
        </p:spPr>
        <p:txBody>
          <a:bodyPr wrap="square" rtlCol="0">
            <a:spAutoFit/>
          </a:bodyPr>
          <a:lstStyle/>
          <a:p>
            <a:r>
              <a:rPr lang="bn-BD" sz="2800" dirty="0" smtClean="0">
                <a:latin typeface="NikoshBAN" pitchFamily="2" charset="0"/>
                <a:cs typeface="NikoshBAN" pitchFamily="2" charset="0"/>
              </a:rPr>
              <a:t>কেন্দ্রে প্রোটনের সংখ্যা বাড়লে আকর্ষণ বলের কোন পরিবর্তন হয় কি?</a:t>
            </a:r>
            <a:endParaRPr lang="en-US" sz="2800" dirty="0">
              <a:latin typeface="NikoshBAN" pitchFamily="2" charset="0"/>
              <a:cs typeface="NikoshBAN" pitchFamily="2" charset="0"/>
            </a:endParaRPr>
          </a:p>
        </p:txBody>
      </p:sp>
      <p:sp>
        <p:nvSpPr>
          <p:cNvPr id="163" name="TextBox 162"/>
          <p:cNvSpPr txBox="1"/>
          <p:nvPr/>
        </p:nvSpPr>
        <p:spPr>
          <a:xfrm>
            <a:off x="457200" y="6019800"/>
            <a:ext cx="8458200" cy="523220"/>
          </a:xfrm>
          <a:prstGeom prst="rect">
            <a:avLst/>
          </a:prstGeom>
          <a:noFill/>
        </p:spPr>
        <p:txBody>
          <a:bodyPr wrap="square" rtlCol="0">
            <a:spAutoFit/>
          </a:bodyPr>
          <a:lstStyle/>
          <a:p>
            <a:r>
              <a:rPr lang="bn-BD" sz="2800" dirty="0" smtClean="0">
                <a:latin typeface="NikoshBAN" pitchFamily="2" charset="0"/>
                <a:cs typeface="NikoshBAN" pitchFamily="2" charset="0"/>
              </a:rPr>
              <a:t>একই পর্যায়ে বাম দিক থেকে ডান দিকে পারমাণবিক আকার হ্রাস পায় কেন?</a:t>
            </a:r>
            <a:endParaRPr lang="en-US" sz="2800" dirty="0">
              <a:latin typeface="NikoshBAN" pitchFamily="2" charset="0"/>
              <a:cs typeface="NikoshBAN" pitchFamily="2" charset="0"/>
            </a:endParaRPr>
          </a:p>
        </p:txBody>
      </p:sp>
      <p:sp>
        <p:nvSpPr>
          <p:cNvPr id="164" name="Oval 163"/>
          <p:cNvSpPr/>
          <p:nvPr/>
        </p:nvSpPr>
        <p:spPr>
          <a:xfrm>
            <a:off x="6294120" y="5124443"/>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a:off x="6156960" y="512445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flipV="1">
            <a:off x="5791200" y="3429000"/>
            <a:ext cx="152400" cy="15240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Oval 166"/>
          <p:cNvSpPr/>
          <p:nvPr/>
        </p:nvSpPr>
        <p:spPr>
          <a:xfrm>
            <a:off x="3718560" y="5048254"/>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3855720" y="5048249"/>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a:off x="3383280" y="3352804"/>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Oval 169"/>
          <p:cNvSpPr/>
          <p:nvPr/>
        </p:nvSpPr>
        <p:spPr>
          <a:xfrm>
            <a:off x="1539240" y="5124447"/>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1402080" y="512445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1066800" y="34290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p:cNvSpPr/>
          <p:nvPr/>
        </p:nvSpPr>
        <p:spPr>
          <a:xfrm>
            <a:off x="2895600" y="2819400"/>
            <a:ext cx="76200" cy="571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Oval 173"/>
          <p:cNvSpPr/>
          <p:nvPr/>
        </p:nvSpPr>
        <p:spPr>
          <a:xfrm>
            <a:off x="7437120" y="2762248"/>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6659880" y="2286000"/>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p:cNvSpPr/>
          <p:nvPr/>
        </p:nvSpPr>
        <p:spPr>
          <a:xfrm>
            <a:off x="5227320" y="2838451"/>
            <a:ext cx="121920" cy="1333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 calcmode="lin" valueType="num">
                                      <p:cBhvr>
                                        <p:cTn id="7" dur="1000" fill="hold"/>
                                        <p:tgtEl>
                                          <p:spTgt spid="161"/>
                                        </p:tgtEl>
                                        <p:attrNameLst>
                                          <p:attrName>ppt_x</p:attrName>
                                        </p:attrNameLst>
                                      </p:cBhvr>
                                      <p:tavLst>
                                        <p:tav tm="0">
                                          <p:val>
                                            <p:strVal val="#ppt_x-.2"/>
                                          </p:val>
                                        </p:tav>
                                        <p:tav tm="100000">
                                          <p:val>
                                            <p:strVal val="#ppt_x"/>
                                          </p:val>
                                        </p:tav>
                                      </p:tavLst>
                                    </p:anim>
                                    <p:anim calcmode="lin" valueType="num">
                                      <p:cBhvr>
                                        <p:cTn id="8" dur="1000" fill="hold"/>
                                        <p:tgtEl>
                                          <p:spTgt spid="16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1"/>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161"/>
                                        </p:tgtEl>
                                      </p:cBhvr>
                                    </p:animEffect>
                                    <p:anim calcmode="lin" valueType="num">
                                      <p:cBhvr>
                                        <p:cTn id="14" dur="500" accel="50000">
                                          <p:stCondLst>
                                            <p:cond delay="0"/>
                                          </p:stCondLst>
                                        </p:cTn>
                                        <p:tgtEl>
                                          <p:spTgt spid="161"/>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161"/>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161"/>
                                        </p:tgtEl>
                                        <p:attrNameLst>
                                          <p:attrName>ppt_x</p:attrName>
                                        </p:attrNameLst>
                                      </p:cBhvr>
                                      <p:tavLst>
                                        <p:tav tm="0">
                                          <p:val>
                                            <p:strVal val="ppt_x"/>
                                          </p:val>
                                        </p:tav>
                                        <p:tav tm="100000">
                                          <p:val>
                                            <p:strVal val="ppt_x+.4"/>
                                          </p:val>
                                        </p:tav>
                                      </p:tavLst>
                                    </p:anim>
                                    <p:anim calcmode="lin" valueType="num">
                                      <p:cBhvr>
                                        <p:cTn id="17" dur="1000"/>
                                        <p:tgtEl>
                                          <p:spTgt spid="161"/>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161"/>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161"/>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161"/>
                                        </p:tgtEl>
                                        <p:attrNameLst>
                                          <p:attrName>style.rotation</p:attrName>
                                        </p:attrNameLst>
                                      </p:cBhvr>
                                      <p:tavLst>
                                        <p:tav tm="0">
                                          <p:val>
                                            <p:fltVal val="0"/>
                                          </p:val>
                                        </p:tav>
                                        <p:tav tm="100000">
                                          <p:val>
                                            <p:fltVal val="-90"/>
                                          </p:val>
                                        </p:tav>
                                      </p:tavLst>
                                    </p:anim>
                                    <p:set>
                                      <p:cBhvr>
                                        <p:cTn id="21" dur="1" fill="hold">
                                          <p:stCondLst>
                                            <p:cond delay="999"/>
                                          </p:stCondLst>
                                        </p:cTn>
                                        <p:tgtEl>
                                          <p:spTgt spid="16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59"/>
                                        </p:tgtEl>
                                        <p:attrNameLst>
                                          <p:attrName>style.visibility</p:attrName>
                                        </p:attrNameLst>
                                      </p:cBhvr>
                                      <p:to>
                                        <p:strVal val="visible"/>
                                      </p:to>
                                    </p:set>
                                    <p:anim calcmode="lin" valueType="num">
                                      <p:cBhvr>
                                        <p:cTn id="26" dur="1000" fill="hold"/>
                                        <p:tgtEl>
                                          <p:spTgt spid="159"/>
                                        </p:tgtEl>
                                        <p:attrNameLst>
                                          <p:attrName>ppt_x</p:attrName>
                                        </p:attrNameLst>
                                      </p:cBhvr>
                                      <p:tavLst>
                                        <p:tav tm="0">
                                          <p:val>
                                            <p:strVal val="#ppt_x-.2"/>
                                          </p:val>
                                        </p:tav>
                                        <p:tav tm="100000">
                                          <p:val>
                                            <p:strVal val="#ppt_x"/>
                                          </p:val>
                                        </p:tav>
                                      </p:tavLst>
                                    </p:anim>
                                    <p:anim calcmode="lin" valueType="num">
                                      <p:cBhvr>
                                        <p:cTn id="27" dur="1000" fill="hold"/>
                                        <p:tgtEl>
                                          <p:spTgt spid="159"/>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59"/>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xit" presetSubtype="0" fill="hold" grpId="1" nodeType="clickEffect">
                                  <p:stCondLst>
                                    <p:cond delay="0"/>
                                  </p:stCondLst>
                                  <p:childTnLst>
                                    <p:animEffect transition="out" filter="fade">
                                      <p:cBhvr>
                                        <p:cTn id="32" dur="1000" accel="50000">
                                          <p:stCondLst>
                                            <p:cond delay="0"/>
                                          </p:stCondLst>
                                        </p:cTn>
                                        <p:tgtEl>
                                          <p:spTgt spid="159"/>
                                        </p:tgtEl>
                                      </p:cBhvr>
                                    </p:animEffect>
                                    <p:anim calcmode="lin" valueType="num">
                                      <p:cBhvr>
                                        <p:cTn id="33" dur="500" accel="50000">
                                          <p:stCondLst>
                                            <p:cond delay="0"/>
                                          </p:stCondLst>
                                        </p:cTn>
                                        <p:tgtEl>
                                          <p:spTgt spid="159"/>
                                        </p:tgtEl>
                                        <p:attrNameLst>
                                          <p:attrName>ppt_y</p:attrName>
                                        </p:attrNameLst>
                                      </p:cBhvr>
                                      <p:tavLst>
                                        <p:tav tm="0">
                                          <p:val>
                                            <p:strVal val="ppt_y"/>
                                          </p:val>
                                        </p:tav>
                                        <p:tav tm="100000">
                                          <p:val>
                                            <p:strVal val="ppt_y+.1"/>
                                          </p:val>
                                        </p:tav>
                                      </p:tavLst>
                                    </p:anim>
                                    <p:anim calcmode="lin" valueType="num">
                                      <p:cBhvr>
                                        <p:cTn id="34" dur="500" decel="50000">
                                          <p:stCondLst>
                                            <p:cond delay="500"/>
                                          </p:stCondLst>
                                        </p:cTn>
                                        <p:tgtEl>
                                          <p:spTgt spid="159"/>
                                        </p:tgtEl>
                                        <p:attrNameLst>
                                          <p:attrName>ppt_y</p:attrName>
                                        </p:attrNameLst>
                                      </p:cBhvr>
                                      <p:tavLst>
                                        <p:tav tm="0">
                                          <p:val>
                                            <p:strVal val="ppt_y"/>
                                          </p:val>
                                        </p:tav>
                                        <p:tav tm="100000">
                                          <p:val>
                                            <p:strVal val="ppt_y-.1"/>
                                          </p:val>
                                        </p:tav>
                                      </p:tavLst>
                                    </p:anim>
                                    <p:anim calcmode="lin" valueType="num">
                                      <p:cBhvr>
                                        <p:cTn id="35" dur="500" accel="50000">
                                          <p:stCondLst>
                                            <p:cond delay="500"/>
                                          </p:stCondLst>
                                        </p:cTn>
                                        <p:tgtEl>
                                          <p:spTgt spid="159"/>
                                        </p:tgtEl>
                                        <p:attrNameLst>
                                          <p:attrName>ppt_x</p:attrName>
                                        </p:attrNameLst>
                                      </p:cBhvr>
                                      <p:tavLst>
                                        <p:tav tm="0">
                                          <p:val>
                                            <p:strVal val="ppt_x"/>
                                          </p:val>
                                        </p:tav>
                                        <p:tav tm="100000">
                                          <p:val>
                                            <p:strVal val="ppt_x+.4"/>
                                          </p:val>
                                        </p:tav>
                                      </p:tavLst>
                                    </p:anim>
                                    <p:anim calcmode="lin" valueType="num">
                                      <p:cBhvr>
                                        <p:cTn id="36" dur="1000"/>
                                        <p:tgtEl>
                                          <p:spTgt spid="159"/>
                                        </p:tgtEl>
                                        <p:attrNameLst>
                                          <p:attrName>ppt_h</p:attrName>
                                        </p:attrNameLst>
                                      </p:cBhvr>
                                      <p:tavLst>
                                        <p:tav tm="0">
                                          <p:val>
                                            <p:strVal val="ppt_h"/>
                                          </p:val>
                                        </p:tav>
                                        <p:tav tm="100000">
                                          <p:val>
                                            <p:strVal val="ppt_h"/>
                                          </p:val>
                                        </p:tav>
                                      </p:tavLst>
                                    </p:anim>
                                    <p:anim calcmode="lin" valueType="num">
                                      <p:cBhvr>
                                        <p:cTn id="37" dur="500" accel="50000">
                                          <p:stCondLst>
                                            <p:cond delay="0"/>
                                          </p:stCondLst>
                                        </p:cTn>
                                        <p:tgtEl>
                                          <p:spTgt spid="159"/>
                                        </p:tgtEl>
                                        <p:attrNameLst>
                                          <p:attrName>ppt_w</p:attrName>
                                        </p:attrNameLst>
                                      </p:cBhvr>
                                      <p:tavLst>
                                        <p:tav tm="0">
                                          <p:val>
                                            <p:strVal val="ppt_w"/>
                                          </p:val>
                                        </p:tav>
                                        <p:tav tm="100000">
                                          <p:val>
                                            <p:strVal val="ppt_w*.05"/>
                                          </p:val>
                                        </p:tav>
                                      </p:tavLst>
                                    </p:anim>
                                    <p:anim calcmode="lin" valueType="num">
                                      <p:cBhvr>
                                        <p:cTn id="38" dur="500" decel="50000">
                                          <p:stCondLst>
                                            <p:cond delay="500"/>
                                          </p:stCondLst>
                                        </p:cTn>
                                        <p:tgtEl>
                                          <p:spTgt spid="159"/>
                                        </p:tgtEl>
                                        <p:attrNameLst>
                                          <p:attrName>ppt_w</p:attrName>
                                        </p:attrNameLst>
                                      </p:cBhvr>
                                      <p:tavLst>
                                        <p:tav tm="0">
                                          <p:val>
                                            <p:strVal val="ppt_w"/>
                                          </p:val>
                                        </p:tav>
                                        <p:tav tm="100000">
                                          <p:val>
                                            <p:strVal val="ppt_w/.05"/>
                                          </p:val>
                                        </p:tav>
                                      </p:tavLst>
                                    </p:anim>
                                    <p:anim calcmode="lin" valueType="num">
                                      <p:cBhvr>
                                        <p:cTn id="39" dur="500" accel="50000">
                                          <p:stCondLst>
                                            <p:cond delay="500"/>
                                          </p:stCondLst>
                                        </p:cTn>
                                        <p:tgtEl>
                                          <p:spTgt spid="159"/>
                                        </p:tgtEl>
                                        <p:attrNameLst>
                                          <p:attrName>style.rotation</p:attrName>
                                        </p:attrNameLst>
                                      </p:cBhvr>
                                      <p:tavLst>
                                        <p:tav tm="0">
                                          <p:val>
                                            <p:fltVal val="0"/>
                                          </p:val>
                                        </p:tav>
                                        <p:tav tm="100000">
                                          <p:val>
                                            <p:fltVal val="-90"/>
                                          </p:val>
                                        </p:tav>
                                      </p:tavLst>
                                    </p:anim>
                                    <p:set>
                                      <p:cBhvr>
                                        <p:cTn id="40" dur="1" fill="hold">
                                          <p:stCondLst>
                                            <p:cond delay="999"/>
                                          </p:stCondLst>
                                        </p:cTn>
                                        <p:tgtEl>
                                          <p:spTgt spid="15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57"/>
                                        </p:tgtEl>
                                        <p:attrNameLst>
                                          <p:attrName>style.visibility</p:attrName>
                                        </p:attrNameLst>
                                      </p:cBhvr>
                                      <p:to>
                                        <p:strVal val="visible"/>
                                      </p:to>
                                    </p:set>
                                    <p:anim calcmode="lin" valueType="num">
                                      <p:cBhvr>
                                        <p:cTn id="45" dur="1000" fill="hold"/>
                                        <p:tgtEl>
                                          <p:spTgt spid="157"/>
                                        </p:tgtEl>
                                        <p:attrNameLst>
                                          <p:attrName>ppt_x</p:attrName>
                                        </p:attrNameLst>
                                      </p:cBhvr>
                                      <p:tavLst>
                                        <p:tav tm="0">
                                          <p:val>
                                            <p:strVal val="#ppt_x-.2"/>
                                          </p:val>
                                        </p:tav>
                                        <p:tav tm="100000">
                                          <p:val>
                                            <p:strVal val="#ppt_x"/>
                                          </p:val>
                                        </p:tav>
                                      </p:tavLst>
                                    </p:anim>
                                    <p:anim calcmode="lin" valueType="num">
                                      <p:cBhvr>
                                        <p:cTn id="46" dur="1000" fill="hold"/>
                                        <p:tgtEl>
                                          <p:spTgt spid="15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57"/>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xit" presetSubtype="0" fill="hold" grpId="1" nodeType="clickEffect">
                                  <p:stCondLst>
                                    <p:cond delay="0"/>
                                  </p:stCondLst>
                                  <p:childTnLst>
                                    <p:animEffect transition="out" filter="fade">
                                      <p:cBhvr>
                                        <p:cTn id="51" dur="1000" accel="50000">
                                          <p:stCondLst>
                                            <p:cond delay="0"/>
                                          </p:stCondLst>
                                        </p:cTn>
                                        <p:tgtEl>
                                          <p:spTgt spid="157"/>
                                        </p:tgtEl>
                                      </p:cBhvr>
                                    </p:animEffect>
                                    <p:anim calcmode="lin" valueType="num">
                                      <p:cBhvr>
                                        <p:cTn id="52" dur="500" accel="50000">
                                          <p:stCondLst>
                                            <p:cond delay="0"/>
                                          </p:stCondLst>
                                        </p:cTn>
                                        <p:tgtEl>
                                          <p:spTgt spid="157"/>
                                        </p:tgtEl>
                                        <p:attrNameLst>
                                          <p:attrName>ppt_y</p:attrName>
                                        </p:attrNameLst>
                                      </p:cBhvr>
                                      <p:tavLst>
                                        <p:tav tm="0">
                                          <p:val>
                                            <p:strVal val="ppt_y"/>
                                          </p:val>
                                        </p:tav>
                                        <p:tav tm="100000">
                                          <p:val>
                                            <p:strVal val="ppt_y+.1"/>
                                          </p:val>
                                        </p:tav>
                                      </p:tavLst>
                                    </p:anim>
                                    <p:anim calcmode="lin" valueType="num">
                                      <p:cBhvr>
                                        <p:cTn id="53" dur="500" decel="50000">
                                          <p:stCondLst>
                                            <p:cond delay="500"/>
                                          </p:stCondLst>
                                        </p:cTn>
                                        <p:tgtEl>
                                          <p:spTgt spid="157"/>
                                        </p:tgtEl>
                                        <p:attrNameLst>
                                          <p:attrName>ppt_y</p:attrName>
                                        </p:attrNameLst>
                                      </p:cBhvr>
                                      <p:tavLst>
                                        <p:tav tm="0">
                                          <p:val>
                                            <p:strVal val="ppt_y"/>
                                          </p:val>
                                        </p:tav>
                                        <p:tav tm="100000">
                                          <p:val>
                                            <p:strVal val="ppt_y-.1"/>
                                          </p:val>
                                        </p:tav>
                                      </p:tavLst>
                                    </p:anim>
                                    <p:anim calcmode="lin" valueType="num">
                                      <p:cBhvr>
                                        <p:cTn id="54" dur="500" accel="50000">
                                          <p:stCondLst>
                                            <p:cond delay="500"/>
                                          </p:stCondLst>
                                        </p:cTn>
                                        <p:tgtEl>
                                          <p:spTgt spid="157"/>
                                        </p:tgtEl>
                                        <p:attrNameLst>
                                          <p:attrName>ppt_x</p:attrName>
                                        </p:attrNameLst>
                                      </p:cBhvr>
                                      <p:tavLst>
                                        <p:tav tm="0">
                                          <p:val>
                                            <p:strVal val="ppt_x"/>
                                          </p:val>
                                        </p:tav>
                                        <p:tav tm="100000">
                                          <p:val>
                                            <p:strVal val="ppt_x+.4"/>
                                          </p:val>
                                        </p:tav>
                                      </p:tavLst>
                                    </p:anim>
                                    <p:anim calcmode="lin" valueType="num">
                                      <p:cBhvr>
                                        <p:cTn id="55" dur="1000"/>
                                        <p:tgtEl>
                                          <p:spTgt spid="157"/>
                                        </p:tgtEl>
                                        <p:attrNameLst>
                                          <p:attrName>ppt_h</p:attrName>
                                        </p:attrNameLst>
                                      </p:cBhvr>
                                      <p:tavLst>
                                        <p:tav tm="0">
                                          <p:val>
                                            <p:strVal val="ppt_h"/>
                                          </p:val>
                                        </p:tav>
                                        <p:tav tm="100000">
                                          <p:val>
                                            <p:strVal val="ppt_h"/>
                                          </p:val>
                                        </p:tav>
                                      </p:tavLst>
                                    </p:anim>
                                    <p:anim calcmode="lin" valueType="num">
                                      <p:cBhvr>
                                        <p:cTn id="56" dur="500" accel="50000">
                                          <p:stCondLst>
                                            <p:cond delay="0"/>
                                          </p:stCondLst>
                                        </p:cTn>
                                        <p:tgtEl>
                                          <p:spTgt spid="157"/>
                                        </p:tgtEl>
                                        <p:attrNameLst>
                                          <p:attrName>ppt_w</p:attrName>
                                        </p:attrNameLst>
                                      </p:cBhvr>
                                      <p:tavLst>
                                        <p:tav tm="0">
                                          <p:val>
                                            <p:strVal val="ppt_w"/>
                                          </p:val>
                                        </p:tav>
                                        <p:tav tm="100000">
                                          <p:val>
                                            <p:strVal val="ppt_w*.05"/>
                                          </p:val>
                                        </p:tav>
                                      </p:tavLst>
                                    </p:anim>
                                    <p:anim calcmode="lin" valueType="num">
                                      <p:cBhvr>
                                        <p:cTn id="57" dur="500" decel="50000">
                                          <p:stCondLst>
                                            <p:cond delay="500"/>
                                          </p:stCondLst>
                                        </p:cTn>
                                        <p:tgtEl>
                                          <p:spTgt spid="157"/>
                                        </p:tgtEl>
                                        <p:attrNameLst>
                                          <p:attrName>ppt_w</p:attrName>
                                        </p:attrNameLst>
                                      </p:cBhvr>
                                      <p:tavLst>
                                        <p:tav tm="0">
                                          <p:val>
                                            <p:strVal val="ppt_w"/>
                                          </p:val>
                                        </p:tav>
                                        <p:tav tm="100000">
                                          <p:val>
                                            <p:strVal val="ppt_w/.05"/>
                                          </p:val>
                                        </p:tav>
                                      </p:tavLst>
                                    </p:anim>
                                    <p:anim calcmode="lin" valueType="num">
                                      <p:cBhvr>
                                        <p:cTn id="58" dur="500" accel="50000">
                                          <p:stCondLst>
                                            <p:cond delay="500"/>
                                          </p:stCondLst>
                                        </p:cTn>
                                        <p:tgtEl>
                                          <p:spTgt spid="157"/>
                                        </p:tgtEl>
                                        <p:attrNameLst>
                                          <p:attrName>style.rotation</p:attrName>
                                        </p:attrNameLst>
                                      </p:cBhvr>
                                      <p:tavLst>
                                        <p:tav tm="0">
                                          <p:val>
                                            <p:fltVal val="0"/>
                                          </p:val>
                                        </p:tav>
                                        <p:tav tm="100000">
                                          <p:val>
                                            <p:fltVal val="-90"/>
                                          </p:val>
                                        </p:tav>
                                      </p:tavLst>
                                    </p:anim>
                                    <p:set>
                                      <p:cBhvr>
                                        <p:cTn id="59" dur="1" fill="hold">
                                          <p:stCondLst>
                                            <p:cond delay="999"/>
                                          </p:stCondLst>
                                        </p:cTn>
                                        <p:tgtEl>
                                          <p:spTgt spid="15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158"/>
                                        </p:tgtEl>
                                        <p:attrNameLst>
                                          <p:attrName>style.visibility</p:attrName>
                                        </p:attrNameLst>
                                      </p:cBhvr>
                                      <p:to>
                                        <p:strVal val="visible"/>
                                      </p:to>
                                    </p:set>
                                    <p:anim calcmode="lin" valueType="num">
                                      <p:cBhvr>
                                        <p:cTn id="64" dur="1000" fill="hold"/>
                                        <p:tgtEl>
                                          <p:spTgt spid="158"/>
                                        </p:tgtEl>
                                        <p:attrNameLst>
                                          <p:attrName>ppt_x</p:attrName>
                                        </p:attrNameLst>
                                      </p:cBhvr>
                                      <p:tavLst>
                                        <p:tav tm="0">
                                          <p:val>
                                            <p:strVal val="#ppt_x-.2"/>
                                          </p:val>
                                        </p:tav>
                                        <p:tav tm="100000">
                                          <p:val>
                                            <p:strVal val="#ppt_x"/>
                                          </p:val>
                                        </p:tav>
                                      </p:tavLst>
                                    </p:anim>
                                    <p:anim calcmode="lin" valueType="num">
                                      <p:cBhvr>
                                        <p:cTn id="65" dur="1000" fill="hold"/>
                                        <p:tgtEl>
                                          <p:spTgt spid="158"/>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58"/>
                                        </p:tgtEl>
                                      </p:cBhvr>
                                    </p:animEffect>
                                  </p:childTnLst>
                                </p:cTn>
                              </p:par>
                            </p:childTnLst>
                          </p:cTn>
                        </p:par>
                      </p:childTnLst>
                    </p:cTn>
                  </p:par>
                  <p:par>
                    <p:cTn id="67" fill="hold">
                      <p:stCondLst>
                        <p:cond delay="indefinite"/>
                      </p:stCondLst>
                      <p:childTnLst>
                        <p:par>
                          <p:cTn id="68" fill="hold">
                            <p:stCondLst>
                              <p:cond delay="0"/>
                            </p:stCondLst>
                            <p:childTnLst>
                              <p:par>
                                <p:cTn id="69" presetID="25" presetClass="exit" presetSubtype="0" fill="hold" grpId="1" nodeType="clickEffect">
                                  <p:stCondLst>
                                    <p:cond delay="0"/>
                                  </p:stCondLst>
                                  <p:childTnLst>
                                    <p:animEffect transition="out" filter="fade">
                                      <p:cBhvr>
                                        <p:cTn id="70" dur="1000" accel="50000">
                                          <p:stCondLst>
                                            <p:cond delay="0"/>
                                          </p:stCondLst>
                                        </p:cTn>
                                        <p:tgtEl>
                                          <p:spTgt spid="158"/>
                                        </p:tgtEl>
                                      </p:cBhvr>
                                    </p:animEffect>
                                    <p:anim calcmode="lin" valueType="num">
                                      <p:cBhvr>
                                        <p:cTn id="71" dur="500" accel="50000">
                                          <p:stCondLst>
                                            <p:cond delay="0"/>
                                          </p:stCondLst>
                                        </p:cTn>
                                        <p:tgtEl>
                                          <p:spTgt spid="158"/>
                                        </p:tgtEl>
                                        <p:attrNameLst>
                                          <p:attrName>ppt_y</p:attrName>
                                        </p:attrNameLst>
                                      </p:cBhvr>
                                      <p:tavLst>
                                        <p:tav tm="0">
                                          <p:val>
                                            <p:strVal val="ppt_y"/>
                                          </p:val>
                                        </p:tav>
                                        <p:tav tm="100000">
                                          <p:val>
                                            <p:strVal val="ppt_y+.1"/>
                                          </p:val>
                                        </p:tav>
                                      </p:tavLst>
                                    </p:anim>
                                    <p:anim calcmode="lin" valueType="num">
                                      <p:cBhvr>
                                        <p:cTn id="72" dur="500" decel="50000">
                                          <p:stCondLst>
                                            <p:cond delay="500"/>
                                          </p:stCondLst>
                                        </p:cTn>
                                        <p:tgtEl>
                                          <p:spTgt spid="158"/>
                                        </p:tgtEl>
                                        <p:attrNameLst>
                                          <p:attrName>ppt_y</p:attrName>
                                        </p:attrNameLst>
                                      </p:cBhvr>
                                      <p:tavLst>
                                        <p:tav tm="0">
                                          <p:val>
                                            <p:strVal val="ppt_y"/>
                                          </p:val>
                                        </p:tav>
                                        <p:tav tm="100000">
                                          <p:val>
                                            <p:strVal val="ppt_y-.1"/>
                                          </p:val>
                                        </p:tav>
                                      </p:tavLst>
                                    </p:anim>
                                    <p:anim calcmode="lin" valueType="num">
                                      <p:cBhvr>
                                        <p:cTn id="73" dur="500" accel="50000">
                                          <p:stCondLst>
                                            <p:cond delay="500"/>
                                          </p:stCondLst>
                                        </p:cTn>
                                        <p:tgtEl>
                                          <p:spTgt spid="158"/>
                                        </p:tgtEl>
                                        <p:attrNameLst>
                                          <p:attrName>ppt_x</p:attrName>
                                        </p:attrNameLst>
                                      </p:cBhvr>
                                      <p:tavLst>
                                        <p:tav tm="0">
                                          <p:val>
                                            <p:strVal val="ppt_x"/>
                                          </p:val>
                                        </p:tav>
                                        <p:tav tm="100000">
                                          <p:val>
                                            <p:strVal val="ppt_x+.4"/>
                                          </p:val>
                                        </p:tav>
                                      </p:tavLst>
                                    </p:anim>
                                    <p:anim calcmode="lin" valueType="num">
                                      <p:cBhvr>
                                        <p:cTn id="74" dur="1000"/>
                                        <p:tgtEl>
                                          <p:spTgt spid="158"/>
                                        </p:tgtEl>
                                        <p:attrNameLst>
                                          <p:attrName>ppt_h</p:attrName>
                                        </p:attrNameLst>
                                      </p:cBhvr>
                                      <p:tavLst>
                                        <p:tav tm="0">
                                          <p:val>
                                            <p:strVal val="ppt_h"/>
                                          </p:val>
                                        </p:tav>
                                        <p:tav tm="100000">
                                          <p:val>
                                            <p:strVal val="ppt_h"/>
                                          </p:val>
                                        </p:tav>
                                      </p:tavLst>
                                    </p:anim>
                                    <p:anim calcmode="lin" valueType="num">
                                      <p:cBhvr>
                                        <p:cTn id="75" dur="500" accel="50000">
                                          <p:stCondLst>
                                            <p:cond delay="0"/>
                                          </p:stCondLst>
                                        </p:cTn>
                                        <p:tgtEl>
                                          <p:spTgt spid="158"/>
                                        </p:tgtEl>
                                        <p:attrNameLst>
                                          <p:attrName>ppt_w</p:attrName>
                                        </p:attrNameLst>
                                      </p:cBhvr>
                                      <p:tavLst>
                                        <p:tav tm="0">
                                          <p:val>
                                            <p:strVal val="ppt_w"/>
                                          </p:val>
                                        </p:tav>
                                        <p:tav tm="100000">
                                          <p:val>
                                            <p:strVal val="ppt_w*.05"/>
                                          </p:val>
                                        </p:tav>
                                      </p:tavLst>
                                    </p:anim>
                                    <p:anim calcmode="lin" valueType="num">
                                      <p:cBhvr>
                                        <p:cTn id="76" dur="500" decel="50000">
                                          <p:stCondLst>
                                            <p:cond delay="500"/>
                                          </p:stCondLst>
                                        </p:cTn>
                                        <p:tgtEl>
                                          <p:spTgt spid="158"/>
                                        </p:tgtEl>
                                        <p:attrNameLst>
                                          <p:attrName>ppt_w</p:attrName>
                                        </p:attrNameLst>
                                      </p:cBhvr>
                                      <p:tavLst>
                                        <p:tav tm="0">
                                          <p:val>
                                            <p:strVal val="ppt_w"/>
                                          </p:val>
                                        </p:tav>
                                        <p:tav tm="100000">
                                          <p:val>
                                            <p:strVal val="ppt_w/.05"/>
                                          </p:val>
                                        </p:tav>
                                      </p:tavLst>
                                    </p:anim>
                                    <p:anim calcmode="lin" valueType="num">
                                      <p:cBhvr>
                                        <p:cTn id="77" dur="500" accel="50000">
                                          <p:stCondLst>
                                            <p:cond delay="500"/>
                                          </p:stCondLst>
                                        </p:cTn>
                                        <p:tgtEl>
                                          <p:spTgt spid="158"/>
                                        </p:tgtEl>
                                        <p:attrNameLst>
                                          <p:attrName>style.rotation</p:attrName>
                                        </p:attrNameLst>
                                      </p:cBhvr>
                                      <p:tavLst>
                                        <p:tav tm="0">
                                          <p:val>
                                            <p:fltVal val="0"/>
                                          </p:val>
                                        </p:tav>
                                        <p:tav tm="100000">
                                          <p:val>
                                            <p:fltVal val="-90"/>
                                          </p:val>
                                        </p:tav>
                                      </p:tavLst>
                                    </p:anim>
                                    <p:set>
                                      <p:cBhvr>
                                        <p:cTn id="78" dur="1" fill="hold">
                                          <p:stCondLst>
                                            <p:cond delay="999"/>
                                          </p:stCondLst>
                                        </p:cTn>
                                        <p:tgtEl>
                                          <p:spTgt spid="158"/>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160"/>
                                        </p:tgtEl>
                                        <p:attrNameLst>
                                          <p:attrName>style.visibility</p:attrName>
                                        </p:attrNameLst>
                                      </p:cBhvr>
                                      <p:to>
                                        <p:strVal val="visible"/>
                                      </p:to>
                                    </p:set>
                                    <p:anim calcmode="lin" valueType="num">
                                      <p:cBhvr>
                                        <p:cTn id="83" dur="1000" fill="hold"/>
                                        <p:tgtEl>
                                          <p:spTgt spid="160"/>
                                        </p:tgtEl>
                                        <p:attrNameLst>
                                          <p:attrName>ppt_x</p:attrName>
                                        </p:attrNameLst>
                                      </p:cBhvr>
                                      <p:tavLst>
                                        <p:tav tm="0">
                                          <p:val>
                                            <p:strVal val="#ppt_x-.2"/>
                                          </p:val>
                                        </p:tav>
                                        <p:tav tm="100000">
                                          <p:val>
                                            <p:strVal val="#ppt_x"/>
                                          </p:val>
                                        </p:tav>
                                      </p:tavLst>
                                    </p:anim>
                                    <p:anim calcmode="lin" valueType="num">
                                      <p:cBhvr>
                                        <p:cTn id="84" dur="1000" fill="hold"/>
                                        <p:tgtEl>
                                          <p:spTgt spid="160"/>
                                        </p:tgtEl>
                                        <p:attrNameLst>
                                          <p:attrName>ppt_y</p:attrName>
                                        </p:attrNameLst>
                                      </p:cBhvr>
                                      <p:tavLst>
                                        <p:tav tm="0">
                                          <p:val>
                                            <p:strVal val="#ppt_y"/>
                                          </p:val>
                                        </p:tav>
                                        <p:tav tm="100000">
                                          <p:val>
                                            <p:strVal val="#ppt_y"/>
                                          </p:val>
                                        </p:tav>
                                      </p:tavLst>
                                    </p:anim>
                                    <p:animEffect transition="in" filter="wipe(right)" prLst="gradientSize: 0.1">
                                      <p:cBhvr>
                                        <p:cTn id="85" dur="1000"/>
                                        <p:tgtEl>
                                          <p:spTgt spid="160"/>
                                        </p:tgtEl>
                                      </p:cBhvr>
                                    </p:animEffect>
                                  </p:childTnLst>
                                </p:cTn>
                              </p:par>
                            </p:childTnLst>
                          </p:cTn>
                        </p:par>
                      </p:childTnLst>
                    </p:cTn>
                  </p:par>
                  <p:par>
                    <p:cTn id="86" fill="hold">
                      <p:stCondLst>
                        <p:cond delay="indefinite"/>
                      </p:stCondLst>
                      <p:childTnLst>
                        <p:par>
                          <p:cTn id="87" fill="hold">
                            <p:stCondLst>
                              <p:cond delay="0"/>
                            </p:stCondLst>
                            <p:childTnLst>
                              <p:par>
                                <p:cTn id="88" presetID="25" presetClass="exit" presetSubtype="0" fill="hold" grpId="1" nodeType="clickEffect">
                                  <p:stCondLst>
                                    <p:cond delay="0"/>
                                  </p:stCondLst>
                                  <p:childTnLst>
                                    <p:animEffect transition="out" filter="fade">
                                      <p:cBhvr>
                                        <p:cTn id="89" dur="1000" accel="50000">
                                          <p:stCondLst>
                                            <p:cond delay="0"/>
                                          </p:stCondLst>
                                        </p:cTn>
                                        <p:tgtEl>
                                          <p:spTgt spid="160"/>
                                        </p:tgtEl>
                                      </p:cBhvr>
                                    </p:animEffect>
                                    <p:anim calcmode="lin" valueType="num">
                                      <p:cBhvr>
                                        <p:cTn id="90" dur="500" accel="50000">
                                          <p:stCondLst>
                                            <p:cond delay="0"/>
                                          </p:stCondLst>
                                        </p:cTn>
                                        <p:tgtEl>
                                          <p:spTgt spid="160"/>
                                        </p:tgtEl>
                                        <p:attrNameLst>
                                          <p:attrName>ppt_y</p:attrName>
                                        </p:attrNameLst>
                                      </p:cBhvr>
                                      <p:tavLst>
                                        <p:tav tm="0">
                                          <p:val>
                                            <p:strVal val="ppt_y"/>
                                          </p:val>
                                        </p:tav>
                                        <p:tav tm="100000">
                                          <p:val>
                                            <p:strVal val="ppt_y+.1"/>
                                          </p:val>
                                        </p:tav>
                                      </p:tavLst>
                                    </p:anim>
                                    <p:anim calcmode="lin" valueType="num">
                                      <p:cBhvr>
                                        <p:cTn id="91" dur="500" decel="50000">
                                          <p:stCondLst>
                                            <p:cond delay="500"/>
                                          </p:stCondLst>
                                        </p:cTn>
                                        <p:tgtEl>
                                          <p:spTgt spid="160"/>
                                        </p:tgtEl>
                                        <p:attrNameLst>
                                          <p:attrName>ppt_y</p:attrName>
                                        </p:attrNameLst>
                                      </p:cBhvr>
                                      <p:tavLst>
                                        <p:tav tm="0">
                                          <p:val>
                                            <p:strVal val="ppt_y"/>
                                          </p:val>
                                        </p:tav>
                                        <p:tav tm="100000">
                                          <p:val>
                                            <p:strVal val="ppt_y-.1"/>
                                          </p:val>
                                        </p:tav>
                                      </p:tavLst>
                                    </p:anim>
                                    <p:anim calcmode="lin" valueType="num">
                                      <p:cBhvr>
                                        <p:cTn id="92" dur="500" accel="50000">
                                          <p:stCondLst>
                                            <p:cond delay="500"/>
                                          </p:stCondLst>
                                        </p:cTn>
                                        <p:tgtEl>
                                          <p:spTgt spid="160"/>
                                        </p:tgtEl>
                                        <p:attrNameLst>
                                          <p:attrName>ppt_x</p:attrName>
                                        </p:attrNameLst>
                                      </p:cBhvr>
                                      <p:tavLst>
                                        <p:tav tm="0">
                                          <p:val>
                                            <p:strVal val="ppt_x"/>
                                          </p:val>
                                        </p:tav>
                                        <p:tav tm="100000">
                                          <p:val>
                                            <p:strVal val="ppt_x+.4"/>
                                          </p:val>
                                        </p:tav>
                                      </p:tavLst>
                                    </p:anim>
                                    <p:anim calcmode="lin" valueType="num">
                                      <p:cBhvr>
                                        <p:cTn id="93" dur="1000"/>
                                        <p:tgtEl>
                                          <p:spTgt spid="160"/>
                                        </p:tgtEl>
                                        <p:attrNameLst>
                                          <p:attrName>ppt_h</p:attrName>
                                        </p:attrNameLst>
                                      </p:cBhvr>
                                      <p:tavLst>
                                        <p:tav tm="0">
                                          <p:val>
                                            <p:strVal val="ppt_h"/>
                                          </p:val>
                                        </p:tav>
                                        <p:tav tm="100000">
                                          <p:val>
                                            <p:strVal val="ppt_h"/>
                                          </p:val>
                                        </p:tav>
                                      </p:tavLst>
                                    </p:anim>
                                    <p:anim calcmode="lin" valueType="num">
                                      <p:cBhvr>
                                        <p:cTn id="94" dur="500" accel="50000">
                                          <p:stCondLst>
                                            <p:cond delay="0"/>
                                          </p:stCondLst>
                                        </p:cTn>
                                        <p:tgtEl>
                                          <p:spTgt spid="160"/>
                                        </p:tgtEl>
                                        <p:attrNameLst>
                                          <p:attrName>ppt_w</p:attrName>
                                        </p:attrNameLst>
                                      </p:cBhvr>
                                      <p:tavLst>
                                        <p:tav tm="0">
                                          <p:val>
                                            <p:strVal val="ppt_w"/>
                                          </p:val>
                                        </p:tav>
                                        <p:tav tm="100000">
                                          <p:val>
                                            <p:strVal val="ppt_w*.05"/>
                                          </p:val>
                                        </p:tav>
                                      </p:tavLst>
                                    </p:anim>
                                    <p:anim calcmode="lin" valueType="num">
                                      <p:cBhvr>
                                        <p:cTn id="95" dur="500" decel="50000">
                                          <p:stCondLst>
                                            <p:cond delay="500"/>
                                          </p:stCondLst>
                                        </p:cTn>
                                        <p:tgtEl>
                                          <p:spTgt spid="160"/>
                                        </p:tgtEl>
                                        <p:attrNameLst>
                                          <p:attrName>ppt_w</p:attrName>
                                        </p:attrNameLst>
                                      </p:cBhvr>
                                      <p:tavLst>
                                        <p:tav tm="0">
                                          <p:val>
                                            <p:strVal val="ppt_w"/>
                                          </p:val>
                                        </p:tav>
                                        <p:tav tm="100000">
                                          <p:val>
                                            <p:strVal val="ppt_w/.05"/>
                                          </p:val>
                                        </p:tav>
                                      </p:tavLst>
                                    </p:anim>
                                    <p:anim calcmode="lin" valueType="num">
                                      <p:cBhvr>
                                        <p:cTn id="96" dur="500" accel="50000">
                                          <p:stCondLst>
                                            <p:cond delay="500"/>
                                          </p:stCondLst>
                                        </p:cTn>
                                        <p:tgtEl>
                                          <p:spTgt spid="160"/>
                                        </p:tgtEl>
                                        <p:attrNameLst>
                                          <p:attrName>style.rotation</p:attrName>
                                        </p:attrNameLst>
                                      </p:cBhvr>
                                      <p:tavLst>
                                        <p:tav tm="0">
                                          <p:val>
                                            <p:fltVal val="0"/>
                                          </p:val>
                                        </p:tav>
                                        <p:tav tm="100000">
                                          <p:val>
                                            <p:fltVal val="-90"/>
                                          </p:val>
                                        </p:tav>
                                      </p:tavLst>
                                    </p:anim>
                                    <p:set>
                                      <p:cBhvr>
                                        <p:cTn id="97" dur="1" fill="hold">
                                          <p:stCondLst>
                                            <p:cond delay="999"/>
                                          </p:stCondLst>
                                        </p:cTn>
                                        <p:tgtEl>
                                          <p:spTgt spid="16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162"/>
                                        </p:tgtEl>
                                        <p:attrNameLst>
                                          <p:attrName>style.visibility</p:attrName>
                                        </p:attrNameLst>
                                      </p:cBhvr>
                                      <p:to>
                                        <p:strVal val="visible"/>
                                      </p:to>
                                    </p:set>
                                    <p:anim calcmode="lin" valueType="num">
                                      <p:cBhvr>
                                        <p:cTn id="102" dur="1000" fill="hold"/>
                                        <p:tgtEl>
                                          <p:spTgt spid="162"/>
                                        </p:tgtEl>
                                        <p:attrNameLst>
                                          <p:attrName>ppt_x</p:attrName>
                                        </p:attrNameLst>
                                      </p:cBhvr>
                                      <p:tavLst>
                                        <p:tav tm="0">
                                          <p:val>
                                            <p:strVal val="#ppt_x-.2"/>
                                          </p:val>
                                        </p:tav>
                                        <p:tav tm="100000">
                                          <p:val>
                                            <p:strVal val="#ppt_x"/>
                                          </p:val>
                                        </p:tav>
                                      </p:tavLst>
                                    </p:anim>
                                    <p:anim calcmode="lin" valueType="num">
                                      <p:cBhvr>
                                        <p:cTn id="103" dur="1000" fill="hold"/>
                                        <p:tgtEl>
                                          <p:spTgt spid="162"/>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162"/>
                                        </p:tgtEl>
                                      </p:cBhvr>
                                    </p:animEffect>
                                  </p:childTnLst>
                                </p:cTn>
                              </p:par>
                            </p:childTnLst>
                          </p:cTn>
                        </p:par>
                      </p:childTnLst>
                    </p:cTn>
                  </p:par>
                  <p:par>
                    <p:cTn id="105" fill="hold">
                      <p:stCondLst>
                        <p:cond delay="indefinite"/>
                      </p:stCondLst>
                      <p:childTnLst>
                        <p:par>
                          <p:cTn id="106" fill="hold">
                            <p:stCondLst>
                              <p:cond delay="0"/>
                            </p:stCondLst>
                            <p:childTnLst>
                              <p:par>
                                <p:cTn id="107" presetID="25" presetClass="exit" presetSubtype="0" fill="hold" grpId="1" nodeType="clickEffect">
                                  <p:stCondLst>
                                    <p:cond delay="0"/>
                                  </p:stCondLst>
                                  <p:childTnLst>
                                    <p:animEffect transition="out" filter="fade">
                                      <p:cBhvr>
                                        <p:cTn id="108" dur="1000" accel="50000">
                                          <p:stCondLst>
                                            <p:cond delay="0"/>
                                          </p:stCondLst>
                                        </p:cTn>
                                        <p:tgtEl>
                                          <p:spTgt spid="162"/>
                                        </p:tgtEl>
                                      </p:cBhvr>
                                    </p:animEffect>
                                    <p:anim calcmode="lin" valueType="num">
                                      <p:cBhvr>
                                        <p:cTn id="109" dur="500" accel="50000">
                                          <p:stCondLst>
                                            <p:cond delay="0"/>
                                          </p:stCondLst>
                                        </p:cTn>
                                        <p:tgtEl>
                                          <p:spTgt spid="162"/>
                                        </p:tgtEl>
                                        <p:attrNameLst>
                                          <p:attrName>ppt_y</p:attrName>
                                        </p:attrNameLst>
                                      </p:cBhvr>
                                      <p:tavLst>
                                        <p:tav tm="0">
                                          <p:val>
                                            <p:strVal val="ppt_y"/>
                                          </p:val>
                                        </p:tav>
                                        <p:tav tm="100000">
                                          <p:val>
                                            <p:strVal val="ppt_y+.1"/>
                                          </p:val>
                                        </p:tav>
                                      </p:tavLst>
                                    </p:anim>
                                    <p:anim calcmode="lin" valueType="num">
                                      <p:cBhvr>
                                        <p:cTn id="110" dur="500" decel="50000">
                                          <p:stCondLst>
                                            <p:cond delay="500"/>
                                          </p:stCondLst>
                                        </p:cTn>
                                        <p:tgtEl>
                                          <p:spTgt spid="162"/>
                                        </p:tgtEl>
                                        <p:attrNameLst>
                                          <p:attrName>ppt_y</p:attrName>
                                        </p:attrNameLst>
                                      </p:cBhvr>
                                      <p:tavLst>
                                        <p:tav tm="0">
                                          <p:val>
                                            <p:strVal val="ppt_y"/>
                                          </p:val>
                                        </p:tav>
                                        <p:tav tm="100000">
                                          <p:val>
                                            <p:strVal val="ppt_y-.1"/>
                                          </p:val>
                                        </p:tav>
                                      </p:tavLst>
                                    </p:anim>
                                    <p:anim calcmode="lin" valueType="num">
                                      <p:cBhvr>
                                        <p:cTn id="111" dur="500" accel="50000">
                                          <p:stCondLst>
                                            <p:cond delay="500"/>
                                          </p:stCondLst>
                                        </p:cTn>
                                        <p:tgtEl>
                                          <p:spTgt spid="162"/>
                                        </p:tgtEl>
                                        <p:attrNameLst>
                                          <p:attrName>ppt_x</p:attrName>
                                        </p:attrNameLst>
                                      </p:cBhvr>
                                      <p:tavLst>
                                        <p:tav tm="0">
                                          <p:val>
                                            <p:strVal val="ppt_x"/>
                                          </p:val>
                                        </p:tav>
                                        <p:tav tm="100000">
                                          <p:val>
                                            <p:strVal val="ppt_x+.4"/>
                                          </p:val>
                                        </p:tav>
                                      </p:tavLst>
                                    </p:anim>
                                    <p:anim calcmode="lin" valueType="num">
                                      <p:cBhvr>
                                        <p:cTn id="112" dur="1000"/>
                                        <p:tgtEl>
                                          <p:spTgt spid="162"/>
                                        </p:tgtEl>
                                        <p:attrNameLst>
                                          <p:attrName>ppt_h</p:attrName>
                                        </p:attrNameLst>
                                      </p:cBhvr>
                                      <p:tavLst>
                                        <p:tav tm="0">
                                          <p:val>
                                            <p:strVal val="ppt_h"/>
                                          </p:val>
                                        </p:tav>
                                        <p:tav tm="100000">
                                          <p:val>
                                            <p:strVal val="ppt_h"/>
                                          </p:val>
                                        </p:tav>
                                      </p:tavLst>
                                    </p:anim>
                                    <p:anim calcmode="lin" valueType="num">
                                      <p:cBhvr>
                                        <p:cTn id="113" dur="500" accel="50000">
                                          <p:stCondLst>
                                            <p:cond delay="0"/>
                                          </p:stCondLst>
                                        </p:cTn>
                                        <p:tgtEl>
                                          <p:spTgt spid="162"/>
                                        </p:tgtEl>
                                        <p:attrNameLst>
                                          <p:attrName>ppt_w</p:attrName>
                                        </p:attrNameLst>
                                      </p:cBhvr>
                                      <p:tavLst>
                                        <p:tav tm="0">
                                          <p:val>
                                            <p:strVal val="ppt_w"/>
                                          </p:val>
                                        </p:tav>
                                        <p:tav tm="100000">
                                          <p:val>
                                            <p:strVal val="ppt_w*.05"/>
                                          </p:val>
                                        </p:tav>
                                      </p:tavLst>
                                    </p:anim>
                                    <p:anim calcmode="lin" valueType="num">
                                      <p:cBhvr>
                                        <p:cTn id="114" dur="500" decel="50000">
                                          <p:stCondLst>
                                            <p:cond delay="500"/>
                                          </p:stCondLst>
                                        </p:cTn>
                                        <p:tgtEl>
                                          <p:spTgt spid="162"/>
                                        </p:tgtEl>
                                        <p:attrNameLst>
                                          <p:attrName>ppt_w</p:attrName>
                                        </p:attrNameLst>
                                      </p:cBhvr>
                                      <p:tavLst>
                                        <p:tav tm="0">
                                          <p:val>
                                            <p:strVal val="ppt_w"/>
                                          </p:val>
                                        </p:tav>
                                        <p:tav tm="100000">
                                          <p:val>
                                            <p:strVal val="ppt_w/.05"/>
                                          </p:val>
                                        </p:tav>
                                      </p:tavLst>
                                    </p:anim>
                                    <p:anim calcmode="lin" valueType="num">
                                      <p:cBhvr>
                                        <p:cTn id="115" dur="500" accel="50000">
                                          <p:stCondLst>
                                            <p:cond delay="500"/>
                                          </p:stCondLst>
                                        </p:cTn>
                                        <p:tgtEl>
                                          <p:spTgt spid="162"/>
                                        </p:tgtEl>
                                        <p:attrNameLst>
                                          <p:attrName>style.rotation</p:attrName>
                                        </p:attrNameLst>
                                      </p:cBhvr>
                                      <p:tavLst>
                                        <p:tav tm="0">
                                          <p:val>
                                            <p:fltVal val="0"/>
                                          </p:val>
                                        </p:tav>
                                        <p:tav tm="100000">
                                          <p:val>
                                            <p:fltVal val="-90"/>
                                          </p:val>
                                        </p:tav>
                                      </p:tavLst>
                                    </p:anim>
                                    <p:set>
                                      <p:cBhvr>
                                        <p:cTn id="116" dur="1" fill="hold">
                                          <p:stCondLst>
                                            <p:cond delay="999"/>
                                          </p:stCondLst>
                                        </p:cTn>
                                        <p:tgtEl>
                                          <p:spTgt spid="162"/>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29" presetClass="entr" presetSubtype="0" fill="hold" grpId="0" nodeType="clickEffect">
                                  <p:stCondLst>
                                    <p:cond delay="0"/>
                                  </p:stCondLst>
                                  <p:childTnLst>
                                    <p:set>
                                      <p:cBhvr>
                                        <p:cTn id="120" dur="1" fill="hold">
                                          <p:stCondLst>
                                            <p:cond delay="0"/>
                                          </p:stCondLst>
                                        </p:cTn>
                                        <p:tgtEl>
                                          <p:spTgt spid="163"/>
                                        </p:tgtEl>
                                        <p:attrNameLst>
                                          <p:attrName>style.visibility</p:attrName>
                                        </p:attrNameLst>
                                      </p:cBhvr>
                                      <p:to>
                                        <p:strVal val="visible"/>
                                      </p:to>
                                    </p:set>
                                    <p:anim calcmode="lin" valueType="num">
                                      <p:cBhvr>
                                        <p:cTn id="121" dur="1000" fill="hold"/>
                                        <p:tgtEl>
                                          <p:spTgt spid="163"/>
                                        </p:tgtEl>
                                        <p:attrNameLst>
                                          <p:attrName>ppt_x</p:attrName>
                                        </p:attrNameLst>
                                      </p:cBhvr>
                                      <p:tavLst>
                                        <p:tav tm="0">
                                          <p:val>
                                            <p:strVal val="#ppt_x-.2"/>
                                          </p:val>
                                        </p:tav>
                                        <p:tav tm="100000">
                                          <p:val>
                                            <p:strVal val="#ppt_x"/>
                                          </p:val>
                                        </p:tav>
                                      </p:tavLst>
                                    </p:anim>
                                    <p:anim calcmode="lin" valueType="num">
                                      <p:cBhvr>
                                        <p:cTn id="122" dur="1000" fill="hold"/>
                                        <p:tgtEl>
                                          <p:spTgt spid="163"/>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P spid="157" grpId="1"/>
      <p:bldP spid="158" grpId="0"/>
      <p:bldP spid="158" grpId="1"/>
      <p:bldP spid="159" grpId="0"/>
      <p:bldP spid="159" grpId="1"/>
      <p:bldP spid="160" grpId="0"/>
      <p:bldP spid="160" grpId="1"/>
      <p:bldP spid="161" grpId="0"/>
      <p:bldP spid="161" grpId="1"/>
      <p:bldP spid="162" grpId="0"/>
      <p:bldP spid="162" grpId="1"/>
      <p:bldP spid="1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p:nvPr/>
        </p:nvGrpSpPr>
        <p:grpSpPr>
          <a:xfrm>
            <a:off x="457200" y="1371600"/>
            <a:ext cx="8458200" cy="2906485"/>
            <a:chOff x="675010" y="2965380"/>
            <a:chExt cx="7859390" cy="2906485"/>
          </a:xfrm>
        </p:grpSpPr>
        <p:pic>
          <p:nvPicPr>
            <p:cNvPr id="4" name="Picture 3" descr="51589b3a7dda9dc43fd7dcdc6e92c6906e1a3dd4.gif"/>
            <p:cNvPicPr>
              <a:picLocks noChangeAspect="1"/>
            </p:cNvPicPr>
            <p:nvPr/>
          </p:nvPicPr>
          <p:blipFill>
            <a:blip r:embed="rId3"/>
            <a:srcRect l="-5247" t="43490"/>
            <a:stretch>
              <a:fillRect/>
            </a:stretch>
          </p:blipFill>
          <p:spPr>
            <a:xfrm>
              <a:off x="675010" y="2965380"/>
              <a:ext cx="7859390" cy="2673420"/>
            </a:xfrm>
            <a:prstGeom prst="rect">
              <a:avLst/>
            </a:prstGeom>
          </p:spPr>
        </p:pic>
        <p:sp>
          <p:nvSpPr>
            <p:cNvPr id="10" name="TextBox 9"/>
            <p:cNvSpPr txBox="1"/>
            <p:nvPr/>
          </p:nvSpPr>
          <p:spPr>
            <a:xfrm>
              <a:off x="2590800" y="5410200"/>
              <a:ext cx="1295400" cy="461665"/>
            </a:xfrm>
            <a:prstGeom prst="rect">
              <a:avLst/>
            </a:prstGeom>
            <a:noFill/>
          </p:spPr>
          <p:txBody>
            <a:bodyPr wrap="square" rtlCol="0">
              <a:spAutoFit/>
            </a:bodyPr>
            <a:lstStyle/>
            <a:p>
              <a:r>
                <a:rPr lang="bn-BD" sz="2400" dirty="0" smtClean="0">
                  <a:latin typeface="NikoshBAN" pitchFamily="2" charset="0"/>
                  <a:cs typeface="NikoshBAN" pitchFamily="2" charset="0"/>
                </a:rPr>
                <a:t>৩য় পর্যায়</a:t>
              </a:r>
              <a:endParaRPr lang="en-US" sz="2400" dirty="0">
                <a:latin typeface="NikoshBAN" pitchFamily="2" charset="0"/>
                <a:cs typeface="NikoshBAN" pitchFamily="2" charset="0"/>
              </a:endParaRPr>
            </a:p>
          </p:txBody>
        </p:sp>
        <p:sp>
          <p:nvSpPr>
            <p:cNvPr id="11" name="TextBox 10"/>
            <p:cNvSpPr txBox="1"/>
            <p:nvPr/>
          </p:nvSpPr>
          <p:spPr>
            <a:xfrm>
              <a:off x="6835073" y="3048000"/>
              <a:ext cx="1063013" cy="381000"/>
            </a:xfrm>
            <a:prstGeom prst="rect">
              <a:avLst/>
            </a:prstGeom>
            <a:noFill/>
          </p:spPr>
          <p:txBody>
            <a:bodyPr wrap="square" rtlCol="0">
              <a:spAutoFit/>
            </a:bodyPr>
            <a:lstStyle/>
            <a:p>
              <a:r>
                <a:rPr lang="bn-BD" dirty="0" smtClean="0">
                  <a:latin typeface="NikoshBAN" pitchFamily="2" charset="0"/>
                  <a:cs typeface="NikoshBAN" pitchFamily="2" charset="0"/>
                </a:rPr>
                <a:t>স্ফুটনাংক</a:t>
              </a:r>
              <a:endParaRPr lang="en-US" dirty="0">
                <a:latin typeface="NikoshBAN" pitchFamily="2" charset="0"/>
                <a:cs typeface="NikoshBAN" pitchFamily="2" charset="0"/>
              </a:endParaRPr>
            </a:p>
          </p:txBody>
        </p:sp>
        <p:sp>
          <p:nvSpPr>
            <p:cNvPr id="12" name="TextBox 11"/>
            <p:cNvSpPr txBox="1"/>
            <p:nvPr/>
          </p:nvSpPr>
          <p:spPr>
            <a:xfrm>
              <a:off x="6921129" y="3276600"/>
              <a:ext cx="834413" cy="347282"/>
            </a:xfrm>
            <a:prstGeom prst="rect">
              <a:avLst/>
            </a:prstGeom>
            <a:noFill/>
          </p:spPr>
          <p:txBody>
            <a:bodyPr wrap="square" rtlCol="0">
              <a:spAutoFit/>
            </a:bodyPr>
            <a:lstStyle/>
            <a:p>
              <a:r>
                <a:rPr lang="bn-BD" dirty="0" smtClean="0">
                  <a:latin typeface="NikoshBAN" pitchFamily="2" charset="0"/>
                  <a:cs typeface="NikoshBAN" pitchFamily="2" charset="0"/>
                </a:rPr>
                <a:t>গলনাংক</a:t>
              </a:r>
              <a:endParaRPr lang="en-US" dirty="0">
                <a:latin typeface="NikoshBAN" pitchFamily="2" charset="0"/>
                <a:cs typeface="NikoshBAN" pitchFamily="2" charset="0"/>
              </a:endParaRPr>
            </a:p>
          </p:txBody>
        </p:sp>
        <p:grpSp>
          <p:nvGrpSpPr>
            <p:cNvPr id="13" name="Group 13"/>
            <p:cNvGrpSpPr/>
            <p:nvPr/>
          </p:nvGrpSpPr>
          <p:grpSpPr>
            <a:xfrm>
              <a:off x="685800" y="3591580"/>
              <a:ext cx="1295400" cy="1437620"/>
              <a:chOff x="533400" y="1295400"/>
              <a:chExt cx="1295400" cy="1437620"/>
            </a:xfrm>
          </p:grpSpPr>
          <p:sp>
            <p:nvSpPr>
              <p:cNvPr id="15" name="TextBox 14"/>
              <p:cNvSpPr txBox="1"/>
              <p:nvPr/>
            </p:nvSpPr>
            <p:spPr>
              <a:xfrm>
                <a:off x="533400" y="2209800"/>
                <a:ext cx="1295400" cy="523220"/>
              </a:xfrm>
              <a:prstGeom prst="rect">
                <a:avLst/>
              </a:prstGeom>
              <a:noFill/>
            </p:spPr>
            <p:txBody>
              <a:bodyPr wrap="square" rtlCol="0">
                <a:spAutoFit/>
              </a:bodyPr>
              <a:lstStyle/>
              <a:p>
                <a:r>
                  <a:rPr lang="bn-BD" sz="2800" dirty="0" smtClean="0">
                    <a:latin typeface="NikoshBAN" pitchFamily="2" charset="0"/>
                    <a:cs typeface="NikoshBAN" pitchFamily="2" charset="0"/>
                  </a:rPr>
                  <a:t>১০০০</a:t>
                </a:r>
                <a:r>
                  <a:rPr lang="bn-BD" sz="2800" baseline="26000" dirty="0" smtClean="0">
                    <a:latin typeface="NikoshBAN" pitchFamily="2" charset="0"/>
                    <a:cs typeface="NikoshBAN" pitchFamily="2" charset="0"/>
                  </a:rPr>
                  <a:t>০</a:t>
                </a:r>
                <a:r>
                  <a:rPr lang="en-US" sz="2800" dirty="0" smtClean="0">
                    <a:latin typeface="NikoshBAN" pitchFamily="2" charset="0"/>
                    <a:cs typeface="NikoshBAN" pitchFamily="2" charset="0"/>
                  </a:rPr>
                  <a:t>c</a:t>
                </a:r>
                <a:endParaRPr lang="en-US" sz="2800" baseline="26000" dirty="0">
                  <a:latin typeface="NikoshBAN" pitchFamily="2" charset="0"/>
                  <a:cs typeface="NikoshBAN" pitchFamily="2" charset="0"/>
                </a:endParaRPr>
              </a:p>
            </p:txBody>
          </p:sp>
          <p:sp>
            <p:nvSpPr>
              <p:cNvPr id="16" name="TextBox 15"/>
              <p:cNvSpPr txBox="1"/>
              <p:nvPr/>
            </p:nvSpPr>
            <p:spPr>
              <a:xfrm>
                <a:off x="533400" y="1905000"/>
                <a:ext cx="1295400" cy="523220"/>
              </a:xfrm>
              <a:prstGeom prst="rect">
                <a:avLst/>
              </a:prstGeom>
              <a:noFill/>
            </p:spPr>
            <p:txBody>
              <a:bodyPr wrap="square" rtlCol="0">
                <a:spAutoFit/>
              </a:bodyPr>
              <a:lstStyle/>
              <a:p>
                <a:r>
                  <a:rPr lang="en-US" sz="2800" dirty="0" smtClean="0">
                    <a:latin typeface="NikoshBAN" pitchFamily="2" charset="0"/>
                    <a:cs typeface="NikoshBAN" pitchFamily="2" charset="0"/>
                  </a:rPr>
                  <a:t>2</a:t>
                </a:r>
                <a:r>
                  <a:rPr lang="bn-BD" sz="2800" dirty="0" smtClean="0">
                    <a:latin typeface="NikoshBAN" pitchFamily="2" charset="0"/>
                    <a:cs typeface="NikoshBAN" pitchFamily="2" charset="0"/>
                  </a:rPr>
                  <a:t>০০০</a:t>
                </a:r>
                <a:r>
                  <a:rPr lang="bn-BD" sz="2800" baseline="26000" dirty="0" smtClean="0">
                    <a:latin typeface="NikoshBAN" pitchFamily="2" charset="0"/>
                    <a:cs typeface="NikoshBAN" pitchFamily="2" charset="0"/>
                  </a:rPr>
                  <a:t>০</a:t>
                </a:r>
                <a:r>
                  <a:rPr lang="en-US" sz="2800" dirty="0" smtClean="0">
                    <a:latin typeface="NikoshBAN" pitchFamily="2" charset="0"/>
                    <a:cs typeface="NikoshBAN" pitchFamily="2" charset="0"/>
                  </a:rPr>
                  <a:t>c</a:t>
                </a:r>
                <a:endParaRPr lang="en-US" sz="2800" baseline="26000" dirty="0">
                  <a:latin typeface="NikoshBAN" pitchFamily="2" charset="0"/>
                  <a:cs typeface="NikoshBAN" pitchFamily="2" charset="0"/>
                </a:endParaRPr>
              </a:p>
            </p:txBody>
          </p:sp>
          <p:sp>
            <p:nvSpPr>
              <p:cNvPr id="17" name="TextBox 16"/>
              <p:cNvSpPr txBox="1"/>
              <p:nvPr/>
            </p:nvSpPr>
            <p:spPr>
              <a:xfrm>
                <a:off x="533400" y="1600200"/>
                <a:ext cx="1295400" cy="523220"/>
              </a:xfrm>
              <a:prstGeom prst="rect">
                <a:avLst/>
              </a:prstGeom>
              <a:noFill/>
            </p:spPr>
            <p:txBody>
              <a:bodyPr wrap="square" rtlCol="0">
                <a:spAutoFit/>
              </a:bodyPr>
              <a:lstStyle/>
              <a:p>
                <a:r>
                  <a:rPr lang="en-US" sz="2800" dirty="0" smtClean="0">
                    <a:latin typeface="NikoshBAN" pitchFamily="2" charset="0"/>
                    <a:cs typeface="NikoshBAN" pitchFamily="2" charset="0"/>
                  </a:rPr>
                  <a:t>3</a:t>
                </a:r>
                <a:r>
                  <a:rPr lang="bn-BD" sz="2800" dirty="0" smtClean="0">
                    <a:latin typeface="NikoshBAN" pitchFamily="2" charset="0"/>
                    <a:cs typeface="NikoshBAN" pitchFamily="2" charset="0"/>
                  </a:rPr>
                  <a:t>০০০</a:t>
                </a:r>
                <a:r>
                  <a:rPr lang="bn-BD" sz="2800" baseline="26000" dirty="0" smtClean="0">
                    <a:latin typeface="NikoshBAN" pitchFamily="2" charset="0"/>
                    <a:cs typeface="NikoshBAN" pitchFamily="2" charset="0"/>
                  </a:rPr>
                  <a:t>০</a:t>
                </a:r>
                <a:r>
                  <a:rPr lang="en-US" sz="2800" dirty="0" smtClean="0">
                    <a:latin typeface="NikoshBAN" pitchFamily="2" charset="0"/>
                    <a:cs typeface="NikoshBAN" pitchFamily="2" charset="0"/>
                  </a:rPr>
                  <a:t>c</a:t>
                </a:r>
                <a:endParaRPr lang="en-US" sz="2800" baseline="26000" dirty="0">
                  <a:latin typeface="NikoshBAN" pitchFamily="2" charset="0"/>
                  <a:cs typeface="NikoshBAN" pitchFamily="2" charset="0"/>
                </a:endParaRPr>
              </a:p>
            </p:txBody>
          </p:sp>
          <p:sp>
            <p:nvSpPr>
              <p:cNvPr id="18" name="TextBox 17"/>
              <p:cNvSpPr txBox="1"/>
              <p:nvPr/>
            </p:nvSpPr>
            <p:spPr>
              <a:xfrm>
                <a:off x="533400" y="1295400"/>
                <a:ext cx="1295400" cy="523220"/>
              </a:xfrm>
              <a:prstGeom prst="rect">
                <a:avLst/>
              </a:prstGeom>
              <a:noFill/>
            </p:spPr>
            <p:txBody>
              <a:bodyPr wrap="square" rtlCol="0">
                <a:spAutoFit/>
              </a:bodyPr>
              <a:lstStyle/>
              <a:p>
                <a:r>
                  <a:rPr lang="en-US" sz="2800" dirty="0" smtClean="0">
                    <a:latin typeface="NikoshBAN" pitchFamily="2" charset="0"/>
                    <a:cs typeface="NikoshBAN" pitchFamily="2" charset="0"/>
                  </a:rPr>
                  <a:t>4</a:t>
                </a:r>
                <a:r>
                  <a:rPr lang="bn-BD" sz="2800" dirty="0" smtClean="0">
                    <a:latin typeface="NikoshBAN" pitchFamily="2" charset="0"/>
                    <a:cs typeface="NikoshBAN" pitchFamily="2" charset="0"/>
                  </a:rPr>
                  <a:t>০০০</a:t>
                </a:r>
                <a:r>
                  <a:rPr lang="bn-BD" sz="2800" baseline="26000" dirty="0" smtClean="0">
                    <a:latin typeface="NikoshBAN" pitchFamily="2" charset="0"/>
                    <a:cs typeface="NikoshBAN" pitchFamily="2" charset="0"/>
                  </a:rPr>
                  <a:t>০</a:t>
                </a:r>
                <a:r>
                  <a:rPr lang="en-US" sz="2800" dirty="0" smtClean="0">
                    <a:latin typeface="NikoshBAN" pitchFamily="2" charset="0"/>
                    <a:cs typeface="NikoshBAN" pitchFamily="2" charset="0"/>
                  </a:rPr>
                  <a:t>c</a:t>
                </a:r>
                <a:endParaRPr lang="en-US" sz="2800" baseline="26000" dirty="0">
                  <a:latin typeface="NikoshBAN" pitchFamily="2" charset="0"/>
                  <a:cs typeface="NikoshBAN" pitchFamily="2" charset="0"/>
                </a:endParaRPr>
              </a:p>
            </p:txBody>
          </p:sp>
        </p:grpSp>
      </p:grpSp>
      <p:sp>
        <p:nvSpPr>
          <p:cNvPr id="19" name="TextBox 18"/>
          <p:cNvSpPr txBox="1"/>
          <p:nvPr/>
        </p:nvSpPr>
        <p:spPr>
          <a:xfrm>
            <a:off x="304800" y="4953000"/>
            <a:ext cx="8686800" cy="1384995"/>
          </a:xfrm>
          <a:prstGeom prst="rect">
            <a:avLst/>
          </a:prstGeom>
          <a:noFill/>
        </p:spPr>
        <p:txBody>
          <a:bodyPr wrap="square" rtlCol="0">
            <a:spAutoFit/>
          </a:bodyPr>
          <a:lstStyle/>
          <a:p>
            <a:r>
              <a:rPr lang="bn-BD" sz="2800" dirty="0" smtClean="0">
                <a:latin typeface="NikoshBAN" pitchFamily="2" charset="0"/>
                <a:cs typeface="NikoshBAN" pitchFamily="2" charset="0"/>
              </a:rPr>
              <a:t>পর্যায় ৩-এ বিভিন্ন গ্রুপে অবস্থিত মৌলসমূহের ভৌত অবস্থা দেখলে আমরা দেখি যে সোডিয়াম ক্ষার ধাতু, যা কঠিন পদার্থ এবং যাকে ছুরি দিয়ে কাটা যায়। পর্যায় সারণির ডান দিকের মৌলসমূহের ভৌত অবস্থা ক্রমান্বয়ে পরিবর্তিত হয়।</a:t>
            </a:r>
            <a:endParaRPr lang="en-US" sz="2800" dirty="0">
              <a:latin typeface="NikoshBAN" pitchFamily="2" charset="0"/>
              <a:cs typeface="NikoshBAN" pitchFamily="2" charset="0"/>
            </a:endParaRPr>
          </a:p>
        </p:txBody>
      </p:sp>
      <p:sp>
        <p:nvSpPr>
          <p:cNvPr id="20" name="TextBox 19"/>
          <p:cNvSpPr txBox="1"/>
          <p:nvPr/>
        </p:nvSpPr>
        <p:spPr>
          <a:xfrm>
            <a:off x="1981200" y="533400"/>
            <a:ext cx="4343400" cy="584775"/>
          </a:xfrm>
          <a:prstGeom prst="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atin typeface="NikoshBAN" pitchFamily="2" charset="0"/>
                <a:cs typeface="NikoshBAN" pitchFamily="2" charset="0"/>
              </a:rPr>
              <a:t>পর্যায়গত সুবিধা</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52400"/>
            <a:ext cx="47244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দলগত কাজ</a:t>
            </a:r>
            <a:endParaRPr lang="en-US" sz="4000" dirty="0">
              <a:latin typeface="NikoshBAN" pitchFamily="2" charset="0"/>
              <a:cs typeface="NikoshBAN" pitchFamily="2" charset="0"/>
            </a:endParaRPr>
          </a:p>
        </p:txBody>
      </p:sp>
      <p:sp>
        <p:nvSpPr>
          <p:cNvPr id="3" name="TextBox 2"/>
          <p:cNvSpPr txBox="1"/>
          <p:nvPr/>
        </p:nvSpPr>
        <p:spPr>
          <a:xfrm>
            <a:off x="762000" y="838200"/>
            <a:ext cx="6400800" cy="523220"/>
          </a:xfrm>
          <a:prstGeom prst="rect">
            <a:avLst/>
          </a:prstGeom>
          <a:noFill/>
        </p:spPr>
        <p:txBody>
          <a:bodyPr wrap="square" rtlCol="0">
            <a:spAutoFit/>
          </a:bodyPr>
          <a:lstStyle/>
          <a:p>
            <a:r>
              <a:rPr lang="bn-BD" sz="2800" dirty="0" smtClean="0">
                <a:latin typeface="NikoshBAN" pitchFamily="2" charset="0"/>
                <a:cs typeface="NikoshBAN" pitchFamily="2" charset="0"/>
              </a:rPr>
              <a:t>সহায়ক সামগ্রীঃ বীকার, পানি, সোডিয়াম, ম্যাগনেসিয়াম।</a:t>
            </a:r>
            <a:endParaRPr lang="en-US" sz="2800" dirty="0">
              <a:latin typeface="NikoshBAN" pitchFamily="2" charset="0"/>
              <a:cs typeface="NikoshBAN" pitchFamily="2" charset="0"/>
            </a:endParaRPr>
          </a:p>
        </p:txBody>
      </p:sp>
      <p:sp>
        <p:nvSpPr>
          <p:cNvPr id="4" name="TextBox 3"/>
          <p:cNvSpPr txBox="1"/>
          <p:nvPr/>
        </p:nvSpPr>
        <p:spPr>
          <a:xfrm>
            <a:off x="304800" y="4209871"/>
            <a:ext cx="8610600" cy="1200329"/>
          </a:xfrm>
          <a:prstGeom prst="rect">
            <a:avLst/>
          </a:prstGeom>
          <a:noFill/>
        </p:spPr>
        <p:txBody>
          <a:bodyPr wrap="square" rtlCol="0">
            <a:spAutoFit/>
          </a:bodyPr>
          <a:lstStyle/>
          <a:p>
            <a:r>
              <a:rPr lang="bn-BD" sz="2400" dirty="0" smtClean="0">
                <a:latin typeface="NikoshBAN" pitchFamily="2" charset="0"/>
                <a:cs typeface="NikoshBAN" pitchFamily="2" charset="0"/>
              </a:rPr>
              <a:t>কার্যপদ্ধতিঃ</a:t>
            </a:r>
          </a:p>
          <a:p>
            <a:pPr>
              <a:buFont typeface="Wingdings" pitchFamily="2" charset="2"/>
              <a:buChar char="Ø"/>
            </a:pPr>
            <a:r>
              <a:rPr lang="bn-BD" sz="2400" dirty="0" smtClean="0">
                <a:latin typeface="NikoshBAN" pitchFamily="2" charset="0"/>
                <a:cs typeface="NikoshBAN" pitchFamily="2" charset="0"/>
              </a:rPr>
              <a:t> চিত্রের ন্যায় ( চিত্র-১ ) একটি বীকারে সামান্য পানি নাও এবং কিছু সোডিয়ামের টুকরা ঢাল। কি ঘটে খাতায় লিখ। </a:t>
            </a:r>
            <a:endParaRPr lang="en-US" sz="2400" dirty="0">
              <a:latin typeface="NikoshBAN" pitchFamily="2" charset="0"/>
              <a:cs typeface="NikoshBAN" pitchFamily="2" charset="0"/>
            </a:endParaRPr>
          </a:p>
        </p:txBody>
      </p:sp>
      <p:sp>
        <p:nvSpPr>
          <p:cNvPr id="5" name="TextBox 4"/>
          <p:cNvSpPr txBox="1"/>
          <p:nvPr/>
        </p:nvSpPr>
        <p:spPr>
          <a:xfrm>
            <a:off x="304800" y="5334000"/>
            <a:ext cx="8610600" cy="830997"/>
          </a:xfrm>
          <a:prstGeom prst="rect">
            <a:avLst/>
          </a:prstGeom>
          <a:noFill/>
        </p:spPr>
        <p:txBody>
          <a:bodyPr wrap="square" rtlCol="0">
            <a:spAutoFit/>
          </a:bodyPr>
          <a:lstStyle/>
          <a:p>
            <a:pPr>
              <a:buFont typeface="Wingdings" pitchFamily="2" charset="2"/>
              <a:buChar char="Ø"/>
            </a:pPr>
            <a:r>
              <a:rPr lang="bn-BD" sz="2400" dirty="0" smtClean="0">
                <a:latin typeface="NikoshBAN" pitchFamily="2" charset="0"/>
                <a:cs typeface="NikoshBAN" pitchFamily="2" charset="0"/>
              </a:rPr>
              <a:t> চিত্রের ন্যায় ( চিত্র -১ ) একটি বীকারে সামান্য পানি নিয়ে তাতে সোডিয়ামের পরিবর্তে</a:t>
            </a:r>
          </a:p>
          <a:p>
            <a:r>
              <a:rPr lang="bn-BD" sz="2400" dirty="0" smtClean="0">
                <a:latin typeface="NikoshBAN" pitchFamily="2" charset="0"/>
                <a:cs typeface="NikoshBAN" pitchFamily="2" charset="0"/>
              </a:rPr>
              <a:t>     কিছু ম্যাগনেসিয়ামের টুকরা ঢাল। কি ঘটে খাতায় লিখ।</a:t>
            </a:r>
            <a:endParaRPr lang="en-US" sz="2400" dirty="0">
              <a:latin typeface="NikoshBAN" pitchFamily="2" charset="0"/>
              <a:cs typeface="NikoshBAN" pitchFamily="2" charset="0"/>
            </a:endParaRPr>
          </a:p>
        </p:txBody>
      </p:sp>
      <p:sp>
        <p:nvSpPr>
          <p:cNvPr id="6" name="TextBox 5"/>
          <p:cNvSpPr txBox="1"/>
          <p:nvPr/>
        </p:nvSpPr>
        <p:spPr>
          <a:xfrm>
            <a:off x="304800" y="6096000"/>
            <a:ext cx="7696200" cy="461665"/>
          </a:xfrm>
          <a:prstGeom prst="rect">
            <a:avLst/>
          </a:prstGeom>
          <a:noFill/>
        </p:spPr>
        <p:txBody>
          <a:bodyPr wrap="square" rtlCol="0">
            <a:spAutoFit/>
          </a:bodyPr>
          <a:lstStyle/>
          <a:p>
            <a:pPr>
              <a:buFont typeface="Wingdings" pitchFamily="2" charset="2"/>
              <a:buChar char="Ø"/>
            </a:pPr>
            <a:r>
              <a:rPr lang="bn-BD" sz="2400" dirty="0" smtClean="0">
                <a:latin typeface="NikoshBAN" pitchFamily="2" charset="0"/>
                <a:cs typeface="NikoshBAN" pitchFamily="2" charset="0"/>
              </a:rPr>
              <a:t> বিক্রিয়া দুইটির  মিলগুলো খাতায় লিখ।</a:t>
            </a:r>
            <a:endParaRPr lang="en-US" sz="2400" dirty="0">
              <a:latin typeface="NikoshBAN" pitchFamily="2" charset="0"/>
              <a:cs typeface="NikoshBAN" pitchFamily="2" charset="0"/>
            </a:endParaRPr>
          </a:p>
        </p:txBody>
      </p:sp>
      <p:sp>
        <p:nvSpPr>
          <p:cNvPr id="7" name="TextBox 6"/>
          <p:cNvSpPr txBox="1"/>
          <p:nvPr/>
        </p:nvSpPr>
        <p:spPr>
          <a:xfrm>
            <a:off x="6553200" y="228600"/>
            <a:ext cx="2057400" cy="461665"/>
          </a:xfrm>
          <a:prstGeom prst="rect">
            <a:avLst/>
          </a:prstGeom>
          <a:solidFill>
            <a:schemeClr val="accent6">
              <a:lumMod val="40000"/>
              <a:lumOff val="60000"/>
            </a:schemeClr>
          </a:solidFill>
        </p:spPr>
        <p:txBody>
          <a:bodyPr wrap="square" rtlCol="0">
            <a:spAutoFit/>
          </a:bodyPr>
          <a:lstStyle/>
          <a:p>
            <a:r>
              <a:rPr lang="bn-BD" sz="2400" dirty="0" smtClean="0">
                <a:latin typeface="NikoshBAN" pitchFamily="2" charset="0"/>
                <a:cs typeface="NikoshBAN" pitchFamily="2" charset="0"/>
              </a:rPr>
              <a:t>সময়ঃ ১৫ মিনিট</a:t>
            </a:r>
            <a:endParaRPr lang="en-US" sz="2400" dirty="0">
              <a:latin typeface="NikoshBAN" pitchFamily="2" charset="0"/>
              <a:cs typeface="NikoshBAN" pitchFamily="2" charset="0"/>
            </a:endParaRPr>
          </a:p>
        </p:txBody>
      </p:sp>
      <p:pic>
        <p:nvPicPr>
          <p:cNvPr id="12" name="Picture 11" descr="P4180596.JPG"/>
          <p:cNvPicPr>
            <a:picLocks noChangeAspect="1"/>
          </p:cNvPicPr>
          <p:nvPr/>
        </p:nvPicPr>
        <p:blipFill>
          <a:blip r:embed="rId3" cstate="print"/>
          <a:srcRect t="12281"/>
          <a:stretch>
            <a:fillRect/>
          </a:stretch>
        </p:blipFill>
        <p:spPr>
          <a:xfrm>
            <a:off x="3505200" y="2514600"/>
            <a:ext cx="1371600" cy="1524000"/>
          </a:xfrm>
          <a:prstGeom prst="rect">
            <a:avLst/>
          </a:prstGeom>
        </p:spPr>
      </p:pic>
      <p:grpSp>
        <p:nvGrpSpPr>
          <p:cNvPr id="18" name="Group 17"/>
          <p:cNvGrpSpPr/>
          <p:nvPr/>
        </p:nvGrpSpPr>
        <p:grpSpPr>
          <a:xfrm>
            <a:off x="5562600" y="2362200"/>
            <a:ext cx="1295400" cy="1752600"/>
            <a:chOff x="2667000" y="1905000"/>
            <a:chExt cx="1295400" cy="1752600"/>
          </a:xfrm>
        </p:grpSpPr>
        <p:sp>
          <p:nvSpPr>
            <p:cNvPr id="14" name="Can 13"/>
            <p:cNvSpPr/>
            <p:nvPr/>
          </p:nvSpPr>
          <p:spPr>
            <a:xfrm>
              <a:off x="2667000" y="1905000"/>
              <a:ext cx="1295400" cy="1752600"/>
            </a:xfrm>
            <a:prstGeom prst="can">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6" name="Can 15"/>
            <p:cNvSpPr/>
            <p:nvPr/>
          </p:nvSpPr>
          <p:spPr>
            <a:xfrm>
              <a:off x="2667000" y="2743200"/>
              <a:ext cx="1295400" cy="914400"/>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pic>
        <p:nvPicPr>
          <p:cNvPr id="17" name="Picture 16" descr="Sodium.jpg"/>
          <p:cNvPicPr>
            <a:picLocks noChangeAspect="1"/>
          </p:cNvPicPr>
          <p:nvPr/>
        </p:nvPicPr>
        <p:blipFill>
          <a:blip r:embed="rId4"/>
          <a:stretch>
            <a:fillRect/>
          </a:stretch>
        </p:blipFill>
        <p:spPr>
          <a:xfrm>
            <a:off x="5257800" y="1393371"/>
            <a:ext cx="1143000" cy="816429"/>
          </a:xfrm>
          <a:prstGeom prst="rect">
            <a:avLst/>
          </a:prstGeom>
        </p:spPr>
      </p:pic>
      <p:pic>
        <p:nvPicPr>
          <p:cNvPr id="19" name="Picture 18" descr="Sodium.jpg"/>
          <p:cNvPicPr>
            <a:picLocks noChangeAspect="1"/>
          </p:cNvPicPr>
          <p:nvPr/>
        </p:nvPicPr>
        <p:blipFill>
          <a:blip r:embed="rId5" cstate="print"/>
          <a:stretch>
            <a:fillRect/>
          </a:stretch>
        </p:blipFill>
        <p:spPr>
          <a:xfrm>
            <a:off x="6019800" y="1752600"/>
            <a:ext cx="304800" cy="386080"/>
          </a:xfrm>
          <a:prstGeom prst="rect">
            <a:avLst/>
          </a:prstGeom>
        </p:spPr>
      </p:pic>
      <p:sp>
        <p:nvSpPr>
          <p:cNvPr id="20" name="TextBox 19"/>
          <p:cNvSpPr txBox="1"/>
          <p:nvPr/>
        </p:nvSpPr>
        <p:spPr>
          <a:xfrm>
            <a:off x="3733800" y="3581400"/>
            <a:ext cx="1143000" cy="523220"/>
          </a:xfrm>
          <a:prstGeom prst="rect">
            <a:avLst/>
          </a:prstGeom>
          <a:noFill/>
        </p:spPr>
        <p:txBody>
          <a:bodyPr wrap="square" rtlCol="0">
            <a:spAutoFit/>
          </a:bodyPr>
          <a:lstStyle/>
          <a:p>
            <a:r>
              <a:rPr lang="bn-BD" sz="2800" dirty="0" smtClean="0">
                <a:solidFill>
                  <a:srgbClr val="00B0F0"/>
                </a:solidFill>
                <a:latin typeface="NikoshBAN" pitchFamily="2" charset="0"/>
                <a:cs typeface="NikoshBAN" pitchFamily="2" charset="0"/>
              </a:rPr>
              <a:t>চিত্র-১</a:t>
            </a:r>
            <a:endParaRPr lang="en-US" sz="2800" dirty="0">
              <a:solidFill>
                <a:srgbClr val="00B0F0"/>
              </a:solidFill>
              <a:latin typeface="NikoshBAN" pitchFamily="2" charset="0"/>
              <a:cs typeface="NikoshBAN" pitchFamily="2" charset="0"/>
            </a:endParaRPr>
          </a:p>
        </p:txBody>
      </p:sp>
      <p:sp>
        <p:nvSpPr>
          <p:cNvPr id="21" name="TextBox 20"/>
          <p:cNvSpPr txBox="1"/>
          <p:nvPr/>
        </p:nvSpPr>
        <p:spPr>
          <a:xfrm>
            <a:off x="5410200" y="3733800"/>
            <a:ext cx="1143000" cy="523220"/>
          </a:xfrm>
          <a:prstGeom prst="rect">
            <a:avLst/>
          </a:prstGeom>
          <a:noFill/>
        </p:spPr>
        <p:txBody>
          <a:bodyPr wrap="square" rtlCol="0">
            <a:spAutoFit/>
          </a:bodyPr>
          <a:lstStyle/>
          <a:p>
            <a:r>
              <a:rPr lang="bn-BD" sz="2800" dirty="0" smtClean="0">
                <a:latin typeface="NikoshBAN" pitchFamily="2" charset="0"/>
                <a:cs typeface="NikoshBAN" pitchFamily="2" charset="0"/>
              </a:rPr>
              <a:t>চিত্র-২</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77778E-6 1.84971E-6 C 0.0033 0.01341 0.00608 0.02635 0.00782 0.04023 C 0.00938 0.07606 0.00903 0.11213 0.01111 0.14797 C 0.01129 0.15237 0.01424 0.16069 0.01424 0.16069 C 0.01372 0.17664 0.01823 0.21086 0.00625 0.22612 C 0.00521 0.23028 0.00417 0.23468 0.00313 0.23884 C 0.00261 0.24092 0.00157 0.24508 0.00157 0.24508 C 0.00104 0.25086 -0.00295 0.26335 0.00313 0.26843 C 0.00591 0.27075 0.01268 0.2726 0.01268 0.2726 C 0.01615 0.27745 0.01424 0.27699 0.01736 0.27699 " pathEditMode="relative" ptsTypes="fffffffffA">
                                      <p:cBhvr>
                                        <p:cTn id="6" dur="2000" fill="hold"/>
                                        <p:tgtEl>
                                          <p:spTgt spid="19"/>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9"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ppt_x</p:attrName>
                                        </p:attrNameLst>
                                      </p:cBhvr>
                                      <p:tavLst>
                                        <p:tav tm="0">
                                          <p:val>
                                            <p:strVal val="#ppt_x-.2"/>
                                          </p:val>
                                        </p:tav>
                                        <p:tav tm="100000">
                                          <p:val>
                                            <p:strVal val="#ppt_x"/>
                                          </p:val>
                                        </p:tav>
                                      </p:tavLst>
                                    </p:anim>
                                    <p:anim calcmode="lin" valueType="num">
                                      <p:cBhvr>
                                        <p:cTn id="1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ppt_x</p:attrName>
                                        </p:attrNameLst>
                                      </p:cBhvr>
                                      <p:tavLst>
                                        <p:tav tm="0">
                                          <p:val>
                                            <p:strVal val="#ppt_x-.2"/>
                                          </p:val>
                                        </p:tav>
                                        <p:tav tm="100000">
                                          <p:val>
                                            <p:strVal val="#ppt_x"/>
                                          </p:val>
                                        </p:tav>
                                      </p:tavLst>
                                    </p:anim>
                                    <p:anim calcmode="lin" valueType="num">
                                      <p:cBhvr>
                                        <p:cTn id="1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hlinkClick r:id="" action="ppaction://ole?verb=0"/>
          </p:cNvPr>
          <p:cNvGraphicFramePr>
            <a:graphicFrameLocks noChangeAspect="1"/>
          </p:cNvGraphicFramePr>
          <p:nvPr/>
        </p:nvGraphicFramePr>
        <p:xfrm>
          <a:off x="4114800" y="3043238"/>
          <a:ext cx="914400" cy="771525"/>
        </p:xfrm>
        <a:graphic>
          <a:graphicData uri="http://schemas.openxmlformats.org/presentationml/2006/ole">
            <p:oleObj spid="_x0000_s1028" name="Packager Shell Object" showAsIcon="1" r:id="rId4" imgW="914400" imgH="771480" progId="Package">
              <p:embed/>
            </p:oleObj>
          </a:graphicData>
        </a:graphic>
      </p:graphicFrame>
      <p:sp>
        <p:nvSpPr>
          <p:cNvPr id="5" name="TextBox 4"/>
          <p:cNvSpPr txBox="1"/>
          <p:nvPr/>
        </p:nvSpPr>
        <p:spPr>
          <a:xfrm>
            <a:off x="3352800" y="533400"/>
            <a:ext cx="1981200" cy="707886"/>
          </a:xfrm>
          <a:prstGeom prst="rect">
            <a:avLst/>
          </a:prstGeom>
          <a:solidFill>
            <a:srgbClr val="92D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000" dirty="0" smtClean="0">
                <a:latin typeface="NikoshBAN" pitchFamily="2" charset="0"/>
                <a:cs typeface="NikoshBAN" pitchFamily="2" charset="0"/>
              </a:rPr>
              <a:t>ভিডিও</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533400"/>
            <a:ext cx="3657600" cy="646331"/>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600" dirty="0" smtClean="0">
                <a:latin typeface="NikoshBAN" pitchFamily="2" charset="0"/>
                <a:cs typeface="NikoshBAN" pitchFamily="2" charset="0"/>
              </a:rPr>
              <a:t> মূল্যায়ন</a:t>
            </a:r>
            <a:endParaRPr lang="en-US" sz="3600" dirty="0">
              <a:latin typeface="NikoshBAN" pitchFamily="2" charset="0"/>
              <a:cs typeface="NikoshBAN" pitchFamily="2" charset="0"/>
            </a:endParaRPr>
          </a:p>
        </p:txBody>
      </p:sp>
      <p:sp>
        <p:nvSpPr>
          <p:cNvPr id="3" name="TextBox 2"/>
          <p:cNvSpPr txBox="1"/>
          <p:nvPr/>
        </p:nvSpPr>
        <p:spPr>
          <a:xfrm>
            <a:off x="381000" y="1828800"/>
            <a:ext cx="5791200" cy="461665"/>
          </a:xfrm>
          <a:prstGeom prst="rect">
            <a:avLst/>
          </a:prstGeom>
          <a:noFill/>
        </p:spPr>
        <p:txBody>
          <a:bodyPr wrap="square" rtlCol="0">
            <a:spAutoFit/>
          </a:bodyPr>
          <a:lstStyle/>
          <a:p>
            <a:pPr>
              <a:buFont typeface="Wingdings" pitchFamily="2" charset="2"/>
              <a:buChar char="Ø"/>
            </a:pPr>
            <a:r>
              <a:rPr lang="bn-BD" sz="2400" dirty="0" smtClean="0">
                <a:latin typeface="NikoshBAN" pitchFamily="2" charset="0"/>
                <a:cs typeface="NikoshBAN" pitchFamily="2" charset="0"/>
              </a:rPr>
              <a:t> এ পর্যন্ত আবিস্কৃত মৌলের সংখ্যা কত?</a:t>
            </a:r>
            <a:endParaRPr lang="en-US" sz="2400" dirty="0">
              <a:latin typeface="NikoshBAN" pitchFamily="2" charset="0"/>
              <a:cs typeface="NikoshBAN" pitchFamily="2" charset="0"/>
            </a:endParaRPr>
          </a:p>
        </p:txBody>
      </p:sp>
      <p:sp>
        <p:nvSpPr>
          <p:cNvPr id="4" name="TextBox 3"/>
          <p:cNvSpPr txBox="1"/>
          <p:nvPr/>
        </p:nvSpPr>
        <p:spPr>
          <a:xfrm>
            <a:off x="381000" y="2372380"/>
            <a:ext cx="8458200" cy="461665"/>
          </a:xfrm>
          <a:prstGeom prst="rect">
            <a:avLst/>
          </a:prstGeom>
          <a:noFill/>
        </p:spPr>
        <p:txBody>
          <a:bodyPr wrap="square" rtlCol="0">
            <a:spAutoFit/>
          </a:bodyPr>
          <a:lstStyle/>
          <a:p>
            <a:pPr>
              <a:buFont typeface="Wingdings" pitchFamily="2" charset="2"/>
              <a:buChar char="Ø"/>
            </a:pPr>
            <a:r>
              <a:rPr lang="bn-BD" sz="2400" dirty="0" smtClean="0">
                <a:latin typeface="NikoshBAN" pitchFamily="2" charset="0"/>
                <a:cs typeface="NikoshBAN" pitchFamily="2" charset="0"/>
              </a:rPr>
              <a:t>  মৌলসমূহকে আলাদা ভাবে জানার চেয়ে পর্যায় সারণির মাধ্যমে জানা সহজ কেন?</a:t>
            </a:r>
            <a:endParaRPr lang="en-US" sz="2400" dirty="0">
              <a:latin typeface="NikoshBAN" pitchFamily="2" charset="0"/>
              <a:cs typeface="NikoshBAN" pitchFamily="2" charset="0"/>
            </a:endParaRPr>
          </a:p>
        </p:txBody>
      </p:sp>
      <p:sp>
        <p:nvSpPr>
          <p:cNvPr id="5" name="TextBox 4"/>
          <p:cNvSpPr txBox="1"/>
          <p:nvPr/>
        </p:nvSpPr>
        <p:spPr>
          <a:xfrm>
            <a:off x="381000" y="3048000"/>
            <a:ext cx="8229600" cy="461665"/>
          </a:xfrm>
          <a:prstGeom prst="rect">
            <a:avLst/>
          </a:prstGeom>
          <a:noFill/>
        </p:spPr>
        <p:txBody>
          <a:bodyPr wrap="square" rtlCol="0">
            <a:spAutoFit/>
          </a:bodyPr>
          <a:lstStyle/>
          <a:p>
            <a:pPr>
              <a:buFont typeface="Wingdings" pitchFamily="2" charset="2"/>
              <a:buChar char="Ø"/>
            </a:pPr>
            <a:r>
              <a:rPr lang="bn-BD" sz="2400" dirty="0" smtClean="0">
                <a:latin typeface="NikoshBAN" pitchFamily="2" charset="0"/>
                <a:cs typeface="NikoshBAN" pitchFamily="2" charset="0"/>
              </a:rPr>
              <a:t> গ্রুপ-১ এ অবস্থিত হাইড্রোজেন ব্যতিত অন্য মৌগুলোকে ক্ষার ধাতু বলা হয় কেন?</a:t>
            </a:r>
            <a:endParaRPr lang="en-US" sz="2400" dirty="0">
              <a:latin typeface="NikoshBAN" pitchFamily="2" charset="0"/>
              <a:cs typeface="NikoshBAN" pitchFamily="2" charset="0"/>
            </a:endParaRPr>
          </a:p>
        </p:txBody>
      </p:sp>
      <p:sp>
        <p:nvSpPr>
          <p:cNvPr id="6" name="TextBox 5"/>
          <p:cNvSpPr txBox="1"/>
          <p:nvPr/>
        </p:nvSpPr>
        <p:spPr>
          <a:xfrm>
            <a:off x="457200" y="3881735"/>
            <a:ext cx="8458200" cy="830997"/>
          </a:xfrm>
          <a:prstGeom prst="rect">
            <a:avLst/>
          </a:prstGeom>
          <a:noFill/>
        </p:spPr>
        <p:txBody>
          <a:bodyPr wrap="square" rtlCol="0">
            <a:spAutoFit/>
          </a:bodyPr>
          <a:lstStyle/>
          <a:p>
            <a:pPr>
              <a:buFont typeface="Wingdings" pitchFamily="2" charset="2"/>
              <a:buChar char="Ø"/>
            </a:pPr>
            <a:r>
              <a:rPr lang="bn-BD" sz="2400" dirty="0" smtClean="0">
                <a:latin typeface="NikoshBAN" pitchFamily="2" charset="0"/>
                <a:cs typeface="NikoshBAN" pitchFamily="2" charset="0"/>
              </a:rPr>
              <a:t> গ্রুপ-১ এ অবস্থিত হাইড্রোজেন ব্যতিত অন্য মৌগুলো পানির সাথে বিক্রিয়া করে </a:t>
            </a:r>
          </a:p>
          <a:p>
            <a:r>
              <a:rPr lang="bn-BD" sz="2400" dirty="0" smtClean="0">
                <a:latin typeface="NikoshBAN" pitchFamily="2" charset="0"/>
                <a:cs typeface="NikoshBAN" pitchFamily="2" charset="0"/>
              </a:rPr>
              <a:t>    কি উৎপন্ন করে?</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ppt_x</p:attrName>
                                        </p:attrNameLst>
                                      </p:cBhvr>
                                      <p:tavLst>
                                        <p:tav tm="0">
                                          <p:val>
                                            <p:strVal val="#ppt_x-.2"/>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2800" y="649069"/>
            <a:ext cx="2590800" cy="646331"/>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600" dirty="0" smtClean="0">
                <a:latin typeface="NikoshBAN" pitchFamily="2" charset="0"/>
                <a:cs typeface="NikoshBAN" pitchFamily="2" charset="0"/>
              </a:rPr>
              <a:t>বাড়ির কাজ</a:t>
            </a:r>
            <a:endParaRPr lang="en-US" sz="3600" dirty="0">
              <a:latin typeface="NikoshBAN" pitchFamily="2" charset="0"/>
              <a:cs typeface="NikoshBAN" pitchFamily="2" charset="0"/>
            </a:endParaRPr>
          </a:p>
        </p:txBody>
      </p:sp>
      <p:sp>
        <p:nvSpPr>
          <p:cNvPr id="3" name="TextBox 2"/>
          <p:cNvSpPr txBox="1"/>
          <p:nvPr/>
        </p:nvSpPr>
        <p:spPr>
          <a:xfrm>
            <a:off x="990600" y="2438400"/>
            <a:ext cx="7315200" cy="5847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txBody>
          <a:bodyPr wrap="square" rtlCol="0">
            <a:spAutoFit/>
          </a:bodyPr>
          <a:lstStyle/>
          <a:p>
            <a:pPr algn="ctr"/>
            <a:r>
              <a:rPr lang="bn-BD" sz="3200" dirty="0" smtClean="0">
                <a:latin typeface="NikoshBAN" pitchFamily="2" charset="0"/>
                <a:cs typeface="NikoshBAN" pitchFamily="2" charset="0"/>
              </a:rPr>
              <a:t>পর্যায় সারণির সুবিধাসমূহ লিখে আনবে।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24200" y="381000"/>
            <a:ext cx="3124200" cy="923330"/>
          </a:xfrm>
          <a:prstGeom prst="rect">
            <a:avLst/>
          </a:prstGeom>
          <a:solidFill>
            <a:srgbClr val="00B050"/>
          </a:solidFill>
        </p:spPr>
        <p:txBody>
          <a:bodyPr wrap="square" rtlCol="0">
            <a:spAutoFit/>
          </a:bodyPr>
          <a:lstStyle/>
          <a:p>
            <a:pPr algn="ctr"/>
            <a:r>
              <a:rPr lang="bn-BD" sz="5400" dirty="0" smtClean="0">
                <a:solidFill>
                  <a:srgbClr val="FF0000"/>
                </a:solidFill>
                <a:latin typeface="NikoshBAN" pitchFamily="2" charset="0"/>
                <a:cs typeface="NikoshBAN" pitchFamily="2" charset="0"/>
              </a:rPr>
              <a:t>ধন্যবাদ</a:t>
            </a:r>
            <a:endParaRPr lang="en-US" sz="5400" dirty="0">
              <a:solidFill>
                <a:srgbClr val="FF0000"/>
              </a:solidFill>
              <a:latin typeface="NikoshBAN" pitchFamily="2" charset="0"/>
              <a:cs typeface="NikoshBAN" pitchFamily="2" charset="0"/>
            </a:endParaRPr>
          </a:p>
        </p:txBody>
      </p:sp>
      <p:pic>
        <p:nvPicPr>
          <p:cNvPr id="4" name="Picture 3" descr="kkkl.jpg"/>
          <p:cNvPicPr>
            <a:picLocks noChangeAspect="1"/>
          </p:cNvPicPr>
          <p:nvPr/>
        </p:nvPicPr>
        <p:blipFill>
          <a:blip r:embed="rId2"/>
          <a:stretch>
            <a:fillRect/>
          </a:stretch>
        </p:blipFill>
        <p:spPr>
          <a:xfrm>
            <a:off x="1981200" y="1447800"/>
            <a:ext cx="5181600" cy="518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0800" y="435114"/>
            <a:ext cx="3505200" cy="707886"/>
          </a:xfrm>
          <a:prstGeom prst="rect">
            <a:avLst/>
          </a:prstGeom>
          <a:solidFill>
            <a:schemeClr val="accent5">
              <a:lumMod val="60000"/>
              <a:lumOff val="40000"/>
            </a:schemeClr>
          </a:solidFill>
        </p:spPr>
        <p:txBody>
          <a:bodyPr wrap="square" rtlCol="0">
            <a:spAutoFit/>
          </a:bodyPr>
          <a:lstStyle/>
          <a:p>
            <a:pPr algn="ctr"/>
            <a:r>
              <a:rPr lang="bn-BD" sz="4000" dirty="0" smtClean="0">
                <a:latin typeface="NikoshBAN" pitchFamily="2" charset="0"/>
                <a:cs typeface="NikoshBAN" pitchFamily="2" charset="0"/>
              </a:rPr>
              <a:t>কৃতজ্ঞতা স্বীকার</a:t>
            </a:r>
            <a:endParaRPr lang="en-US" sz="4000" dirty="0">
              <a:latin typeface="NikoshBAN" pitchFamily="2" charset="0"/>
              <a:cs typeface="NikoshBAN" pitchFamily="2" charset="0"/>
            </a:endParaRPr>
          </a:p>
        </p:txBody>
      </p:sp>
      <p:sp>
        <p:nvSpPr>
          <p:cNvPr id="3" name="TextBox 2"/>
          <p:cNvSpPr txBox="1"/>
          <p:nvPr/>
        </p:nvSpPr>
        <p:spPr>
          <a:xfrm>
            <a:off x="381000" y="1524000"/>
            <a:ext cx="8382000" cy="2246769"/>
          </a:xfrm>
          <a:prstGeom prst="rect">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2800" dirty="0" smtClean="0">
                <a:latin typeface="NikoshBAN" pitchFamily="2" charset="0"/>
                <a:cs typeface="NikoshBAN" pitchFamily="2" charset="0"/>
              </a:rPr>
              <a:t>শিক্ষা মন্ত্রণালয়, মাউশি, এনসিটিবি ও এটুআই এর সংশ্লিষ্ট কর্মকর্তাবৃন্দ এবং কন্টেন্ট সম্পাদক হিসাবে যাঁর নির্দেশনা, পরামর্শ ও তত্ত্বাবধানে এই মডেল কন্টেন্ট সমৃদ্ধ এরা হলেন-</a:t>
            </a:r>
          </a:p>
          <a:p>
            <a:r>
              <a:rPr lang="bn-BD" sz="3200" dirty="0" smtClean="0">
                <a:latin typeface="NikoshBAN" pitchFamily="2" charset="0"/>
                <a:cs typeface="NikoshBAN" pitchFamily="2" charset="0"/>
              </a:rPr>
              <a:t>জনাব সামসুদ্দিন আহমেদ তালুকদার </a:t>
            </a:r>
            <a:endParaRPr lang="bn-BD" sz="2400" dirty="0" smtClean="0">
              <a:latin typeface="NikoshBAN" pitchFamily="2" charset="0"/>
              <a:cs typeface="NikoshBAN" pitchFamily="2" charset="0"/>
            </a:endParaRPr>
          </a:p>
          <a:p>
            <a:r>
              <a:rPr lang="bn-BD" sz="2000" dirty="0" smtClean="0">
                <a:latin typeface="NikoshBAN" pitchFamily="2" charset="0"/>
                <a:cs typeface="NikoshBAN" pitchFamily="2" charset="0"/>
              </a:rPr>
              <a:t>                                        শিক্ষক প্রশিক্ষক, টিটিসি, কুমিল্লা।</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533400"/>
            <a:ext cx="3429000" cy="685800"/>
          </a:xfr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r>
              <a:rPr lang="en-US" sz="4800" dirty="0" err="1" smtClean="0">
                <a:latin typeface="NikoshBAN" pitchFamily="2" charset="0"/>
                <a:cs typeface="NikoshBAN" pitchFamily="2" charset="0"/>
              </a:rPr>
              <a:t>স্বাগতম</a:t>
            </a:r>
            <a:endParaRPr lang="en-US" sz="4800" dirty="0">
              <a:latin typeface="NikoshBAN" pitchFamily="2" charset="0"/>
              <a:cs typeface="NikoshBAN" pitchFamily="2" charset="0"/>
            </a:endParaRPr>
          </a:p>
        </p:txBody>
      </p:sp>
      <p:pic>
        <p:nvPicPr>
          <p:cNvPr id="6" name="Picture 5" descr="atom_model_03.gif"/>
          <p:cNvPicPr>
            <a:picLocks noChangeAspect="1"/>
          </p:cNvPicPr>
          <p:nvPr/>
        </p:nvPicPr>
        <p:blipFill>
          <a:blip r:embed="rId2"/>
          <a:srcRect l="16551" b="-936"/>
          <a:stretch>
            <a:fillRect/>
          </a:stretch>
        </p:blipFill>
        <p:spPr>
          <a:xfrm>
            <a:off x="2256966" y="1705427"/>
            <a:ext cx="5286834" cy="431437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228600" y="381000"/>
            <a:ext cx="8534399" cy="5943600"/>
            <a:chOff x="228600" y="381000"/>
            <a:chExt cx="8534399" cy="5943600"/>
          </a:xfrm>
        </p:grpSpPr>
        <p:sp>
          <p:nvSpPr>
            <p:cNvPr id="16" name="Rounded Rectangle 15"/>
            <p:cNvSpPr/>
            <p:nvPr/>
          </p:nvSpPr>
          <p:spPr>
            <a:xfrm>
              <a:off x="228600" y="3048000"/>
              <a:ext cx="4114801" cy="3276600"/>
            </a:xfrm>
            <a:prstGeom prst="roundRect">
              <a:avLst/>
            </a:prstGeom>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মোহাম্মদ</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নাসির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উদ্দিন</a:t>
              </a:r>
              <a:endParaRPr lang="bn-BD" sz="3200" dirty="0" smtClean="0">
                <a:solidFill>
                  <a:schemeClr val="tx1"/>
                </a:solidFill>
                <a:latin typeface="NikoshBAN" pitchFamily="2" charset="0"/>
                <a:cs typeface="NikoshBAN" pitchFamily="2" charset="0"/>
              </a:endParaRPr>
            </a:p>
            <a:p>
              <a:pPr algn="ctr"/>
              <a:r>
                <a:rPr lang="en-US" sz="2000" dirty="0" err="1" smtClean="0">
                  <a:solidFill>
                    <a:schemeClr val="tx1"/>
                  </a:solidFill>
                  <a:latin typeface="NikoshBAN" pitchFamily="2" charset="0"/>
                  <a:cs typeface="NikoshBAN" pitchFamily="2" charset="0"/>
                </a:rPr>
                <a:t>সহকা</a:t>
              </a:r>
              <a:r>
                <a:rPr lang="bn-BD" sz="2000" smtClean="0">
                  <a:solidFill>
                    <a:schemeClr val="tx1"/>
                  </a:solidFill>
                  <a:latin typeface="NikoshBAN" pitchFamily="2" charset="0"/>
                  <a:cs typeface="NikoshBAN" pitchFamily="2" charset="0"/>
                </a:rPr>
                <a:t>রী</a:t>
              </a:r>
              <a:r>
                <a:rPr lang="en-US" sz="2000" smtClean="0">
                  <a:solidFill>
                    <a:schemeClr val="tx1"/>
                  </a:solidFill>
                  <a:latin typeface="NikoshBAN" pitchFamily="2" charset="0"/>
                  <a:cs typeface="NikoshBAN" pitchFamily="2" charset="0"/>
                </a:rPr>
                <a:t> </a:t>
              </a:r>
              <a:r>
                <a:rPr lang="en-US" sz="2000" dirty="0" err="1" smtClean="0">
                  <a:solidFill>
                    <a:schemeClr val="tx1"/>
                  </a:solidFill>
                  <a:latin typeface="NikoshBAN" pitchFamily="2" charset="0"/>
                  <a:cs typeface="NikoshBAN" pitchFamily="2" charset="0"/>
                </a:rPr>
                <a:t>শিক্ষক</a:t>
              </a:r>
              <a:endParaRPr lang="en-US" sz="20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দুলালপুর</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এস,এম,এন্ড</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উচ্চ</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বিদ্যালয়</a:t>
              </a:r>
              <a:endParaRPr lang="en-US" sz="24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ব্রাহ্মণপাড়া</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কুমিল্লা</a:t>
              </a:r>
              <a:r>
                <a:rPr lang="en-US" sz="2400" dirty="0" smtClean="0">
                  <a:solidFill>
                    <a:schemeClr val="tx1"/>
                  </a:solidFill>
                  <a:latin typeface="NikoshBAN" pitchFamily="2" charset="0"/>
                  <a:cs typeface="NikoshBAN" pitchFamily="2" charset="0"/>
                </a:rPr>
                <a:t>।</a:t>
              </a:r>
            </a:p>
            <a:p>
              <a:pPr algn="ctr"/>
              <a:r>
                <a:rPr lang="en-US" sz="2400" dirty="0" smtClean="0">
                  <a:solidFill>
                    <a:schemeClr val="tx1"/>
                  </a:solidFill>
                  <a:latin typeface="NikoshBAN" pitchFamily="2" charset="0"/>
                  <a:cs typeface="NikoshBAN" pitchFamily="2" charset="0"/>
                </a:rPr>
                <a:t>unasir983</a:t>
              </a:r>
              <a:r>
                <a:rPr lang="en-US" sz="2000" dirty="0" smtClean="0">
                  <a:solidFill>
                    <a:schemeClr val="tx1"/>
                  </a:solidFill>
                  <a:latin typeface="Times New Roman" pitchFamily="18" charset="0"/>
                  <a:cs typeface="Times New Roman" pitchFamily="18" charset="0"/>
                </a:rPr>
                <a:t>@yahoo.com</a:t>
              </a:r>
            </a:p>
            <a:p>
              <a:pPr algn="ctr"/>
              <a:r>
                <a:rPr lang="en-US" sz="2000" dirty="0" smtClean="0">
                  <a:solidFill>
                    <a:schemeClr val="tx1"/>
                  </a:solidFill>
                  <a:latin typeface="Times New Roman" pitchFamily="18" charset="0"/>
                  <a:cs typeface="Times New Roman" pitchFamily="18" charset="0"/>
                </a:rPr>
                <a:t>Mob.-01745038513</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0" y="3124200"/>
              <a:ext cx="4114799" cy="3200400"/>
            </a:xfrm>
            <a:prstGeom prst="roundRect">
              <a:avLst/>
            </a:prstGeom>
            <a:solidFill>
              <a:srgbClr val="00B0F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শ্রেণিঃ নবম</a:t>
              </a:r>
            </a:p>
            <a:p>
              <a:pPr algn="ctr"/>
              <a:r>
                <a:rPr lang="bn-BD" sz="2800" dirty="0" smtClean="0">
                  <a:solidFill>
                    <a:schemeClr val="tx1"/>
                  </a:solidFill>
                  <a:latin typeface="NikoshBAN" pitchFamily="2" charset="0"/>
                  <a:cs typeface="NikoshBAN" pitchFamily="2" charset="0"/>
                </a:rPr>
                <a:t>বিষয়ঃ রসায়ন</a:t>
              </a:r>
            </a:p>
            <a:p>
              <a:pPr algn="ctr"/>
              <a:r>
                <a:rPr lang="bn-BD" sz="2800" dirty="0" smtClean="0">
                  <a:solidFill>
                    <a:schemeClr val="tx1"/>
                  </a:solidFill>
                  <a:latin typeface="NikoshBAN" pitchFamily="2" charset="0"/>
                  <a:cs typeface="NikoshBAN" pitchFamily="2" charset="0"/>
                </a:rPr>
                <a:t>অধ্যায়ঃ </a:t>
              </a:r>
              <a:r>
                <a:rPr lang="en-US" sz="2800" dirty="0" err="1" smtClean="0">
                  <a:solidFill>
                    <a:schemeClr val="tx1"/>
                  </a:solidFill>
                  <a:latin typeface="NikoshBAN" pitchFamily="2" charset="0"/>
                  <a:cs typeface="NikoshBAN" pitchFamily="2" charset="0"/>
                </a:rPr>
                <a:t>চতুর্থ</a:t>
              </a:r>
              <a:endParaRPr lang="bn-BD" sz="2800" dirty="0" smtClean="0">
                <a:solidFill>
                  <a:schemeClr val="tx1"/>
                </a:solidFill>
                <a:latin typeface="NikoshBAN" pitchFamily="2" charset="0"/>
                <a:cs typeface="NikoshBAN" pitchFamily="2" charset="0"/>
              </a:endParaRPr>
            </a:p>
          </p:txBody>
        </p:sp>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descr="nasir uddin.jpg"/>
            <p:cNvPicPr>
              <a:picLocks noChangeAspect="1"/>
            </p:cNvPicPr>
            <p:nvPr/>
          </p:nvPicPr>
          <p:blipFill>
            <a:blip r:embed="rId3"/>
            <a:stretch>
              <a:fillRect/>
            </a:stretch>
          </p:blipFill>
          <p:spPr>
            <a:xfrm>
              <a:off x="533400" y="381000"/>
              <a:ext cx="2286000" cy="2509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1" name="Picture 10"/>
          <p:cNvPicPr>
            <a:picLocks noChangeAspect="1"/>
          </p:cNvPicPr>
          <p:nvPr/>
        </p:nvPicPr>
        <p:blipFill rotWithShape="1">
          <a:blip r:embed="rId4">
            <a:extLst>
              <a:ext uri="{28A0092B-C50C-407E-A947-70E740481C1C}">
                <a14:useLocalDpi xmlns="" xmlns:a14="http://schemas.microsoft.com/office/drawing/2010/main" val="0"/>
              </a:ext>
            </a:extLst>
          </a:blip>
          <a:srcRect l="21015" t="5644"/>
          <a:stretch/>
        </p:blipFill>
        <p:spPr>
          <a:xfrm>
            <a:off x="6553200" y="381000"/>
            <a:ext cx="1990725" cy="2438399"/>
          </a:xfrm>
          <a:prstGeom prst="rect">
            <a:avLst/>
          </a:prstGeom>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acking book.jpeg"/>
          <p:cNvPicPr>
            <a:picLocks noChangeAspect="1"/>
          </p:cNvPicPr>
          <p:nvPr/>
        </p:nvPicPr>
        <p:blipFill>
          <a:blip r:embed="rId3"/>
          <a:stretch>
            <a:fillRect/>
          </a:stretch>
        </p:blipFill>
        <p:spPr>
          <a:xfrm>
            <a:off x="76200" y="1752600"/>
            <a:ext cx="4419600"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boolshelf.jpeg"/>
          <p:cNvPicPr>
            <a:picLocks noChangeAspect="1"/>
          </p:cNvPicPr>
          <p:nvPr/>
        </p:nvPicPr>
        <p:blipFill>
          <a:blip r:embed="rId4"/>
          <a:stretch>
            <a:fillRect/>
          </a:stretch>
        </p:blipFill>
        <p:spPr>
          <a:xfrm>
            <a:off x="4648200" y="1752600"/>
            <a:ext cx="4419600" cy="4572000"/>
          </a:xfrm>
          <a:prstGeom prst="rect">
            <a:avLst/>
          </a:prstGeom>
        </p:spPr>
      </p:pic>
      <p:sp>
        <p:nvSpPr>
          <p:cNvPr id="4" name="TextBox 3"/>
          <p:cNvSpPr txBox="1"/>
          <p:nvPr/>
        </p:nvSpPr>
        <p:spPr>
          <a:xfrm>
            <a:off x="304800" y="762000"/>
            <a:ext cx="8686800" cy="584775"/>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0" scaled="1"/>
            <a:tileRect/>
          </a:gradFill>
        </p:spPr>
        <p:txBody>
          <a:bodyPr wrap="square" rtlCol="0">
            <a:spAutoFit/>
          </a:bodyPr>
          <a:lstStyle/>
          <a:p>
            <a:pPr algn="ctr"/>
            <a:r>
              <a:rPr lang="bn-BD" sz="3200" dirty="0" smtClean="0">
                <a:latin typeface="NikoshBAN" pitchFamily="2" charset="0"/>
                <a:cs typeface="NikoshBAN" pitchFamily="2" charset="0"/>
              </a:rPr>
              <a:t>এলোমেলোভাবে পরে থাকা বইগুলোকে তাকে সাজানোর কারণ কি?</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609600"/>
            <a:ext cx="4114800" cy="584775"/>
          </a:xfrm>
          <a:prstGeom prst="rect">
            <a:avLst/>
          </a:prstGeom>
          <a:solidFill>
            <a:srgbClr val="00B050"/>
          </a:solidFill>
        </p:spPr>
        <p:txBody>
          <a:bodyPr wrap="square" rtlCol="0">
            <a:spAutoFit/>
          </a:bodyPr>
          <a:lstStyle/>
          <a:p>
            <a:pPr algn="ctr"/>
            <a:r>
              <a:rPr lang="bn-BD" sz="3200" dirty="0" smtClean="0">
                <a:latin typeface="NikoshBAN" pitchFamily="2" charset="0"/>
                <a:cs typeface="NikoshBAN" pitchFamily="2" charset="0"/>
              </a:rPr>
              <a:t>পর্যায় সারণির সুবিধা</a:t>
            </a:r>
            <a:endParaRPr lang="en-US" sz="3200" dirty="0">
              <a:latin typeface="NikoshBAN" pitchFamily="2" charset="0"/>
              <a:cs typeface="NikoshBAN" pitchFamily="2" charset="0"/>
            </a:endParaRPr>
          </a:p>
        </p:txBody>
      </p:sp>
      <p:pic>
        <p:nvPicPr>
          <p:cNvPr id="3" name="Picture 2" descr="7168804_orig.png"/>
          <p:cNvPicPr>
            <a:picLocks noChangeAspect="1"/>
          </p:cNvPicPr>
          <p:nvPr/>
        </p:nvPicPr>
        <p:blipFill>
          <a:blip r:embed="rId3"/>
          <a:stretch>
            <a:fillRect/>
          </a:stretch>
        </p:blipFill>
        <p:spPr>
          <a:xfrm>
            <a:off x="1219200" y="1752600"/>
            <a:ext cx="7013359" cy="394023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457200"/>
            <a:ext cx="3124200" cy="707886"/>
          </a:xfrm>
          <a:prstGeom prst="rect">
            <a:avLst/>
          </a:pr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000" dirty="0" smtClean="0">
                <a:latin typeface="NikoshBAN" pitchFamily="2" charset="0"/>
                <a:cs typeface="NikoshBAN" pitchFamily="2" charset="0"/>
              </a:rPr>
              <a:t>শিখনফল</a:t>
            </a:r>
            <a:endParaRPr lang="en-US" sz="4000" dirty="0">
              <a:latin typeface="NikoshBAN" pitchFamily="2" charset="0"/>
              <a:cs typeface="NikoshBAN" pitchFamily="2" charset="0"/>
            </a:endParaRPr>
          </a:p>
        </p:txBody>
      </p:sp>
      <p:sp>
        <p:nvSpPr>
          <p:cNvPr id="3" name="TextBox 2"/>
          <p:cNvSpPr txBox="1"/>
          <p:nvPr/>
        </p:nvSpPr>
        <p:spPr>
          <a:xfrm>
            <a:off x="1676400" y="2087940"/>
            <a:ext cx="6172200" cy="1569660"/>
          </a:xfrm>
          <a:prstGeom prst="rect">
            <a:avLst/>
          </a:prstGeom>
          <a:solidFill>
            <a:schemeClr val="accent5">
              <a:lumMod val="40000"/>
              <a:lumOff val="60000"/>
            </a:schemeClr>
          </a:solidFill>
          <a:ln w="28575">
            <a:solidFill>
              <a:srgbClr val="FF0000"/>
            </a:solidFill>
          </a:ln>
        </p:spPr>
        <p:txBody>
          <a:bodyPr wrap="square" rtlCol="0">
            <a:spAutoFit/>
          </a:bodyPr>
          <a:lstStyle/>
          <a:p>
            <a:pPr>
              <a:buFont typeface="Wingdings" pitchFamily="2" charset="2"/>
              <a:buChar char="Ø"/>
            </a:pPr>
            <a:r>
              <a:rPr lang="bn-BD" sz="3200" dirty="0" smtClean="0">
                <a:latin typeface="NikoshBAN" pitchFamily="2" charset="0"/>
                <a:cs typeface="NikoshBAN" pitchFamily="2" charset="0"/>
              </a:rPr>
              <a:t> ক্ষার ধাতু কি তা বলতে পারবে।</a:t>
            </a:r>
          </a:p>
          <a:p>
            <a:pPr>
              <a:buFont typeface="Wingdings" pitchFamily="2" charset="2"/>
              <a:buChar char="Ø"/>
            </a:pPr>
            <a:r>
              <a:rPr lang="bn-BD" sz="3200" dirty="0" smtClean="0">
                <a:latin typeface="NikoshBAN" pitchFamily="2" charset="0"/>
                <a:cs typeface="NikoshBAN" pitchFamily="2" charset="0"/>
              </a:rPr>
              <a:t>  ক্ষার ধাতুর বৈশিষ্ট্য বলতে পারবে।</a:t>
            </a:r>
          </a:p>
          <a:p>
            <a:pPr>
              <a:buFont typeface="Wingdings" pitchFamily="2" charset="2"/>
              <a:buChar char="Ø"/>
            </a:pPr>
            <a:r>
              <a:rPr lang="bn-BD" sz="3200" dirty="0" smtClean="0">
                <a:latin typeface="NikoshBAN" pitchFamily="2" charset="0"/>
                <a:cs typeface="NikoshBAN" pitchFamily="2" charset="0"/>
              </a:rPr>
              <a:t>  পর্যায় সারণির সুবিধা ব্যাখ্যা করতে পারবে।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772180"/>
            <a:ext cx="5867400" cy="523220"/>
          </a:xfrm>
          <a:prstGeom prst="rect">
            <a:avLst/>
          </a:prstGeom>
          <a:solidFill>
            <a:srgbClr val="00B0F0"/>
          </a:solidFill>
        </p:spPr>
        <p:txBody>
          <a:bodyPr wrap="square" rtlCol="0">
            <a:spAutoFit/>
          </a:bodyPr>
          <a:lstStyle/>
          <a:p>
            <a:pPr algn="ctr"/>
            <a:r>
              <a:rPr lang="bn-BD" sz="2800" dirty="0" smtClean="0">
                <a:latin typeface="NikoshBAN" pitchFamily="2" charset="0"/>
                <a:cs typeface="NikoshBAN" pitchFamily="2" charset="0"/>
              </a:rPr>
              <a:t>নিচের মৌলসমূহের ইলেকট্রন বিন্যাস লক্ষ কর।</a:t>
            </a:r>
            <a:endParaRPr lang="en-US" sz="2800" dirty="0">
              <a:latin typeface="NikoshBAN" pitchFamily="2" charset="0"/>
              <a:cs typeface="NikoshBAN" pitchFamily="2" charset="0"/>
            </a:endParaRPr>
          </a:p>
        </p:txBody>
      </p:sp>
      <p:grpSp>
        <p:nvGrpSpPr>
          <p:cNvPr id="4" name="Group 22"/>
          <p:cNvGrpSpPr/>
          <p:nvPr/>
        </p:nvGrpSpPr>
        <p:grpSpPr>
          <a:xfrm>
            <a:off x="914400" y="2178625"/>
            <a:ext cx="7543800" cy="2698175"/>
            <a:chOff x="609600" y="1143000"/>
            <a:chExt cx="7543800" cy="2698175"/>
          </a:xfrm>
        </p:grpSpPr>
        <p:sp>
          <p:nvSpPr>
            <p:cNvPr id="3" name="TextBox 2"/>
            <p:cNvSpPr txBox="1"/>
            <p:nvPr/>
          </p:nvSpPr>
          <p:spPr>
            <a:xfrm>
              <a:off x="609600" y="1143000"/>
              <a:ext cx="7543800" cy="2698175"/>
            </a:xfrm>
            <a:prstGeom prst="rect">
              <a:avLst/>
            </a:prstGeom>
            <a:noFill/>
          </p:spPr>
          <p:txBody>
            <a:bodyPr wrap="square" rtlCol="0">
              <a:spAutoFit/>
            </a:bodyPr>
            <a:lstStyle/>
            <a:p>
              <a:r>
                <a:rPr lang="en-US" sz="3600" dirty="0" smtClean="0">
                  <a:latin typeface="NikoshBAN" pitchFamily="2" charset="0"/>
                  <a:cs typeface="NikoshBAN" pitchFamily="2" charset="0"/>
                </a:rPr>
                <a:t>Li</a:t>
              </a:r>
              <a:r>
                <a:rPr lang="en-US" sz="4400" baseline="-20000" dirty="0" smtClean="0">
                  <a:cs typeface="NikoshBAN" pitchFamily="2" charset="0"/>
                </a:rPr>
                <a:t>3                                         2,</a:t>
              </a:r>
              <a:r>
                <a:rPr lang="en-US" sz="4400" baseline="-20000" dirty="0" smtClean="0">
                  <a:solidFill>
                    <a:srgbClr val="FF0000"/>
                  </a:solidFill>
                  <a:cs typeface="NikoshBAN" pitchFamily="2" charset="0"/>
                </a:rPr>
                <a:t>1</a:t>
              </a:r>
            </a:p>
            <a:p>
              <a:endParaRPr lang="en-US" sz="4400" baseline="-20000" dirty="0">
                <a:cs typeface="NikoshBAN" pitchFamily="2" charset="0"/>
              </a:endParaRPr>
            </a:p>
            <a:p>
              <a:r>
                <a:rPr lang="en-US" sz="4400" baseline="-20000" dirty="0" smtClean="0">
                  <a:cs typeface="NikoshBAN" pitchFamily="2" charset="0"/>
                </a:rPr>
                <a:t>Na</a:t>
              </a:r>
              <a:r>
                <a:rPr lang="en-US" sz="4400" baseline="-42000" dirty="0" smtClean="0">
                  <a:cs typeface="NikoshBAN" pitchFamily="2" charset="0"/>
                </a:rPr>
                <a:t>11                                        2,8,</a:t>
              </a:r>
              <a:r>
                <a:rPr lang="en-US" sz="4400" baseline="-42000" dirty="0" smtClean="0">
                  <a:solidFill>
                    <a:srgbClr val="FF0000"/>
                  </a:solidFill>
                  <a:cs typeface="NikoshBAN" pitchFamily="2" charset="0"/>
                </a:rPr>
                <a:t>1</a:t>
              </a:r>
              <a:endParaRPr lang="bn-BD" sz="4400" baseline="-42000" dirty="0" smtClean="0">
                <a:solidFill>
                  <a:srgbClr val="FF0000"/>
                </a:solidFill>
                <a:cs typeface="NikoshBAN" pitchFamily="2" charset="0"/>
              </a:endParaRPr>
            </a:p>
            <a:p>
              <a:endParaRPr lang="en-US" sz="4400" baseline="-42000" dirty="0" smtClean="0">
                <a:cs typeface="NikoshBAN" pitchFamily="2" charset="0"/>
              </a:endParaRPr>
            </a:p>
            <a:p>
              <a:r>
                <a:rPr lang="en-US" sz="4400" baseline="-42000" dirty="0" smtClean="0">
                  <a:cs typeface="NikoshBAN" pitchFamily="2" charset="0"/>
                </a:rPr>
                <a:t>K</a:t>
              </a:r>
              <a:r>
                <a:rPr lang="en-US" sz="4400" baseline="-56000" dirty="0" smtClean="0">
                  <a:cs typeface="NikoshBAN" pitchFamily="2" charset="0"/>
                </a:rPr>
                <a:t>19                                           2,8,8,</a:t>
              </a:r>
              <a:r>
                <a:rPr lang="en-US" sz="4400" baseline="-56000" dirty="0" smtClean="0">
                  <a:solidFill>
                    <a:srgbClr val="FF0000"/>
                  </a:solidFill>
                  <a:cs typeface="NikoshBAN" pitchFamily="2" charset="0"/>
                </a:rPr>
                <a:t>1</a:t>
              </a:r>
              <a:endParaRPr lang="en-US" sz="3200" baseline="-64000" dirty="0" smtClean="0">
                <a:solidFill>
                  <a:srgbClr val="FF0000"/>
                </a:solidFill>
                <a:cs typeface="NikoshBAN" pitchFamily="2" charset="0"/>
              </a:endParaRPr>
            </a:p>
            <a:p>
              <a:endParaRPr lang="en-US" sz="2400" b="1" baseline="-20000" dirty="0">
                <a:latin typeface="NikoshBAN" pitchFamily="2" charset="0"/>
                <a:cs typeface="NikoshBAN" pitchFamily="2" charset="0"/>
              </a:endParaRPr>
            </a:p>
          </p:txBody>
        </p:sp>
        <p:cxnSp>
          <p:nvCxnSpPr>
            <p:cNvPr id="10" name="Straight Arrow Connector 9"/>
            <p:cNvCxnSpPr/>
            <p:nvPr/>
          </p:nvCxnSpPr>
          <p:spPr>
            <a:xfrm>
              <a:off x="1828800" y="1524000"/>
              <a:ext cx="2743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828801" y="2590800"/>
              <a:ext cx="2819399"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828800" y="3581400"/>
              <a:ext cx="28194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1295400" y="5943600"/>
            <a:ext cx="6705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মৌল তিনটির ইলেকট্রন বিন্যাসে কোন মিল খুজে পাও কি? </a:t>
            </a:r>
            <a:endParaRPr lang="en-US" sz="2800" dirty="0">
              <a:latin typeface="NikoshBAN" pitchFamily="2" charset="0"/>
              <a:cs typeface="NikoshBAN" pitchFamily="2" charset="0"/>
            </a:endParaRPr>
          </a:p>
        </p:txBody>
      </p:sp>
      <p:sp>
        <p:nvSpPr>
          <p:cNvPr id="17" name="TextBox 16"/>
          <p:cNvSpPr txBox="1"/>
          <p:nvPr/>
        </p:nvSpPr>
        <p:spPr>
          <a:xfrm>
            <a:off x="1600200" y="6019800"/>
            <a:ext cx="5943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মৌলগুলো পর্যায় সারণির কত নম্বর গ্রুপে অবস্থিত? </a:t>
            </a:r>
            <a:endParaRPr lang="en-US" sz="2800" dirty="0">
              <a:latin typeface="NikoshBAN" pitchFamily="2" charset="0"/>
              <a:cs typeface="NikoshBAN" pitchFamily="2" charset="0"/>
            </a:endParaRPr>
          </a:p>
        </p:txBody>
      </p:sp>
      <p:sp>
        <p:nvSpPr>
          <p:cNvPr id="18" name="TextBox 17"/>
          <p:cNvSpPr txBox="1"/>
          <p:nvPr/>
        </p:nvSpPr>
        <p:spPr>
          <a:xfrm>
            <a:off x="762000" y="5943600"/>
            <a:ext cx="7010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যৌগ গঠনের ক্ষেত্রে মৌলগুলো ইলেকট্রন গ্রহণ না বর্জন করে?</a:t>
            </a:r>
            <a:endParaRPr lang="en-US" sz="2800" dirty="0">
              <a:latin typeface="NikoshBAN" pitchFamily="2" charset="0"/>
              <a:cs typeface="NikoshBAN" pitchFamily="2" charset="0"/>
            </a:endParaRPr>
          </a:p>
        </p:txBody>
      </p:sp>
      <p:sp>
        <p:nvSpPr>
          <p:cNvPr id="19" name="TextBox 18"/>
          <p:cNvSpPr txBox="1"/>
          <p:nvPr/>
        </p:nvSpPr>
        <p:spPr>
          <a:xfrm>
            <a:off x="2057400" y="5943600"/>
            <a:ext cx="5562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গ্রুপ-</a:t>
            </a:r>
            <a:r>
              <a:rPr lang="en-US" sz="2800" dirty="0" smtClean="0">
                <a:cs typeface="NikoshBAN" pitchFamily="2" charset="0"/>
              </a:rPr>
              <a:t>1 </a:t>
            </a:r>
            <a:r>
              <a:rPr lang="bn-BD" sz="2800" dirty="0" smtClean="0">
                <a:cs typeface="NikoshBAN" pitchFamily="2" charset="0"/>
              </a:rPr>
              <a:t>এর মৌলগুলো কি ধরণের যৌগ গঠন করে?</a:t>
            </a:r>
            <a:endParaRPr lang="en-US" sz="2800" dirty="0">
              <a:latin typeface="NikoshBAN" pitchFamily="2" charset="0"/>
              <a:cs typeface="NikoshBAN" pitchFamily="2" charset="0"/>
            </a:endParaRPr>
          </a:p>
        </p:txBody>
      </p:sp>
      <p:sp>
        <p:nvSpPr>
          <p:cNvPr id="13" name="TextBox 12"/>
          <p:cNvSpPr txBox="1"/>
          <p:nvPr/>
        </p:nvSpPr>
        <p:spPr>
          <a:xfrm>
            <a:off x="838200" y="5562600"/>
            <a:ext cx="7543800" cy="954107"/>
          </a:xfrm>
          <a:prstGeom prst="rect">
            <a:avLst/>
          </a:prstGeom>
          <a:noFill/>
        </p:spPr>
        <p:txBody>
          <a:bodyPr wrap="square" rtlCol="0">
            <a:spAutoFit/>
          </a:bodyPr>
          <a:lstStyle/>
          <a:p>
            <a:r>
              <a:rPr lang="en-US" sz="2800" dirty="0" smtClean="0">
                <a:latin typeface="NikoshBAN" pitchFamily="2" charset="0"/>
                <a:cs typeface="NikoshBAN" pitchFamily="2" charset="0"/>
              </a:rPr>
              <a:t>গ্রুপ-১ এ </a:t>
            </a:r>
            <a:r>
              <a:rPr lang="en-US" sz="2800" dirty="0" err="1" smtClean="0">
                <a:latin typeface="NikoshBAN" pitchFamily="2" charset="0"/>
                <a:cs typeface="NikoshBAN" pitchFamily="2" charset="0"/>
              </a:rPr>
              <a:t>অবস্থিত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মৌলগুলোর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একটির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বৈশিষ্ট্যের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অন্যটির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তুলনা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সহজ</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নয়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ppt_x</p:attrName>
                                        </p:attrNameLst>
                                      </p:cBhvr>
                                      <p:tavLst>
                                        <p:tav tm="0">
                                          <p:val>
                                            <p:strVal val="#ppt_x-.2"/>
                                          </p:val>
                                        </p:tav>
                                        <p:tav tm="100000">
                                          <p:val>
                                            <p:strVal val="#ppt_x"/>
                                          </p:val>
                                        </p:tav>
                                      </p:tavLst>
                                    </p:anim>
                                    <p:anim calcmode="lin" valueType="num">
                                      <p:cBhvr>
                                        <p:cTn id="1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1000" fill="hold"/>
                                        <p:tgtEl>
                                          <p:spTgt spid="17"/>
                                        </p:tgtEl>
                                        <p:attrNameLst>
                                          <p:attrName>ppt_x</p:attrName>
                                        </p:attrNameLst>
                                      </p:cBhvr>
                                      <p:tavLst>
                                        <p:tav tm="0">
                                          <p:val>
                                            <p:strVal val="#ppt_x-.2"/>
                                          </p:val>
                                        </p:tav>
                                        <p:tav tm="100000">
                                          <p:val>
                                            <p:strVal val="#ppt_x"/>
                                          </p:val>
                                        </p:tav>
                                      </p:tavLst>
                                    </p:anim>
                                    <p:anim calcmode="lin" valueType="num">
                                      <p:cBhvr>
                                        <p:cTn id="2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grpId="1" nodeType="clickEffect">
                                  <p:stCondLst>
                                    <p:cond delay="0"/>
                                  </p:stCondLst>
                                  <p:childTnLst>
                                    <p:animEffect transition="out" filter="dissolve">
                                      <p:cBhvr>
                                        <p:cTn id="32" dur="500"/>
                                        <p:tgtEl>
                                          <p:spTgt spid="17"/>
                                        </p:tgtEl>
                                      </p:cBhvr>
                                    </p:animEffect>
                                    <p:set>
                                      <p:cBhvr>
                                        <p:cTn id="33" dur="1" fill="hold">
                                          <p:stCondLst>
                                            <p:cond delay="499"/>
                                          </p:stCondLst>
                                        </p:cTn>
                                        <p:tgtEl>
                                          <p:spTgt spid="1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1000" fill="hold"/>
                                        <p:tgtEl>
                                          <p:spTgt spid="18"/>
                                        </p:tgtEl>
                                        <p:attrNameLst>
                                          <p:attrName>ppt_x</p:attrName>
                                        </p:attrNameLst>
                                      </p:cBhvr>
                                      <p:tavLst>
                                        <p:tav tm="0">
                                          <p:val>
                                            <p:strVal val="#ppt_x-.2"/>
                                          </p:val>
                                        </p:tav>
                                        <p:tav tm="100000">
                                          <p:val>
                                            <p:strVal val="#ppt_x"/>
                                          </p:val>
                                        </p:tav>
                                      </p:tavLst>
                                    </p:anim>
                                    <p:anim calcmode="lin" valueType="num">
                                      <p:cBhvr>
                                        <p:cTn id="39"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18"/>
                                        </p:tgtEl>
                                      </p:cBhvr>
                                    </p:animEffect>
                                    <p:set>
                                      <p:cBhvr>
                                        <p:cTn id="45" dur="1" fill="hold">
                                          <p:stCondLst>
                                            <p:cond delay="499"/>
                                          </p:stCondLst>
                                        </p:cTn>
                                        <p:tgtEl>
                                          <p:spTgt spid="1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1000" fill="hold"/>
                                        <p:tgtEl>
                                          <p:spTgt spid="19"/>
                                        </p:tgtEl>
                                        <p:attrNameLst>
                                          <p:attrName>ppt_x</p:attrName>
                                        </p:attrNameLst>
                                      </p:cBhvr>
                                      <p:tavLst>
                                        <p:tav tm="0">
                                          <p:val>
                                            <p:strVal val="#ppt_x-.2"/>
                                          </p:val>
                                        </p:tav>
                                        <p:tav tm="100000">
                                          <p:val>
                                            <p:strVal val="#ppt_x"/>
                                          </p:val>
                                        </p:tav>
                                      </p:tavLst>
                                    </p:anim>
                                    <p:anim calcmode="lin" valueType="num">
                                      <p:cBhvr>
                                        <p:cTn id="51"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xit" presetSubtype="0" fill="hold" grpId="1" nodeType="clickEffect">
                                  <p:stCondLst>
                                    <p:cond delay="0"/>
                                  </p:stCondLst>
                                  <p:childTnLst>
                                    <p:animEffect transition="out" filter="dissolve">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1000" fill="hold"/>
                                        <p:tgtEl>
                                          <p:spTgt spid="13"/>
                                        </p:tgtEl>
                                        <p:attrNameLst>
                                          <p:attrName>ppt_x</p:attrName>
                                        </p:attrNameLst>
                                      </p:cBhvr>
                                      <p:tavLst>
                                        <p:tav tm="0">
                                          <p:val>
                                            <p:strVal val="#ppt_x-.2"/>
                                          </p:val>
                                        </p:tav>
                                        <p:tav tm="100000">
                                          <p:val>
                                            <p:strVal val="#ppt_x"/>
                                          </p:val>
                                        </p:tav>
                                      </p:tavLst>
                                    </p:anim>
                                    <p:anim calcmode="lin" valueType="num">
                                      <p:cBhvr>
                                        <p:cTn id="63"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6" grpId="1"/>
      <p:bldP spid="17" grpId="0"/>
      <p:bldP spid="17" grpId="1"/>
      <p:bldP spid="18" grpId="0"/>
      <p:bldP spid="18" grpId="1"/>
      <p:bldP spid="19" grpId="0"/>
      <p:bldP spid="19" grpId="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62000" y="1946031"/>
            <a:ext cx="3505200" cy="3200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3276600" y="1969477"/>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295400" y="2403231"/>
            <a:ext cx="2514600" cy="2362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735015" y="2350477"/>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341077" y="27080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569677" y="3637085"/>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4200" y="42320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981200" y="44606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77815" y="39272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143000" y="29366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514600" y="22508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828800" y="2819400"/>
            <a:ext cx="1606062" cy="1524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48000" y="3241431"/>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1600200" y="3389435"/>
            <a:ext cx="457200" cy="495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209800" y="3302977"/>
            <a:ext cx="685800" cy="70045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61572" y="3377625"/>
            <a:ext cx="1182255"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8" name="Rectangle 17"/>
          <p:cNvSpPr/>
          <p:nvPr/>
        </p:nvSpPr>
        <p:spPr>
          <a:xfrm>
            <a:off x="1969480" y="3352800"/>
            <a:ext cx="1182255"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Na</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9" name="Rectangle 18"/>
          <p:cNvSpPr/>
          <p:nvPr/>
        </p:nvSpPr>
        <p:spPr>
          <a:xfrm>
            <a:off x="2426677" y="3072825"/>
            <a:ext cx="1182255" cy="58477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TextBox 21"/>
          <p:cNvSpPr txBox="1"/>
          <p:nvPr/>
        </p:nvSpPr>
        <p:spPr>
          <a:xfrm>
            <a:off x="457200" y="5638800"/>
            <a:ext cx="8229600" cy="461665"/>
          </a:xfrm>
          <a:prstGeom prst="rect">
            <a:avLst/>
          </a:prstGeom>
          <a:noFill/>
        </p:spPr>
        <p:txBody>
          <a:bodyPr wrap="square" rtlCol="0">
            <a:spAutoFit/>
          </a:bodyPr>
          <a:lstStyle/>
          <a:p>
            <a:r>
              <a:rPr lang="bn-BD" sz="2400" dirty="0" smtClean="0">
                <a:latin typeface="NikoshBAN" pitchFamily="2" charset="0"/>
                <a:cs typeface="NikoshBAN" pitchFamily="2" charset="0"/>
              </a:rPr>
              <a:t>অনুরুপভাবে গ্রুপ-১ এ অবস্থিত সকল মৌল তার শেষ কক্ষ পথের ইলেক্ট্রনটি প্রদান করে।</a:t>
            </a:r>
            <a:endParaRPr lang="en-US" sz="2400" dirty="0">
              <a:latin typeface="NikoshBAN" pitchFamily="2" charset="0"/>
              <a:cs typeface="NikoshBAN" pitchFamily="2" charset="0"/>
            </a:endParaRPr>
          </a:p>
        </p:txBody>
      </p:sp>
      <p:sp>
        <p:nvSpPr>
          <p:cNvPr id="21" name="TextBox 20"/>
          <p:cNvSpPr txBox="1"/>
          <p:nvPr/>
        </p:nvSpPr>
        <p:spPr>
          <a:xfrm>
            <a:off x="152400" y="5486400"/>
            <a:ext cx="8763000" cy="830997"/>
          </a:xfrm>
          <a:prstGeom prst="rect">
            <a:avLst/>
          </a:prstGeom>
          <a:noFill/>
        </p:spPr>
        <p:txBody>
          <a:bodyPr wrap="square" rtlCol="0">
            <a:spAutoFit/>
          </a:bodyPr>
          <a:lstStyle/>
          <a:p>
            <a:r>
              <a:rPr lang="bn-BD" sz="2400" dirty="0" smtClean="0">
                <a:latin typeface="NikoshBAN" pitchFamily="2" charset="0"/>
                <a:cs typeface="NikoshBAN" pitchFamily="2" charset="0"/>
              </a:rPr>
              <a:t>তাহলে ১১৮টি মৌলের মধ্যে যে সকল মৌলেকে ইলেকট্রন বিন্যাস করলে  সর্বশেষ  শক্তি স্তরে ১টি ইলেকট্রন থাকে তারা সহজেই ইলেকট্রন ত্যাগ করে আয়নিক বন্ধন তৈরি করতে পারে। </a:t>
            </a:r>
            <a:endParaRPr lang="en-US" sz="2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fill="hold" grpId="0" nodeType="clickEffect">
                                  <p:stCondLst>
                                    <p:cond delay="0"/>
                                  </p:stCondLst>
                                  <p:childTnLst>
                                    <p:animMotion origin="layout" path="M -1.66667E-6 0.01562 L 0.08355 -0.10764 C 0.10113 -0.13581 0.12739 -0.15105 0.15495 -0.15105 C 0.1862 -0.15105 0.21116 -0.13581 0.22873 -0.10764 L 0.3125 0.01562 " pathEditMode="relative" rAng="0" ptsTypes="FffFF">
                                      <p:cBhvr>
                                        <p:cTn id="6" dur="2000" fill="hold"/>
                                        <p:tgtEl>
                                          <p:spTgt spid="3"/>
                                        </p:tgtEl>
                                        <p:attrNameLst>
                                          <p:attrName>ppt_x</p:attrName>
                                          <p:attrName>ppt_y</p:attrName>
                                        </p:attrNameLst>
                                      </p:cBhvr>
                                      <p:rCtr x="15625" y="-8333"/>
                                    </p:animMotion>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0" nodeType="clickEffect">
                                  <p:stCondLst>
                                    <p:cond delay="0"/>
                                  </p:stCondLst>
                                  <p:childTnLst>
                                    <p:animEffect transition="out" filter="dissolve">
                                      <p:cBhvr>
                                        <p:cTn id="10" dur="500"/>
                                        <p:tgtEl>
                                          <p:spTgt spid="2"/>
                                        </p:tgtEl>
                                      </p:cBhvr>
                                    </p:animEffect>
                                    <p:set>
                                      <p:cBhvr>
                                        <p:cTn id="11" dur="1" fill="hold">
                                          <p:stCondLst>
                                            <p:cond delay="499"/>
                                          </p:stCondLst>
                                        </p:cTn>
                                        <p:tgtEl>
                                          <p:spTgt spid="2"/>
                                        </p:tgtEl>
                                        <p:attrNameLst>
                                          <p:attrName>style.visibility</p:attrName>
                                        </p:attrNameLst>
                                      </p:cBhvr>
                                      <p:to>
                                        <p:strVal val="hidden"/>
                                      </p:to>
                                    </p:set>
                                  </p:childTnLst>
                                </p:cTn>
                              </p:par>
                              <p:par>
                                <p:cTn id="12" presetID="10" presetClass="exit" presetSubtype="0" fill="hold" grpId="0" nodeType="withEffect">
                                  <p:stCondLst>
                                    <p:cond delay="0"/>
                                  </p:stCondLst>
                                  <p:childTnLst>
                                    <p:animEffect transition="out" filter="fade">
                                      <p:cBhvr>
                                        <p:cTn id="13" dur="500"/>
                                        <p:tgtEl>
                                          <p:spTgt spid="17"/>
                                        </p:tgtEl>
                                      </p:cBhvr>
                                    </p:animEffect>
                                    <p:set>
                                      <p:cBhvr>
                                        <p:cTn id="14" dur="1" fill="hold">
                                          <p:stCondLst>
                                            <p:cond delay="499"/>
                                          </p:stCondLst>
                                        </p:cTn>
                                        <p:tgtEl>
                                          <p:spTgt spid="17"/>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ppt_x</p:attrName>
                                        </p:attrNameLst>
                                      </p:cBhvr>
                                      <p:tavLst>
                                        <p:tav tm="0">
                                          <p:val>
                                            <p:strVal val="#ppt_x-.2"/>
                                          </p:val>
                                        </p:tav>
                                        <p:tav tm="100000">
                                          <p:val>
                                            <p:strVal val="#ppt_x"/>
                                          </p:val>
                                        </p:tav>
                                      </p:tavLst>
                                    </p:anim>
                                    <p:anim calcmode="lin" valueType="num">
                                      <p:cBhvr>
                                        <p:cTn id="30"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grpId="1" nodeType="clickEffect">
                                  <p:stCondLst>
                                    <p:cond delay="0"/>
                                  </p:stCondLst>
                                  <p:childTnLst>
                                    <p:animEffect transition="out" filter="dissolv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9"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ppt_x</p:attrName>
                                        </p:attrNameLst>
                                      </p:cBhvr>
                                      <p:tavLst>
                                        <p:tav tm="0">
                                          <p:val>
                                            <p:strVal val="#ppt_x-.2"/>
                                          </p:val>
                                        </p:tav>
                                        <p:tav tm="100000">
                                          <p:val>
                                            <p:strVal val="#ppt_x"/>
                                          </p:val>
                                        </p:tav>
                                      </p:tavLst>
                                    </p:anim>
                                    <p:anim calcmode="lin" valueType="num">
                                      <p:cBhvr>
                                        <p:cTn id="4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7" grpId="0"/>
      <p:bldP spid="18" grpId="0"/>
      <p:bldP spid="19" grpId="0"/>
      <p:bldP spid="22" grpId="0"/>
      <p:bldP spid="22" grpId="1"/>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n 2"/>
          <p:cNvSpPr/>
          <p:nvPr/>
        </p:nvSpPr>
        <p:spPr>
          <a:xfrm>
            <a:off x="990600" y="3581400"/>
            <a:ext cx="2895600" cy="2743200"/>
          </a:xfrm>
          <a:prstGeom prst="can">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 name="Can 3"/>
          <p:cNvSpPr/>
          <p:nvPr/>
        </p:nvSpPr>
        <p:spPr>
          <a:xfrm>
            <a:off x="990600" y="4724400"/>
            <a:ext cx="2895600" cy="1600200"/>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5" name="Picture 4" descr="Sodium.jpg"/>
          <p:cNvPicPr>
            <a:picLocks noChangeAspect="1"/>
          </p:cNvPicPr>
          <p:nvPr/>
        </p:nvPicPr>
        <p:blipFill>
          <a:blip r:embed="rId3"/>
          <a:stretch>
            <a:fillRect/>
          </a:stretch>
        </p:blipFill>
        <p:spPr>
          <a:xfrm>
            <a:off x="1600200" y="381000"/>
            <a:ext cx="2133600" cy="1524000"/>
          </a:xfrm>
          <a:prstGeom prst="rect">
            <a:avLst/>
          </a:prstGeom>
        </p:spPr>
      </p:pic>
      <p:pic>
        <p:nvPicPr>
          <p:cNvPr id="6" name="Picture 5" descr="Sodium.jpg"/>
          <p:cNvPicPr>
            <a:picLocks noChangeAspect="1"/>
          </p:cNvPicPr>
          <p:nvPr/>
        </p:nvPicPr>
        <p:blipFill>
          <a:blip r:embed="rId4" cstate="print"/>
          <a:stretch>
            <a:fillRect/>
          </a:stretch>
        </p:blipFill>
        <p:spPr>
          <a:xfrm>
            <a:off x="2819400" y="1143000"/>
            <a:ext cx="304800" cy="386080"/>
          </a:xfrm>
          <a:prstGeom prst="rect">
            <a:avLst/>
          </a:prstGeom>
        </p:spPr>
      </p:pic>
      <p:pic>
        <p:nvPicPr>
          <p:cNvPr id="7" name="Picture 6" descr="Sodium.jpg"/>
          <p:cNvPicPr>
            <a:picLocks noChangeAspect="1"/>
          </p:cNvPicPr>
          <p:nvPr/>
        </p:nvPicPr>
        <p:blipFill>
          <a:blip r:embed="rId4" cstate="print"/>
          <a:stretch>
            <a:fillRect/>
          </a:stretch>
        </p:blipFill>
        <p:spPr>
          <a:xfrm>
            <a:off x="2819400" y="1143000"/>
            <a:ext cx="304800" cy="386080"/>
          </a:xfrm>
          <a:prstGeom prst="rect">
            <a:avLst/>
          </a:prstGeom>
        </p:spPr>
      </p:pic>
      <p:cxnSp>
        <p:nvCxnSpPr>
          <p:cNvPr id="8" name="Straight Arrow Connector 7"/>
          <p:cNvCxnSpPr/>
          <p:nvPr/>
        </p:nvCxnSpPr>
        <p:spPr>
          <a:xfrm flipV="1">
            <a:off x="3352800" y="1447800"/>
            <a:ext cx="2057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410200" y="990600"/>
            <a:ext cx="838200" cy="646331"/>
          </a:xfrm>
          <a:prstGeom prst="rect">
            <a:avLst/>
          </a:prstGeom>
          <a:noFill/>
        </p:spPr>
        <p:txBody>
          <a:bodyPr wrap="square" rtlCol="0">
            <a:spAutoFit/>
          </a:bodyPr>
          <a:lstStyle/>
          <a:p>
            <a:r>
              <a:rPr lang="en-US" sz="3600" dirty="0" smtClean="0">
                <a:solidFill>
                  <a:srgbClr val="FF0000"/>
                </a:solidFill>
              </a:rPr>
              <a:t>Na</a:t>
            </a:r>
            <a:endParaRPr lang="en-US" sz="3600" dirty="0">
              <a:solidFill>
                <a:srgbClr val="FF0000"/>
              </a:solidFill>
            </a:endParaRPr>
          </a:p>
        </p:txBody>
      </p:sp>
      <p:cxnSp>
        <p:nvCxnSpPr>
          <p:cNvPr id="10" name="Straight Arrow Connector 9"/>
          <p:cNvCxnSpPr/>
          <p:nvPr/>
        </p:nvCxnSpPr>
        <p:spPr>
          <a:xfrm flipV="1">
            <a:off x="3505200" y="5410200"/>
            <a:ext cx="20574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562600" y="5105400"/>
            <a:ext cx="1143000" cy="523220"/>
          </a:xfrm>
          <a:prstGeom prst="rect">
            <a:avLst/>
          </a:prstGeom>
          <a:noFill/>
        </p:spPr>
        <p:txBody>
          <a:bodyPr wrap="square" rtlCol="0">
            <a:spAutoFit/>
          </a:bodyPr>
          <a:lstStyle/>
          <a:p>
            <a:r>
              <a:rPr lang="en-US" sz="2800" dirty="0" smtClean="0">
                <a:solidFill>
                  <a:srgbClr val="FF0000"/>
                </a:solidFill>
              </a:rPr>
              <a:t>H</a:t>
            </a:r>
            <a:r>
              <a:rPr lang="en-US" sz="2800" baseline="-16000" dirty="0" smtClean="0">
                <a:solidFill>
                  <a:srgbClr val="FF0000"/>
                </a:solidFill>
              </a:rPr>
              <a:t>2</a:t>
            </a:r>
            <a:r>
              <a:rPr lang="en-US" sz="2800" dirty="0" smtClean="0">
                <a:solidFill>
                  <a:srgbClr val="FF0000"/>
                </a:solidFill>
              </a:rPr>
              <a:t>O</a:t>
            </a:r>
            <a:endParaRPr lang="en-US" sz="2800" dirty="0">
              <a:solidFill>
                <a:srgbClr val="FF0000"/>
              </a:solidFill>
            </a:endParaRPr>
          </a:p>
        </p:txBody>
      </p:sp>
      <p:sp>
        <p:nvSpPr>
          <p:cNvPr id="12" name="Oval 11"/>
          <p:cNvSpPr/>
          <p:nvPr/>
        </p:nvSpPr>
        <p:spPr>
          <a:xfrm>
            <a:off x="1905000" y="5257800"/>
            <a:ext cx="2286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3" name="Oval 12"/>
          <p:cNvSpPr/>
          <p:nvPr/>
        </p:nvSpPr>
        <p:spPr>
          <a:xfrm>
            <a:off x="1981200" y="5562600"/>
            <a:ext cx="2286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4" name="Oval 13"/>
          <p:cNvSpPr/>
          <p:nvPr/>
        </p:nvSpPr>
        <p:spPr>
          <a:xfrm>
            <a:off x="2362200" y="57150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5" name="TextBox 14"/>
          <p:cNvSpPr txBox="1"/>
          <p:nvPr/>
        </p:nvSpPr>
        <p:spPr>
          <a:xfrm>
            <a:off x="7315200" y="3581400"/>
            <a:ext cx="1295400" cy="523220"/>
          </a:xfrm>
          <a:prstGeom prst="rect">
            <a:avLst/>
          </a:prstGeom>
          <a:noFill/>
        </p:spPr>
        <p:txBody>
          <a:bodyPr wrap="square" rtlCol="0">
            <a:spAutoFit/>
          </a:bodyPr>
          <a:lstStyle/>
          <a:p>
            <a:r>
              <a:rPr lang="en-US" sz="2800" dirty="0" err="1" smtClean="0"/>
              <a:t>NaOH</a:t>
            </a:r>
            <a:endParaRPr lang="en-US" sz="2800" dirty="0"/>
          </a:p>
        </p:txBody>
      </p:sp>
      <p:sp>
        <p:nvSpPr>
          <p:cNvPr id="16" name="TextBox 15"/>
          <p:cNvSpPr txBox="1"/>
          <p:nvPr/>
        </p:nvSpPr>
        <p:spPr>
          <a:xfrm>
            <a:off x="7620000" y="4191000"/>
            <a:ext cx="609600" cy="523220"/>
          </a:xfrm>
          <a:prstGeom prst="rect">
            <a:avLst/>
          </a:prstGeom>
          <a:noFill/>
        </p:spPr>
        <p:txBody>
          <a:bodyPr wrap="square" rtlCol="0">
            <a:spAutoFit/>
          </a:bodyPr>
          <a:lstStyle/>
          <a:p>
            <a:r>
              <a:rPr lang="en-US" sz="2800" dirty="0" smtClean="0">
                <a:solidFill>
                  <a:srgbClr val="FF0000"/>
                </a:solidFill>
              </a:rPr>
              <a:t>H</a:t>
            </a:r>
            <a:r>
              <a:rPr lang="en-US" sz="2800" baseline="-16000" dirty="0" smtClean="0">
                <a:solidFill>
                  <a:srgbClr val="FF0000"/>
                </a:solidFill>
              </a:rPr>
              <a:t>2</a:t>
            </a:r>
            <a:endParaRPr lang="en-US" sz="2800" dirty="0">
              <a:solidFill>
                <a:srgbClr val="FF0000"/>
              </a:solidFill>
            </a:endParaRPr>
          </a:p>
        </p:txBody>
      </p:sp>
      <p:grpSp>
        <p:nvGrpSpPr>
          <p:cNvPr id="2" name="Group 18"/>
          <p:cNvGrpSpPr/>
          <p:nvPr/>
        </p:nvGrpSpPr>
        <p:grpSpPr>
          <a:xfrm>
            <a:off x="1295400" y="5257800"/>
            <a:ext cx="228600" cy="457200"/>
            <a:chOff x="6781800" y="3657600"/>
            <a:chExt cx="228600" cy="457200"/>
          </a:xfrm>
        </p:grpSpPr>
        <p:sp>
          <p:nvSpPr>
            <p:cNvPr id="17" name="Oval 16"/>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Oval 17"/>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19" name="Group 19"/>
          <p:cNvGrpSpPr/>
          <p:nvPr/>
        </p:nvGrpSpPr>
        <p:grpSpPr>
          <a:xfrm>
            <a:off x="1828800" y="5334000"/>
            <a:ext cx="228600" cy="457200"/>
            <a:chOff x="6781800" y="3657600"/>
            <a:chExt cx="228600" cy="457200"/>
          </a:xfrm>
        </p:grpSpPr>
        <p:sp>
          <p:nvSpPr>
            <p:cNvPr id="21" name="Oval 20"/>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Oval 21"/>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0" name="Group 22"/>
          <p:cNvGrpSpPr/>
          <p:nvPr/>
        </p:nvGrpSpPr>
        <p:grpSpPr>
          <a:xfrm>
            <a:off x="2667000" y="5257800"/>
            <a:ext cx="228600" cy="457200"/>
            <a:chOff x="6781800" y="3657600"/>
            <a:chExt cx="228600" cy="457200"/>
          </a:xfrm>
        </p:grpSpPr>
        <p:sp>
          <p:nvSpPr>
            <p:cNvPr id="24" name="Oval 23"/>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Oval 24"/>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3" name="Group 25"/>
          <p:cNvGrpSpPr/>
          <p:nvPr/>
        </p:nvGrpSpPr>
        <p:grpSpPr>
          <a:xfrm>
            <a:off x="3200400" y="5257800"/>
            <a:ext cx="228600" cy="457200"/>
            <a:chOff x="6781800" y="3657600"/>
            <a:chExt cx="228600" cy="457200"/>
          </a:xfrm>
        </p:grpSpPr>
        <p:sp>
          <p:nvSpPr>
            <p:cNvPr id="27" name="Oval 26"/>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Oval 27"/>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grpSp>
        <p:nvGrpSpPr>
          <p:cNvPr id="26" name="Group 28"/>
          <p:cNvGrpSpPr/>
          <p:nvPr/>
        </p:nvGrpSpPr>
        <p:grpSpPr>
          <a:xfrm>
            <a:off x="6248400" y="3581400"/>
            <a:ext cx="228600" cy="457200"/>
            <a:chOff x="6781800" y="3657600"/>
            <a:chExt cx="228600" cy="457200"/>
          </a:xfrm>
        </p:grpSpPr>
        <p:sp>
          <p:nvSpPr>
            <p:cNvPr id="30" name="Oval 29"/>
            <p:cNvSpPr/>
            <p:nvPr/>
          </p:nvSpPr>
          <p:spPr>
            <a:xfrm>
              <a:off x="6781800" y="3886200"/>
              <a:ext cx="228600" cy="22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Oval 30"/>
            <p:cNvSpPr/>
            <p:nvPr/>
          </p:nvSpPr>
          <p:spPr>
            <a:xfrm>
              <a:off x="6781800" y="3657600"/>
              <a:ext cx="228600" cy="228600"/>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cxnSp>
        <p:nvCxnSpPr>
          <p:cNvPr id="33" name="Straight Arrow Connector 32"/>
          <p:cNvCxnSpPr/>
          <p:nvPr/>
        </p:nvCxnSpPr>
        <p:spPr>
          <a:xfrm>
            <a:off x="6629400" y="3810000"/>
            <a:ext cx="5334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2514600" y="5867400"/>
            <a:ext cx="152400" cy="1524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6" name="Oval 35"/>
          <p:cNvSpPr/>
          <p:nvPr/>
        </p:nvSpPr>
        <p:spPr>
          <a:xfrm>
            <a:off x="6248400" y="4267200"/>
            <a:ext cx="228600" cy="3048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cxnSp>
        <p:nvCxnSpPr>
          <p:cNvPr id="38" name="Straight Arrow Connector 37"/>
          <p:cNvCxnSpPr/>
          <p:nvPr/>
        </p:nvCxnSpPr>
        <p:spPr>
          <a:xfrm>
            <a:off x="6553200" y="4419600"/>
            <a:ext cx="7620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191000" y="6019800"/>
            <a:ext cx="4724400" cy="523220"/>
          </a:xfrm>
          <a:prstGeom prst="rect">
            <a:avLst/>
          </a:prstGeom>
          <a:noFill/>
        </p:spPr>
        <p:txBody>
          <a:bodyPr wrap="square" rtlCol="0">
            <a:spAutoFit/>
          </a:bodyPr>
          <a:lstStyle/>
          <a:p>
            <a:r>
              <a:rPr lang="en-US" sz="2800" dirty="0" smtClean="0"/>
              <a:t>2Na+ 2H</a:t>
            </a:r>
            <a:r>
              <a:rPr lang="en-US" sz="2800" baseline="-10000" dirty="0" smtClean="0"/>
              <a:t>2</a:t>
            </a:r>
            <a:r>
              <a:rPr lang="en-US" sz="2800" dirty="0" smtClean="0"/>
              <a:t>O  =  2NaOH +H</a:t>
            </a:r>
            <a:r>
              <a:rPr lang="en-US" sz="2800" baseline="-10000" dirty="0" smtClean="0"/>
              <a:t>2</a:t>
            </a:r>
            <a:r>
              <a:rPr lang="en-US" sz="2800" dirty="0" smtClean="0"/>
              <a:t>  </a:t>
            </a:r>
            <a:endParaRPr lang="en-US" sz="2800" baseline="-10000" dirty="0"/>
          </a:p>
        </p:txBody>
      </p:sp>
      <p:sp>
        <p:nvSpPr>
          <p:cNvPr id="41" name="TextBox 40"/>
          <p:cNvSpPr txBox="1"/>
          <p:nvPr/>
        </p:nvSpPr>
        <p:spPr>
          <a:xfrm>
            <a:off x="4343400" y="5562600"/>
            <a:ext cx="4343400" cy="523220"/>
          </a:xfrm>
          <a:prstGeom prst="rect">
            <a:avLst/>
          </a:prstGeom>
          <a:noFill/>
        </p:spPr>
        <p:txBody>
          <a:bodyPr wrap="square" rtlCol="0">
            <a:spAutoFit/>
          </a:bodyPr>
          <a:lstStyle/>
          <a:p>
            <a:r>
              <a:rPr lang="en-US" sz="2800" dirty="0" smtClean="0"/>
              <a:t>2Na+ 2H</a:t>
            </a:r>
            <a:r>
              <a:rPr lang="en-US" sz="2800" baseline="-10000" dirty="0" smtClean="0"/>
              <a:t>2</a:t>
            </a:r>
            <a:r>
              <a:rPr lang="en-US" sz="2800" dirty="0" smtClean="0"/>
              <a:t>O  =  ?  </a:t>
            </a:r>
            <a:endParaRPr lang="en-US" sz="2800" baseline="-10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38889E-6 1.38728E-6 C 0.00382 0.00509 0.00486 0.01087 0.00798 0.01688 C 0.01163 0.03653 0.01215 0.05642 0.0033 0.07399 C -0.00104 0.09156 0.00503 0.07075 -0.00156 0.08462 C -0.00712 0.09665 -0.00608 0.10798 -0.01424 0.11838 C -0.01615 0.12601 -0.01823 0.13341 -0.02222 0.13965 C -0.02691 0.14705 -0.02691 0.14405 -0.03004 0.15237 C -0.0342 0.16347 -0.03767 0.17503 -0.04445 0.18405 C -0.04688 0.19353 -0.05139 0.20092 -0.05556 0.20925 C -0.0566 0.21133 -0.05764 0.21364 -0.05868 0.21572 C -0.05972 0.2178 -0.06181 0.22196 -0.06181 0.22196 C -0.06233 0.22405 -0.0625 0.22636 -0.06337 0.22844 C -0.06528 0.23283 -0.06858 0.2363 -0.06979 0.24116 C -0.07031 0.24324 -0.07049 0.24555 -0.07136 0.2474 C -0.07327 0.25179 -0.0757 0.25595 -0.07778 0.26012 C -0.07882 0.2622 -0.0809 0.26636 -0.0809 0.26636 C -0.08455 0.28162 -0.08229 0.27538 -0.08715 0.28555 C -0.09184 0.31214 -0.09827 0.33734 -0.10313 0.3637 C -0.10174 0.39722 -0.10122 0.43237 -0.09514 0.4652 C -0.09323 0.47538 -0.08958 0.48092 -0.08715 0.4904 C -0.08611 0.49457 -0.08403 0.50312 -0.08403 0.50312 C -0.08351 0.51306 -0.08229 0.55907 -0.07778 0.57087 C -0.07587 0.57572 -0.07188 0.58012 -0.06979 0.58566 " pathEditMode="relative" ptsTypes="ffffffffffffffffffffffA">
                                      <p:cBhvr>
                                        <p:cTn id="6" dur="2000" fill="hold"/>
                                        <p:tgtEl>
                                          <p:spTgt spid="7"/>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par>
                                <p:cTn id="14" presetID="0" presetClass="path" presetSubtype="0" repeatCount="indefinite" accel="50000" decel="50000" fill="hold" grpId="1" nodeType="withEffect">
                                  <p:stCondLst>
                                    <p:cond delay="0"/>
                                  </p:stCondLst>
                                  <p:childTnLst>
                                    <p:animMotion origin="layout" path="M 0.0007 -0.02404 C 0.00122 -0.05641 0.00087 -0.08878 0.00226 -0.12092 C 0.0033 -0.14682 0.0132 -0.16809 0.01997 -0.19121 C 0.02622 -0.21317 0.01997 -0.1993 0.02691 -0.21317 C 0.02969 -0.22404 0.03281 -0.23514 0.0375 -0.24462 C 0.04184 -0.26289 0.04132 -0.25965 0.04983 -0.27375 C 0.05538 -0.28323 0.05226 -0.28578 0.06025 -0.29317 C 0.07639 -0.32693 0.06094 -0.29456 0.07084 -0.31491 C 0.07205 -0.31745 0.07448 -0.32231 0.07448 -0.32208 C 0.07865 -0.33942 0.0757 -0.33248 0.08143 -0.34404 C 0.08872 -0.37734 0.10261 -0.39445 0.12361 -0.40948 C 0.13108 -0.41479 0.13802 -0.41988 0.14653 -0.42173 C 0.16233 -0.4252 0.1783 -0.42728 0.19393 -0.43144 C 0.20226 -0.43329 0.21268 -0.43306 0.22031 -0.43861 C 0.23386 -0.44832 0.24653 -0.4608 0.25903 -0.4726 C 0.26754 -0.48023 0.27639 -0.49664 0.28368 -0.50659 C 0.2908 -0.51653 0.30122 -0.52346 0.30834 -0.53317 C 0.31007 -0.53572 0.31146 -0.53849 0.31354 -0.54034 C 0.31858 -0.5452 0.32552 -0.54705 0.33108 -0.55005 C 0.33698 -0.55306 0.33768 -0.55606 0.34341 -0.55745 C 0.36736 -0.56393 0.39288 -0.56601 0.41719 -0.56948 C 0.43125 -0.57433 0.44757 -0.57618 0.46129 -0.58404 C 0.47483 -0.5919 0.46163 -0.58497 0.47709 -0.59861 C 0.48038 -0.60161 0.4842 -0.603 0.48768 -0.60601 C 0.4967 -0.61387 0.50504 -0.62427 0.51406 -0.6326 C 0.525 -0.64231 0.53281 -0.65364 0.54202 -0.66659 C 0.54618 -0.67213 0.55278 -0.68578 0.55278 -0.68554 C 0.55608 -0.69919 0.56545 -0.71237 0.56858 -0.72462 C 0.57066 -0.73341 0.57917 -0.763 0.58438 -0.76832 C 0.59132 -0.77526 0.59809 -0.77988 0.60556 -0.7852 C 0.60729 -0.78635 0.60868 -0.78936 0.61077 -0.79005 C 0.63004 -0.79583 0.65087 -0.79445 0.67049 -0.79745 C 0.67552 -0.80439 0.68195 -0.80901 0.68646 -0.81664 C 0.69653 -0.83352 0.70226 -0.85063 0.71806 -0.85803 C 0.71997 -0.85965 0.72136 -0.86173 0.72327 -0.86289 C 0.72674 -0.86497 0.73403 -0.86751 0.73403 -0.86728 " pathEditMode="relative" rAng="0" ptsTypes="fffffffffffffffffffffffffffffffffffA">
                                      <p:cBhvr>
                                        <p:cTn id="15" dur="3000" fill="hold"/>
                                        <p:tgtEl>
                                          <p:spTgt spid="14"/>
                                        </p:tgtEl>
                                        <p:attrNameLst>
                                          <p:attrName>ppt_x</p:attrName>
                                          <p:attrName>ppt_y</p:attrName>
                                        </p:attrNameLst>
                                      </p:cBhvr>
                                      <p:rCtr x="367" y="-422"/>
                                    </p:animMotion>
                                  </p:childTnLst>
                                </p:cTn>
                              </p:par>
                              <p:par>
                                <p:cTn id="16" presetID="0" presetClass="path" presetSubtype="0" repeatCount="1150" accel="50000" decel="50000" fill="hold" grpId="1" nodeType="withEffect">
                                  <p:stCondLst>
                                    <p:cond delay="0"/>
                                  </p:stCondLst>
                                  <p:childTnLst>
                                    <p:animMotion origin="layout" path="M 0 0 C 0.00989 -0.00832 0.01875 -0.02011 0.02708 -0.03144 C 0.02882 -0.03375 0.03211 -0.03838 0.03211 -0.03838 C 0.03576 -0.05225 0.04687 -0.06011 0.0559 -0.06728 C 0.05937 -0.07029 0.06267 -0.07352 0.06614 -0.07653 C 0.06788 -0.07815 0.07118 -0.08115 0.07118 -0.08115 C 0.07291 -0.08416 0.0743 -0.0874 0.07621 -0.08994 C 0.0776 -0.09202 0.0802 -0.09248 0.08125 -0.09456 C 0.08455 -0.10127 0.08455 -0.10982 0.08645 -0.11722 C 0.08732 -0.12069 0.0901 -0.12277 0.09149 -0.12624 C 0.09722 -0.13872 0.09895 -0.1519 0.10677 -0.16231 C 0.10885 -0.17086 0.11163 -0.1778 0.11527 -0.18497 C 0.11805 -0.1963 0.12083 -0.2074 0.12361 -0.21872 C 0.12465 -0.22289 0.12743 -0.23375 0.12882 -0.23884 C 0.12934 -0.24138 0.13055 -0.24601 0.13055 -0.24601 C 0.13142 -0.25572 0.13142 -0.27468 0.13559 -0.28439 C 0.1368 -0.28716 0.13906 -0.28855 0.14062 -0.29109 C 0.14201 -0.29318 0.14305 -0.29526 0.14409 -0.2978 C 0.14531 -0.30081 0.14583 -0.30404 0.14739 -0.30659 C 0.14982 -0.31075 0.16111 -0.32208 0.16441 -0.32462 C 0.17291 -0.33109 0.16614 -0.32208 0.17448 -0.33179 C 0.17812 -0.33572 0.18125 -0.34057 0.18472 -0.34497 C 0.18802 -0.34913 0.19305 -0.35029 0.19652 -0.35422 C 0.20156 -0.35953 0.2059 -0.36809 0.21007 -0.37456 C 0.22326 -0.39583 0.22604 -0.42867 0.24409 -0.44462 C 0.24913 -0.45503 0.25121 -0.45063 0.25764 -0.4578 C 0.271 -0.47375 0.27586 -0.48439 0.29323 -0.49202 C 0.30538 -0.5082 0.32395 -0.5156 0.33732 -0.53017 C 0.3427 -0.53641 0.34496 -0.54566 0.35086 -0.55052 C 0.35382 -0.55306 0.35746 -0.55352 0.36093 -0.55514 C 0.36493 -0.55676 0.36875 -0.55884 0.37291 -0.55976 C 0.38246 -0.56161 0.40173 -0.56416 0.40173 -0.56416 C 0.42586 -0.57526 0.45121 -0.5919 0.46614 -0.62034 C 0.47118 -0.64277 0.47673 -0.66497 0.48472 -0.68578 C 0.49097 -0.71953 0.50295 -0.73179 0.52361 -0.75144 C 0.5276 -0.75537 0.53107 -0.76069 0.53559 -0.76254 C 0.53889 -0.76416 0.54236 -0.76578 0.54566 -0.76716 C 0.54739 -0.76786 0.55086 -0.76948 0.55086 -0.76948 C 0.5592 -0.78057 0.55902 -0.79375 0.56267 -0.80786 C 0.56145 -0.81919 0.55989 -0.82682 0.55764 -0.83722 C 0.56215 -0.83792 0.56701 -0.83676 0.57118 -0.8393 C 0.57291 -0.84023 0.57482 -0.84624 0.57291 -0.84624 C 0.57014 -0.84624 0.56979 -0.83976 0.5677 -0.83722 " pathEditMode="relative" ptsTypes="ffffffffffffffffffffffffffffffffffffffffffA">
                                      <p:cBhvr>
                                        <p:cTn id="17" dur="2000" fill="hold"/>
                                        <p:tgtEl>
                                          <p:spTgt spid="13"/>
                                        </p:tgtEl>
                                        <p:attrNameLst>
                                          <p:attrName>ppt_x</p:attrName>
                                          <p:attrName>ppt_y</p:attrName>
                                        </p:attrNameLst>
                                      </p:cBhvr>
                                    </p:animMotion>
                                  </p:childTnLst>
                                </p:cTn>
                              </p:par>
                              <p:par>
                                <p:cTn id="18" presetID="0" presetClass="path" presetSubtype="0" repeatCount="550" accel="50000" decel="50000" fill="hold" grpId="1" nodeType="withEffect">
                                  <p:stCondLst>
                                    <p:cond delay="0"/>
                                  </p:stCondLst>
                                  <p:childTnLst>
                                    <p:animMotion origin="layout" path="M 0 0 C 0.01511 -0.01017 0.00868 -0.00671 0.01875 -0.01133 C 0.02674 -0.01919 0.03681 -0.02266 0.0441 -0.03168 C 0.0507 -0.03977 0.05695 -0.05202 0.06441 -0.05873 C 0.06962 -0.06798 0.07518 -0.07075 0.07969 -0.07885 C 0.08125 -0.08162 0.08229 -0.08486 0.08316 -0.08809 C 0.08455 -0.09249 0.08646 -0.10174 0.08646 -0.10174 C 0.08802 -0.12948 0.09167 -0.15168 0.0967 -0.1785 C 0.09827 -0.18613 0.10347 -0.19191 0.10677 -0.19838 C 0.12153 -0.22844 0.1066 -0.20786 0.11875 -0.22359 C 0.12275 -0.23931 0.12014 -0.23306 0.12552 -0.2437 C 0.1283 -0.25572 0.12604 -0.24879 0.13386 -0.26428 L 0.13386 -0.26428 C 0.13837 -0.27885 0.14427 -0.29179 0.15087 -0.30451 C 0.15191 -0.30682 0.15174 -0.3096 0.15261 -0.31168 C 0.15365 -0.31376 0.16441 -0.33873 0.16615 -0.34081 C 0.16823 -0.34335 0.18663 -0.36185 0.18993 -0.36324 C 0.19323 -0.36486 0.2 -0.36809 0.2 -0.36809 C 0.22014 -0.38798 0.19462 -0.36416 0.21354 -0.37688 C 0.23525 -0.39122 0.21563 -0.38266 0.22882 -0.38821 C 0.23889 -0.39838 0.24705 -0.40763 0.25938 -0.41087 C 0.26545 -0.41642 0.27084 -0.41757 0.27795 -0.41965 C 0.28351 -0.42474 0.28907 -0.42705 0.29497 -0.43122 C 0.29913 -0.43954 0.30313 -0.44139 0.31025 -0.44486 C 0.32639 -0.46636 0.35417 -0.47584 0.37622 -0.47838 C 0.39879 -0.48879 0.41424 -0.48832 0.44063 -0.48994 C 0.44966 -0.49272 0.45972 -0.50058 0.46945 -0.50104 C 0.49427 -0.50266 0.51927 -0.50266 0.5441 -0.50335 C 0.54757 -0.50798 0.55191 -0.5133 0.55434 -0.51931 C 0.55521 -0.52116 0.55504 -0.5237 0.55591 -0.52601 C 0.56337 -0.54335 0.57344 -0.56 0.58316 -0.57549 C 0.58924 -0.58543 0.58837 -0.5896 0.5967 -0.59792 C 0.59844 -0.60578 0.60191 -0.61064 0.60347 -0.61827 C 0.60591 -0.63052 0.60799 -0.64254 0.61025 -0.65434 C 0.61476 -0.67746 0.61216 -0.68624 0.61528 -0.70659 C 0.61841 -0.72717 0.62396 -0.74474 0.63229 -0.76278 C 0.63403 -0.77295 0.63646 -0.78266 0.63907 -0.79214 C 0.63976 -0.79515 0.64219 -0.797 0.6441 -0.79885 C 0.64549 -0.80023 0.65087 -0.80139 0.64913 -0.80116 C 0.62014 -0.79607 0.64271 -0.79676 0.62379 -0.79676 " pathEditMode="relative" ptsTypes="fffffffffffFfffffffffffffffffffffffffffA">
                                      <p:cBhvr>
                                        <p:cTn id="19" dur="10909" fill="hold"/>
                                        <p:tgtEl>
                                          <p:spTgt spid="12"/>
                                        </p:tgtEl>
                                        <p:attrNameLst>
                                          <p:attrName>ppt_x</p:attrName>
                                          <p:attrName>ppt_y</p:attrName>
                                        </p:attrNameLst>
                                      </p:cBhvr>
                                    </p:animMotion>
                                  </p:childTnLst>
                                </p:cTn>
                              </p:par>
                              <p:par>
                                <p:cTn id="20" presetID="1"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childTnLst>
                                </p:cTn>
                              </p:par>
                              <p:par>
                                <p:cTn id="22" presetID="0" presetClass="path" presetSubtype="0" repeatCount="2600" accel="50000" decel="50000" fill="hold" grpId="1" nodeType="withEffect">
                                  <p:stCondLst>
                                    <p:cond delay="0"/>
                                  </p:stCondLst>
                                  <p:childTnLst>
                                    <p:animMotion origin="layout" path="M 0.0007 -0.02404 C 0.00122 -0.05641 0.00087 -0.08878 0.00226 -0.12092 C 0.0033 -0.14682 0.0132 -0.16809 0.01997 -0.19121 C 0.02622 -0.21317 0.01997 -0.1993 0.02691 -0.21317 C 0.02969 -0.22404 0.03281 -0.23514 0.0375 -0.24462 C 0.04184 -0.26289 0.04132 -0.25965 0.04983 -0.27375 C 0.05538 -0.28323 0.05226 -0.28578 0.06025 -0.29317 C 0.07639 -0.32693 0.06094 -0.29456 0.07084 -0.31491 C 0.07205 -0.31745 0.07448 -0.32231 0.07448 -0.32208 C 0.07865 -0.33942 0.0757 -0.33248 0.08143 -0.34404 C 0.08872 -0.37734 0.10261 -0.39445 0.12361 -0.40948 C 0.13108 -0.41479 0.13802 -0.41988 0.14653 -0.42173 C 0.16233 -0.4252 0.1783 -0.42728 0.19393 -0.43144 C 0.20226 -0.43329 0.21268 -0.43306 0.22031 -0.43861 C 0.23386 -0.44832 0.24653 -0.4608 0.25903 -0.4726 C 0.26754 -0.48023 0.27639 -0.49664 0.28368 -0.50659 C 0.2908 -0.51653 0.30122 -0.52346 0.30834 -0.53317 C 0.31007 -0.53572 0.31146 -0.53849 0.31354 -0.54034 C 0.31858 -0.5452 0.32552 -0.54705 0.33108 -0.55005 C 0.33698 -0.55306 0.33768 -0.55606 0.34341 -0.55745 C 0.36736 -0.56393 0.39288 -0.56601 0.41719 -0.56948 C 0.43125 -0.57433 0.44757 -0.57618 0.46129 -0.58404 C 0.47483 -0.5919 0.46163 -0.58497 0.47709 -0.59861 C 0.48038 -0.60161 0.4842 -0.603 0.48768 -0.60601 C 0.4967 -0.61387 0.50504 -0.62427 0.51406 -0.6326 C 0.525 -0.64231 0.53281 -0.65364 0.54202 -0.66659 C 0.54618 -0.67213 0.55278 -0.68578 0.55278 -0.68554 C 0.55608 -0.69919 0.56545 -0.71237 0.56858 -0.72462 C 0.57066 -0.73341 0.57917 -0.763 0.58438 -0.76832 C 0.59132 -0.77526 0.59809 -0.77988 0.60556 -0.7852 C 0.60729 -0.78635 0.60868 -0.78936 0.61077 -0.79005 C 0.63004 -0.79583 0.65087 -0.79445 0.67049 -0.79745 C 0.67552 -0.80439 0.68195 -0.80901 0.68646 -0.81664 C 0.69653 -0.83352 0.70226 -0.85063 0.71806 -0.85803 C 0.71997 -0.85965 0.72136 -0.86173 0.72327 -0.86289 C 0.72674 -0.86497 0.73403 -0.86751 0.73403 -0.86728 " pathEditMode="relative" rAng="0" ptsTypes="fffffffffffffffffffffffffffffffffffA">
                                      <p:cBhvr>
                                        <p:cTn id="23" dur="1200" fill="hold"/>
                                        <p:tgtEl>
                                          <p:spTgt spid="35"/>
                                        </p:tgtEl>
                                        <p:attrNameLst>
                                          <p:attrName>ppt_x</p:attrName>
                                          <p:attrName>ppt_y</p:attrName>
                                        </p:attrNameLst>
                                      </p:cBhvr>
                                      <p:rCtr x="367" y="-422"/>
                                    </p:animMotion>
                                  </p:childTnLst>
                                </p:cTn>
                              </p:par>
                              <p:par>
                                <p:cTn id="24" presetID="42" presetClass="path" presetSubtype="0" repeatCount="indefinite" accel="50000" decel="50000" fill="hold" nodeType="withEffect">
                                  <p:stCondLst>
                                    <p:cond delay="0"/>
                                  </p:stCondLst>
                                  <p:childTnLst>
                                    <p:animMotion origin="layout" path="M 3.33333E-6 1.85185E-6 L 3.33333E-6 0.02754 " pathEditMode="relative" rAng="0" ptsTypes="AA">
                                      <p:cBhvr>
                                        <p:cTn id="25" dur="2000" fill="hold"/>
                                        <p:tgtEl>
                                          <p:spTgt spid="23"/>
                                        </p:tgtEl>
                                        <p:attrNameLst>
                                          <p:attrName>ppt_x</p:attrName>
                                          <p:attrName>ppt_y</p:attrName>
                                        </p:attrNameLst>
                                      </p:cBhvr>
                                      <p:rCtr x="0" y="14"/>
                                    </p:animMotion>
                                  </p:childTnLst>
                                </p:cTn>
                              </p:par>
                              <p:par>
                                <p:cTn id="26" presetID="42" presetClass="path" presetSubtype="0" repeatCount="indefinite" accel="50000" decel="50000" fill="hold" nodeType="withEffect">
                                  <p:stCondLst>
                                    <p:cond delay="0"/>
                                  </p:stCondLst>
                                  <p:childTnLst>
                                    <p:animMotion origin="layout" path="M -0.00416 -0.06655 L -3.33333E-6 -4.61752E-6 " pathEditMode="relative" rAng="0" ptsTypes="AA">
                                      <p:cBhvr>
                                        <p:cTn id="27" dur="2000" fill="hold"/>
                                        <p:tgtEl>
                                          <p:spTgt spid="2"/>
                                        </p:tgtEl>
                                        <p:attrNameLst>
                                          <p:attrName>ppt_x</p:attrName>
                                          <p:attrName>ppt_y</p:attrName>
                                        </p:attrNameLst>
                                      </p:cBhvr>
                                      <p:rCtr x="2" y="33"/>
                                    </p:animMotion>
                                  </p:childTnLst>
                                </p:cTn>
                              </p:par>
                              <p:par>
                                <p:cTn id="28" presetID="42" presetClass="path" presetSubtype="0" repeatCount="indefinite" accel="50000" decel="50000" fill="hold" nodeType="withEffect">
                                  <p:stCondLst>
                                    <p:cond delay="0"/>
                                  </p:stCondLst>
                                  <p:childTnLst>
                                    <p:animMotion origin="layout" path="M -0.01667 -0.01109 L -0.0125 0.06656 " pathEditMode="relative" rAng="0" ptsTypes="AA">
                                      <p:cBhvr>
                                        <p:cTn id="29" dur="2000" fill="hold"/>
                                        <p:tgtEl>
                                          <p:spTgt spid="19"/>
                                        </p:tgtEl>
                                        <p:attrNameLst>
                                          <p:attrName>ppt_x</p:attrName>
                                          <p:attrName>ppt_y</p:attrName>
                                        </p:attrNameLst>
                                      </p:cBhvr>
                                      <p:rCtr x="2" y="39"/>
                                    </p:animMotion>
                                  </p:childTnLst>
                                </p:cTn>
                              </p:par>
                            </p:childTnLst>
                          </p:cTn>
                        </p:par>
                      </p:childTnLst>
                    </p:cTn>
                  </p:par>
                  <p:par>
                    <p:cTn id="30" fill="hold">
                      <p:stCondLst>
                        <p:cond delay="indefinite"/>
                      </p:stCondLst>
                      <p:childTnLst>
                        <p:par>
                          <p:cTn id="31" fill="hold">
                            <p:stCondLst>
                              <p:cond delay="0"/>
                            </p:stCondLst>
                            <p:childTnLst>
                              <p:par>
                                <p:cTn id="32" presetID="29" presetClass="entr" presetSubtype="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 calcmode="lin" valueType="num">
                                      <p:cBhvr>
                                        <p:cTn id="34" dur="1000" fill="hold"/>
                                        <p:tgtEl>
                                          <p:spTgt spid="41"/>
                                        </p:tgtEl>
                                        <p:attrNameLst>
                                          <p:attrName>ppt_x</p:attrName>
                                        </p:attrNameLst>
                                      </p:cBhvr>
                                      <p:tavLst>
                                        <p:tav tm="0">
                                          <p:val>
                                            <p:strVal val="#ppt_x-.2"/>
                                          </p:val>
                                        </p:tav>
                                        <p:tav tm="100000">
                                          <p:val>
                                            <p:strVal val="#ppt_x"/>
                                          </p:val>
                                        </p:tav>
                                      </p:tavLst>
                                    </p:anim>
                                    <p:anim calcmode="lin" valueType="num">
                                      <p:cBhvr>
                                        <p:cTn id="35"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36" dur="1000"/>
                                        <p:tgtEl>
                                          <p:spTgt spid="41"/>
                                        </p:tgtEl>
                                      </p:cBhvr>
                                    </p:animEffect>
                                  </p:childTnLst>
                                </p:cTn>
                              </p:par>
                            </p:childTnLst>
                          </p:cTn>
                        </p:par>
                      </p:childTnLst>
                    </p:cTn>
                  </p:par>
                  <p:par>
                    <p:cTn id="37" fill="hold">
                      <p:stCondLst>
                        <p:cond delay="indefinite"/>
                      </p:stCondLst>
                      <p:childTnLst>
                        <p:par>
                          <p:cTn id="38" fill="hold">
                            <p:stCondLst>
                              <p:cond delay="0"/>
                            </p:stCondLst>
                            <p:childTnLst>
                              <p:par>
                                <p:cTn id="39" presetID="29" presetClass="exit" presetSubtype="0" fill="hold" grpId="1" nodeType="clickEffect">
                                  <p:stCondLst>
                                    <p:cond delay="0"/>
                                  </p:stCondLst>
                                  <p:childTnLst>
                                    <p:anim calcmode="lin" valueType="num">
                                      <p:cBhvr>
                                        <p:cTn id="40" dur="1000"/>
                                        <p:tgtEl>
                                          <p:spTgt spid="41"/>
                                        </p:tgtEl>
                                        <p:attrNameLst>
                                          <p:attrName>ppt_x</p:attrName>
                                        </p:attrNameLst>
                                      </p:cBhvr>
                                      <p:tavLst>
                                        <p:tav tm="0">
                                          <p:val>
                                            <p:strVal val="ppt_x"/>
                                          </p:val>
                                        </p:tav>
                                        <p:tav tm="100000">
                                          <p:val>
                                            <p:strVal val="ppt_x-.2"/>
                                          </p:val>
                                        </p:tav>
                                      </p:tavLst>
                                    </p:anim>
                                    <p:anim calcmode="lin" valueType="num">
                                      <p:cBhvr>
                                        <p:cTn id="41" dur="1000"/>
                                        <p:tgtEl>
                                          <p:spTgt spid="41"/>
                                        </p:tgtEl>
                                        <p:attrNameLst>
                                          <p:attrName>ppt_y</p:attrName>
                                        </p:attrNameLst>
                                      </p:cBhvr>
                                      <p:tavLst>
                                        <p:tav tm="0">
                                          <p:val>
                                            <p:strVal val="ppt_y"/>
                                          </p:val>
                                        </p:tav>
                                        <p:tav tm="100000">
                                          <p:val>
                                            <p:strVal val="ppt_y"/>
                                          </p:val>
                                        </p:tav>
                                      </p:tavLst>
                                    </p:anim>
                                    <p:animEffect transition="out" filter="fade">
                                      <p:cBhvr>
                                        <p:cTn id="42" dur="1000"/>
                                        <p:tgtEl>
                                          <p:spTgt spid="41"/>
                                        </p:tgtEl>
                                      </p:cBhvr>
                                    </p:animEffect>
                                    <p:set>
                                      <p:cBhvr>
                                        <p:cTn id="43" dur="1" fill="hold">
                                          <p:stCondLst>
                                            <p:cond delay="999"/>
                                          </p:stCondLst>
                                        </p:cTn>
                                        <p:tgtEl>
                                          <p:spTgt spid="4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grpId="0" nodeType="click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1000" fill="hold"/>
                                        <p:tgtEl>
                                          <p:spTgt spid="40"/>
                                        </p:tgtEl>
                                        <p:attrNameLst>
                                          <p:attrName>ppt_x</p:attrName>
                                        </p:attrNameLst>
                                      </p:cBhvr>
                                      <p:tavLst>
                                        <p:tav tm="0">
                                          <p:val>
                                            <p:strVal val="#ppt_x-.2"/>
                                          </p:val>
                                        </p:tav>
                                        <p:tav tm="100000">
                                          <p:val>
                                            <p:strVal val="#ppt_x"/>
                                          </p:val>
                                        </p:tav>
                                      </p:tavLst>
                                    </p:anim>
                                    <p:anim calcmode="lin" valueType="num">
                                      <p:cBhvr>
                                        <p:cTn id="49"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50"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35" grpId="0" animBg="1"/>
      <p:bldP spid="35" grpId="1" animBg="1"/>
      <p:bldP spid="40" grpId="0"/>
      <p:bldP spid="41" grpId="0"/>
      <p:bldP spid="41"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863</Words>
  <Application>Microsoft Office PowerPoint</Application>
  <PresentationFormat>On-screen Show (4:3)</PresentationFormat>
  <Paragraphs>133</Paragraphs>
  <Slides>19</Slides>
  <Notes>15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Office Theme</vt:lpstr>
      <vt:lpstr>Packager Shell Object</vt:lpstr>
      <vt:lpstr>Slide 1</vt:lpstr>
      <vt:lpstr>স্বাগতম</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Jahan Computer</cp:lastModifiedBy>
  <cp:revision>72</cp:revision>
  <dcterms:created xsi:type="dcterms:W3CDTF">2015-10-24T03:56:53Z</dcterms:created>
  <dcterms:modified xsi:type="dcterms:W3CDTF">2015-10-28T08:26:54Z</dcterms:modified>
</cp:coreProperties>
</file>