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912" r:id="rId2"/>
    <p:sldMasterId id="2147483804" r:id="rId3"/>
  </p:sldMasterIdLst>
  <p:notesMasterIdLst>
    <p:notesMasterId r:id="rId29"/>
  </p:notesMasterIdLst>
  <p:sldIdLst>
    <p:sldId id="474" r:id="rId4"/>
    <p:sldId id="476" r:id="rId5"/>
    <p:sldId id="517" r:id="rId6"/>
    <p:sldId id="518" r:id="rId7"/>
    <p:sldId id="519" r:id="rId8"/>
    <p:sldId id="590" r:id="rId9"/>
    <p:sldId id="591" r:id="rId10"/>
    <p:sldId id="592" r:id="rId11"/>
    <p:sldId id="605" r:id="rId12"/>
    <p:sldId id="593" r:id="rId13"/>
    <p:sldId id="594" r:id="rId14"/>
    <p:sldId id="597" r:id="rId15"/>
    <p:sldId id="598" r:id="rId16"/>
    <p:sldId id="595" r:id="rId17"/>
    <p:sldId id="596" r:id="rId18"/>
    <p:sldId id="599" r:id="rId19"/>
    <p:sldId id="607" r:id="rId20"/>
    <p:sldId id="603" r:id="rId21"/>
    <p:sldId id="601" r:id="rId22"/>
    <p:sldId id="609" r:id="rId23"/>
    <p:sldId id="610" r:id="rId24"/>
    <p:sldId id="611" r:id="rId25"/>
    <p:sldId id="281" r:id="rId26"/>
    <p:sldId id="282" r:id="rId27"/>
    <p:sldId id="61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FF0066"/>
    <a:srgbClr val="0000CC"/>
    <a:srgbClr val="000000"/>
    <a:srgbClr val="FFCC00"/>
    <a:srgbClr val="FF9900"/>
    <a:srgbClr val="FFFFCC"/>
    <a:srgbClr val="BB5181"/>
    <a:srgbClr val="B0C7E2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77738" autoAdjust="0"/>
  </p:normalViewPr>
  <p:slideViewPr>
    <p:cSldViewPr>
      <p:cViewPr>
        <p:scale>
          <a:sx n="50" d="100"/>
          <a:sy n="50" d="100"/>
        </p:scale>
        <p:origin x="1956" y="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C000"/>
              </a:solidFill>
            </c:spPr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200</c:v>
                </c:pt>
                <c:pt idx="1">
                  <c:v>300</c:v>
                </c:pt>
                <c:pt idx="2">
                  <c:v>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85588D-079D-47FC-9133-1257B85D7086}" type="doc">
      <dgm:prSet loTypeId="urn:microsoft.com/office/officeart/2008/layout/VerticalCurved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2A5B9A-A51B-40FA-99EE-9A50A49EF4B2}">
      <dgm:prSet phldrT="[Text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bn-BD" sz="2800" dirty="0" smtClean="0">
              <a:ln w="11430"/>
              <a:latin typeface="NikoshBAN" pitchFamily="2" charset="0"/>
              <a:cs typeface="NikoshBAN" pitchFamily="2" charset="0"/>
            </a:rPr>
            <a:t>১. সংবিধানের পটভূমি বর্ণনা করতে পারবে।</a:t>
          </a:r>
          <a:r>
            <a:rPr lang="bn-BD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dirty="0"/>
        </a:p>
      </dgm:t>
    </dgm:pt>
    <dgm:pt modelId="{BC396DE2-2816-4C38-B67D-9E87D5FB83A2}" type="parTrans" cxnId="{5DEEBCE9-686C-4BEE-9B92-21D9553D6C4E}">
      <dgm:prSet/>
      <dgm:spPr/>
      <dgm:t>
        <a:bodyPr/>
        <a:lstStyle/>
        <a:p>
          <a:endParaRPr lang="en-US"/>
        </a:p>
      </dgm:t>
    </dgm:pt>
    <dgm:pt modelId="{84773551-BE20-4E3F-94E9-B012F070D902}" type="sibTrans" cxnId="{5DEEBCE9-686C-4BEE-9B92-21D9553D6C4E}">
      <dgm:prSet/>
      <dgm:spPr/>
      <dgm:t>
        <a:bodyPr/>
        <a:lstStyle/>
        <a:p>
          <a:endParaRPr lang="en-US"/>
        </a:p>
      </dgm:t>
    </dgm:pt>
    <dgm:pt modelId="{D2FC9A28-A221-49EB-B6BC-303087C1AC76}">
      <dgm:prSet phldrT="[Text]" custT="1"/>
      <dgm:spPr>
        <a:solidFill>
          <a:srgbClr val="7030A0"/>
        </a:solidFill>
      </dgm:spPr>
      <dgm:t>
        <a:bodyPr/>
        <a:lstStyle/>
        <a:p>
          <a:r>
            <a:rPr lang="bn-BD" sz="2800" dirty="0" smtClean="0">
              <a:ln w="11430"/>
              <a:latin typeface="NikoshBAN" pitchFamily="2" charset="0"/>
              <a:cs typeface="NikoshBAN" pitchFamily="2" charset="0"/>
            </a:rPr>
            <a:t>২. বাংলাদেশের সংবিধানের বৈশিষ্ট্যসমূহ  বিশ্লেষণ করতে পারবে।</a:t>
          </a:r>
          <a:r>
            <a:rPr lang="bn-BD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dirty="0"/>
        </a:p>
      </dgm:t>
    </dgm:pt>
    <dgm:pt modelId="{7C80F6DC-2411-4A6C-A857-0C01D0ED48D9}" type="parTrans" cxnId="{E2A3F492-8F87-46F6-AB8C-5C914335A613}">
      <dgm:prSet/>
      <dgm:spPr/>
      <dgm:t>
        <a:bodyPr/>
        <a:lstStyle/>
        <a:p>
          <a:endParaRPr lang="en-US"/>
        </a:p>
      </dgm:t>
    </dgm:pt>
    <dgm:pt modelId="{E3A71A1D-88A4-4875-B2EF-E1A3F265F820}" type="sibTrans" cxnId="{E2A3F492-8F87-46F6-AB8C-5C914335A613}">
      <dgm:prSet/>
      <dgm:spPr/>
      <dgm:t>
        <a:bodyPr/>
        <a:lstStyle/>
        <a:p>
          <a:endParaRPr lang="en-US"/>
        </a:p>
      </dgm:t>
    </dgm:pt>
    <dgm:pt modelId="{93FD5DF6-B828-44A4-A8DA-099B27AB6FDA}" type="pres">
      <dgm:prSet presAssocID="{DA85588D-079D-47FC-9133-1257B85D708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9DA654EE-9459-4446-B1FC-ED5A45700970}" type="pres">
      <dgm:prSet presAssocID="{DA85588D-079D-47FC-9133-1257B85D7086}" presName="Name1" presStyleCnt="0"/>
      <dgm:spPr/>
      <dgm:t>
        <a:bodyPr/>
        <a:lstStyle/>
        <a:p>
          <a:endParaRPr lang="en-US"/>
        </a:p>
      </dgm:t>
    </dgm:pt>
    <dgm:pt modelId="{E97E28AA-F6BE-4760-9B5F-255473E4A5F1}" type="pres">
      <dgm:prSet presAssocID="{DA85588D-079D-47FC-9133-1257B85D7086}" presName="cycle" presStyleCnt="0"/>
      <dgm:spPr/>
      <dgm:t>
        <a:bodyPr/>
        <a:lstStyle/>
        <a:p>
          <a:endParaRPr lang="en-US"/>
        </a:p>
      </dgm:t>
    </dgm:pt>
    <dgm:pt modelId="{EA2F3D3C-0E7F-4604-B26B-C05BBA539B4A}" type="pres">
      <dgm:prSet presAssocID="{DA85588D-079D-47FC-9133-1257B85D7086}" presName="srcNode" presStyleLbl="node1" presStyleIdx="0" presStyleCnt="2"/>
      <dgm:spPr/>
      <dgm:t>
        <a:bodyPr/>
        <a:lstStyle/>
        <a:p>
          <a:endParaRPr lang="en-US"/>
        </a:p>
      </dgm:t>
    </dgm:pt>
    <dgm:pt modelId="{749123FC-F793-4A31-9C87-B82B7891AC9E}" type="pres">
      <dgm:prSet presAssocID="{DA85588D-079D-47FC-9133-1257B85D7086}" presName="conn" presStyleLbl="parChTrans1D2" presStyleIdx="0" presStyleCnt="1"/>
      <dgm:spPr/>
      <dgm:t>
        <a:bodyPr/>
        <a:lstStyle/>
        <a:p>
          <a:endParaRPr lang="en-US"/>
        </a:p>
      </dgm:t>
    </dgm:pt>
    <dgm:pt modelId="{E5B902E3-AEB9-4583-9767-03C178E755E7}" type="pres">
      <dgm:prSet presAssocID="{DA85588D-079D-47FC-9133-1257B85D7086}" presName="extraNode" presStyleLbl="node1" presStyleIdx="0" presStyleCnt="2"/>
      <dgm:spPr/>
      <dgm:t>
        <a:bodyPr/>
        <a:lstStyle/>
        <a:p>
          <a:endParaRPr lang="en-US"/>
        </a:p>
      </dgm:t>
    </dgm:pt>
    <dgm:pt modelId="{0D41B5AB-A48F-4E6B-8861-AA7322D76CBC}" type="pres">
      <dgm:prSet presAssocID="{DA85588D-079D-47FC-9133-1257B85D7086}" presName="dstNode" presStyleLbl="node1" presStyleIdx="0" presStyleCnt="2"/>
      <dgm:spPr/>
      <dgm:t>
        <a:bodyPr/>
        <a:lstStyle/>
        <a:p>
          <a:endParaRPr lang="en-US"/>
        </a:p>
      </dgm:t>
    </dgm:pt>
    <dgm:pt modelId="{9CA6C6E9-9952-4687-A914-A49455A15038}" type="pres">
      <dgm:prSet presAssocID="{BF2A5B9A-A51B-40FA-99EE-9A50A49EF4B2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8391B3-4D72-4428-9F89-239400CF8DA1}" type="pres">
      <dgm:prSet presAssocID="{BF2A5B9A-A51B-40FA-99EE-9A50A49EF4B2}" presName="accent_1" presStyleCnt="0"/>
      <dgm:spPr/>
    </dgm:pt>
    <dgm:pt modelId="{2A62B645-327A-4458-B349-A9B283CE450B}" type="pres">
      <dgm:prSet presAssocID="{BF2A5B9A-A51B-40FA-99EE-9A50A49EF4B2}" presName="accentRepeatNode" presStyleLbl="solidFgAcc1" presStyleIdx="0" presStyleCnt="2"/>
      <dgm:spPr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BAC99BD-5372-4A35-8D67-028D56656CC2}" type="pres">
      <dgm:prSet presAssocID="{D2FC9A28-A221-49EB-B6BC-303087C1AC76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ED73B8-5D9A-4CEC-8A49-1A1355F008C7}" type="pres">
      <dgm:prSet presAssocID="{D2FC9A28-A221-49EB-B6BC-303087C1AC76}" presName="accent_2" presStyleCnt="0"/>
      <dgm:spPr/>
    </dgm:pt>
    <dgm:pt modelId="{6B65FF5B-640F-4694-A269-2E39079492F0}" type="pres">
      <dgm:prSet presAssocID="{D2FC9A28-A221-49EB-B6BC-303087C1AC76}" presName="accentRepeatNode" presStyleLbl="solidFgAcc1" presStyleIdx="1" presStyleCnt="2"/>
      <dgm:spPr>
        <a:blipFill dpi="0" rotWithShape="0">
          <a:blip xmlns:r="http://schemas.openxmlformats.org/officeDocument/2006/relationships" r:embed="rId2"/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0C33C3A0-CD3C-4F80-A4BE-D54CDDCE06DB}" type="presOf" srcId="{84773551-BE20-4E3F-94E9-B012F070D902}" destId="{749123FC-F793-4A31-9C87-B82B7891AC9E}" srcOrd="0" destOrd="0" presId="urn:microsoft.com/office/officeart/2008/layout/VerticalCurvedList"/>
    <dgm:cxn modelId="{E2A3F492-8F87-46F6-AB8C-5C914335A613}" srcId="{DA85588D-079D-47FC-9133-1257B85D7086}" destId="{D2FC9A28-A221-49EB-B6BC-303087C1AC76}" srcOrd="1" destOrd="0" parTransId="{7C80F6DC-2411-4A6C-A857-0C01D0ED48D9}" sibTransId="{E3A71A1D-88A4-4875-B2EF-E1A3F265F820}"/>
    <dgm:cxn modelId="{EF0F3BAC-2250-4303-9FC4-BDF6D9328FF4}" type="presOf" srcId="{BF2A5B9A-A51B-40FA-99EE-9A50A49EF4B2}" destId="{9CA6C6E9-9952-4687-A914-A49455A15038}" srcOrd="0" destOrd="0" presId="urn:microsoft.com/office/officeart/2008/layout/VerticalCurvedList"/>
    <dgm:cxn modelId="{856675D2-8A7A-4EAF-A68A-ECCECBE97FEC}" type="presOf" srcId="{DA85588D-079D-47FC-9133-1257B85D7086}" destId="{93FD5DF6-B828-44A4-A8DA-099B27AB6FDA}" srcOrd="0" destOrd="0" presId="urn:microsoft.com/office/officeart/2008/layout/VerticalCurvedList"/>
    <dgm:cxn modelId="{5DEEBCE9-686C-4BEE-9B92-21D9553D6C4E}" srcId="{DA85588D-079D-47FC-9133-1257B85D7086}" destId="{BF2A5B9A-A51B-40FA-99EE-9A50A49EF4B2}" srcOrd="0" destOrd="0" parTransId="{BC396DE2-2816-4C38-B67D-9E87D5FB83A2}" sibTransId="{84773551-BE20-4E3F-94E9-B012F070D902}"/>
    <dgm:cxn modelId="{9E6404D8-39B7-40BD-8909-50F332C0FC6B}" type="presOf" srcId="{D2FC9A28-A221-49EB-B6BC-303087C1AC76}" destId="{4BAC99BD-5372-4A35-8D67-028D56656CC2}" srcOrd="0" destOrd="0" presId="urn:microsoft.com/office/officeart/2008/layout/VerticalCurvedList"/>
    <dgm:cxn modelId="{1F204C73-A0E9-4234-B45D-556B1F21049C}" type="presParOf" srcId="{93FD5DF6-B828-44A4-A8DA-099B27AB6FDA}" destId="{9DA654EE-9459-4446-B1FC-ED5A45700970}" srcOrd="0" destOrd="0" presId="urn:microsoft.com/office/officeart/2008/layout/VerticalCurvedList"/>
    <dgm:cxn modelId="{78E6E505-1893-4468-98C8-2D523B73A7C1}" type="presParOf" srcId="{9DA654EE-9459-4446-B1FC-ED5A45700970}" destId="{E97E28AA-F6BE-4760-9B5F-255473E4A5F1}" srcOrd="0" destOrd="0" presId="urn:microsoft.com/office/officeart/2008/layout/VerticalCurvedList"/>
    <dgm:cxn modelId="{1699236B-D6A6-409E-A9A6-47754D5EB22C}" type="presParOf" srcId="{E97E28AA-F6BE-4760-9B5F-255473E4A5F1}" destId="{EA2F3D3C-0E7F-4604-B26B-C05BBA539B4A}" srcOrd="0" destOrd="0" presId="urn:microsoft.com/office/officeart/2008/layout/VerticalCurvedList"/>
    <dgm:cxn modelId="{0955242C-E554-4210-A04D-3FBDAD7F4964}" type="presParOf" srcId="{E97E28AA-F6BE-4760-9B5F-255473E4A5F1}" destId="{749123FC-F793-4A31-9C87-B82B7891AC9E}" srcOrd="1" destOrd="0" presId="urn:microsoft.com/office/officeart/2008/layout/VerticalCurvedList"/>
    <dgm:cxn modelId="{D0421A58-A5B1-4FD3-BF92-92C6C1DDEC9A}" type="presParOf" srcId="{E97E28AA-F6BE-4760-9B5F-255473E4A5F1}" destId="{E5B902E3-AEB9-4583-9767-03C178E755E7}" srcOrd="2" destOrd="0" presId="urn:microsoft.com/office/officeart/2008/layout/VerticalCurvedList"/>
    <dgm:cxn modelId="{1BFA2E73-BB68-40BC-9A8E-03FF99E85A73}" type="presParOf" srcId="{E97E28AA-F6BE-4760-9B5F-255473E4A5F1}" destId="{0D41B5AB-A48F-4E6B-8861-AA7322D76CBC}" srcOrd="3" destOrd="0" presId="urn:microsoft.com/office/officeart/2008/layout/VerticalCurvedList"/>
    <dgm:cxn modelId="{09D2B4B9-91F4-4728-9156-9D6FFBE8F87A}" type="presParOf" srcId="{9DA654EE-9459-4446-B1FC-ED5A45700970}" destId="{9CA6C6E9-9952-4687-A914-A49455A15038}" srcOrd="1" destOrd="0" presId="urn:microsoft.com/office/officeart/2008/layout/VerticalCurvedList"/>
    <dgm:cxn modelId="{4CAE2056-2C98-41F0-A481-1AF87D16DBDC}" type="presParOf" srcId="{9DA654EE-9459-4446-B1FC-ED5A45700970}" destId="{F78391B3-4D72-4428-9F89-239400CF8DA1}" srcOrd="2" destOrd="0" presId="urn:microsoft.com/office/officeart/2008/layout/VerticalCurvedList"/>
    <dgm:cxn modelId="{6F33778D-168D-42BB-9EB4-421EC6A3D107}" type="presParOf" srcId="{F78391B3-4D72-4428-9F89-239400CF8DA1}" destId="{2A62B645-327A-4458-B349-A9B283CE450B}" srcOrd="0" destOrd="0" presId="urn:microsoft.com/office/officeart/2008/layout/VerticalCurvedList"/>
    <dgm:cxn modelId="{349F2103-D2BB-4F0C-9BAB-102D4ACF5B1C}" type="presParOf" srcId="{9DA654EE-9459-4446-B1FC-ED5A45700970}" destId="{4BAC99BD-5372-4A35-8D67-028D56656CC2}" srcOrd="3" destOrd="0" presId="urn:microsoft.com/office/officeart/2008/layout/VerticalCurvedList"/>
    <dgm:cxn modelId="{EF97C91D-0DCF-4B7D-AD16-B43A7AE67C5D}" type="presParOf" srcId="{9DA654EE-9459-4446-B1FC-ED5A45700970}" destId="{DBED73B8-5D9A-4CEC-8A49-1A1355F008C7}" srcOrd="4" destOrd="0" presId="urn:microsoft.com/office/officeart/2008/layout/VerticalCurvedList"/>
    <dgm:cxn modelId="{FA696D8A-59BC-4927-9052-E7536F1A2AF9}" type="presParOf" srcId="{DBED73B8-5D9A-4CEC-8A49-1A1355F008C7}" destId="{6B65FF5B-640F-4694-A269-2E39079492F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9123FC-F793-4A31-9C87-B82B7891AC9E}">
      <dsp:nvSpPr>
        <dsp:cNvPr id="0" name=""/>
        <dsp:cNvSpPr/>
      </dsp:nvSpPr>
      <dsp:spPr>
        <a:xfrm>
          <a:off x="-5073045" y="-783046"/>
          <a:ext cx="6087292" cy="6087292"/>
        </a:xfrm>
        <a:prstGeom prst="blockArc">
          <a:avLst>
            <a:gd name="adj1" fmla="val 18900000"/>
            <a:gd name="adj2" fmla="val 2700000"/>
            <a:gd name="adj3" fmla="val 35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A6C6E9-9952-4687-A914-A49455A15038}">
      <dsp:nvSpPr>
        <dsp:cNvPr id="0" name=""/>
        <dsp:cNvSpPr/>
      </dsp:nvSpPr>
      <dsp:spPr>
        <a:xfrm>
          <a:off x="831109" y="645898"/>
          <a:ext cx="7069841" cy="1291616"/>
        </a:xfrm>
        <a:prstGeom prst="rect">
          <a:avLst/>
        </a:prstGeom>
        <a:solidFill>
          <a:schemeClr val="accent3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522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n w="11430"/>
              <a:latin typeface="NikoshBAN" pitchFamily="2" charset="0"/>
              <a:cs typeface="NikoshBAN" pitchFamily="2" charset="0"/>
            </a:rPr>
            <a:t>১. সংবিধানের পটভূমি বর্ণনা করতে পারবে।</a:t>
          </a:r>
          <a:r>
            <a:rPr lang="bn-BD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kern="1200" dirty="0"/>
        </a:p>
      </dsp:txBody>
      <dsp:txXfrm>
        <a:off x="831109" y="645898"/>
        <a:ext cx="7069841" cy="1291616"/>
      </dsp:txXfrm>
    </dsp:sp>
    <dsp:sp modelId="{2A62B645-327A-4458-B349-A9B283CE450B}">
      <dsp:nvSpPr>
        <dsp:cNvPr id="0" name=""/>
        <dsp:cNvSpPr/>
      </dsp:nvSpPr>
      <dsp:spPr>
        <a:xfrm>
          <a:off x="23849" y="484446"/>
          <a:ext cx="1614520" cy="1614520"/>
        </a:xfrm>
        <a:prstGeom prst="ellipse">
          <a:avLst/>
        </a:pr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AC99BD-5372-4A35-8D67-028D56656CC2}">
      <dsp:nvSpPr>
        <dsp:cNvPr id="0" name=""/>
        <dsp:cNvSpPr/>
      </dsp:nvSpPr>
      <dsp:spPr>
        <a:xfrm>
          <a:off x="831109" y="2583684"/>
          <a:ext cx="7069841" cy="1291616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522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n w="11430"/>
              <a:latin typeface="NikoshBAN" pitchFamily="2" charset="0"/>
              <a:cs typeface="NikoshBAN" pitchFamily="2" charset="0"/>
            </a:rPr>
            <a:t>২. বাংলাদেশের সংবিধানের বৈশিষ্ট্যসমূহ  বিশ্লেষণ করতে পারবে।</a:t>
          </a:r>
          <a:r>
            <a:rPr lang="bn-BD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kern="1200" dirty="0"/>
        </a:p>
      </dsp:txBody>
      <dsp:txXfrm>
        <a:off x="831109" y="2583684"/>
        <a:ext cx="7069841" cy="1291616"/>
      </dsp:txXfrm>
    </dsp:sp>
    <dsp:sp modelId="{6B65FF5B-640F-4694-A269-2E39079492F0}">
      <dsp:nvSpPr>
        <dsp:cNvPr id="0" name=""/>
        <dsp:cNvSpPr/>
      </dsp:nvSpPr>
      <dsp:spPr>
        <a:xfrm>
          <a:off x="23849" y="2422232"/>
          <a:ext cx="1614520" cy="1614520"/>
        </a:xfrm>
        <a:prstGeom prst="ellipse">
          <a:avLst/>
        </a:prstGeom>
        <a:blipFill dpi="0" rotWithShape="0">
          <a:blip xmlns:r="http://schemas.openxmlformats.org/officeDocument/2006/relationships" r:embed="rId2"/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C6DCFD-8036-4A7F-96DD-1F665B90665E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490FED-172F-444E-9FE0-9AC8D57245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256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490F-E849-409A-9ABF-025B3F4559D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650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শিক্ষার্থীরা যে </a:t>
            </a:r>
            <a:r>
              <a:rPr lang="bn-BD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Op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tion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টি উত্তর দেবে সেই </a:t>
            </a:r>
            <a:r>
              <a:rPr lang="bn-BD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Op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এর উপর ক্লিক করতে হবে। উত্তর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সঠিক হলে সবুজ কালিতে টিক চিহ্ন আসবে এবং উত্তর ভুল হলে লাল কালিতে ক্রস চিহ্ন আসবে। 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34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শিক্ষার্থীরা যে </a:t>
            </a:r>
            <a:r>
              <a:rPr lang="bn-BD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Op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tion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টি উত্তর দেবে সেই </a:t>
            </a:r>
            <a:r>
              <a:rPr lang="bn-BD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Op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এর উপর ক্লিক করতে হবে। উত্তর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সঠিক হলে সবুজ কালিতে টিক চিহ্ন আসবে এবং উত্তর ভুল হলে লাল কালিতে ক্রস চিহ্ন আসবে। 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5113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176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1200" b="0" baseline="0" dirty="0" smtClean="0">
                <a:latin typeface="NikoshBAN" pitchFamily="2" charset="0"/>
                <a:cs typeface="NikoshBAN" pitchFamily="2" charset="0"/>
              </a:rPr>
              <a:t> সংবিধান দেখিয়ে প্রশ্ন করতে পারেন </a:t>
            </a:r>
            <a:r>
              <a:rPr lang="bn-BD" sz="1200" b="0" dirty="0" smtClean="0">
                <a:latin typeface="NikoshBAN" pitchFamily="2" charset="0"/>
                <a:cs typeface="NikoshBAN" pitchFamily="2" charset="0"/>
              </a:rPr>
              <a:t>এই </a:t>
            </a:r>
            <a:r>
              <a:rPr lang="bn-BD" sz="1200" b="0" dirty="0" smtClean="0">
                <a:latin typeface="NikoshBAN" pitchFamily="2" charset="0"/>
                <a:cs typeface="NikoshBAN" pitchFamily="2" charset="0"/>
              </a:rPr>
              <a:t>সংবিধানটি দেখলে আমাদের </a:t>
            </a:r>
            <a:r>
              <a:rPr lang="bn-BD" sz="1200" b="0" dirty="0" smtClean="0">
                <a:latin typeface="NikoshBAN" pitchFamily="2" charset="0"/>
                <a:cs typeface="NikoshBAN" pitchFamily="2" charset="0"/>
              </a:rPr>
              <a:t>মনে কী মনে করিয়ে </a:t>
            </a:r>
            <a:r>
              <a:rPr lang="bn-BD" sz="1200" b="0" dirty="0" smtClean="0">
                <a:latin typeface="NikoshBAN" pitchFamily="2" charset="0"/>
                <a:cs typeface="NikoshBAN" pitchFamily="2" charset="0"/>
              </a:rPr>
              <a:t>দেয়? </a:t>
            </a:r>
            <a:r>
              <a:rPr lang="bn-BD" sz="1200" b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b="0" baseline="0" dirty="0" smtClean="0">
                <a:latin typeface="NikoshBAN" pitchFamily="2" charset="0"/>
                <a:cs typeface="NikoshBAN" pitchFamily="2" charset="0"/>
              </a:rPr>
              <a:t>এর পর শিক্ষার্থীদের চিন্তা করার সুযোগ দিয়ে তাদের কাছ </a:t>
            </a:r>
            <a:r>
              <a:rPr lang="bn-BD" sz="1200" b="0" baseline="0" dirty="0" smtClean="0">
                <a:latin typeface="NikoshBAN" pitchFamily="2" charset="0"/>
                <a:cs typeface="NikoshBAN" pitchFamily="2" charset="0"/>
              </a:rPr>
              <a:t>থেকে </a:t>
            </a:r>
            <a:r>
              <a:rPr lang="bn-BD" sz="1200" b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সংবিধানের </a:t>
            </a:r>
            <a:r>
              <a:rPr lang="bn-BD" sz="1200" b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বৈশিষ্ট্যগুলো বের করার চেষ্টা</a:t>
            </a:r>
            <a:r>
              <a:rPr lang="bn-BD" sz="1200" b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b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করতে পারেন।</a:t>
            </a:r>
            <a:r>
              <a:rPr lang="bn-BD" sz="1200" b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b="0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200" b="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065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522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প্রশ্নোত্তর পদ্ধতিতে অগ্রসর হলে ভালো হবে। প্রথমে চিত্রগুলো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Slide </a:t>
            </a:r>
            <a:r>
              <a:rPr lang="bn-BD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 আসার পর শিক্ষার্থীদের ভাবতে দিয়ে প্রশ্ন করে করে চিত্রের নিচের </a:t>
            </a:r>
            <a:r>
              <a:rPr lang="en-A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Text </a:t>
            </a:r>
            <a:r>
              <a:rPr lang="bn-BD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গুলো </a:t>
            </a:r>
            <a:r>
              <a:rPr lang="en-A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 </a:t>
            </a:r>
            <a:r>
              <a:rPr lang="bn-BD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করলে ভালো হবে</a:t>
            </a:r>
            <a:r>
              <a:rPr lang="bn-BD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।</a:t>
            </a:r>
          </a:p>
          <a:p>
            <a:r>
              <a:rPr lang="bn-BD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নিচের ১ম চিত্র দিয়ে ইমারত এবং</a:t>
            </a:r>
            <a:r>
              <a:rPr lang="bn-BD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২য় চিত্র দিয়ে নকশাঁ বুঝানো হয়েছে। 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528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১ম চিত্র দিয়ে পায়রা উড়িয়ে দিয়ে স্বাধীনতা বুঝানো</a:t>
            </a:r>
            <a:r>
              <a:rPr lang="bn-BD" baseline="0" dirty="0" smtClean="0"/>
              <a:t> হয়েছে। পরের </a:t>
            </a:r>
            <a:r>
              <a:rPr lang="bn-BD" dirty="0" smtClean="0"/>
              <a:t>চিত্র</a:t>
            </a:r>
            <a:r>
              <a:rPr lang="bn-BD" baseline="0" dirty="0" smtClean="0"/>
              <a:t>গুলো দিয়ে ধারাবাহিকভাবে মুক্তি যুদ্ধের মাধ্যমে স্বাধীনতা বুঝানো হয়েছে।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326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পাঠ্য বই অনুযায়ী বাংলাদেশের সংবিধান এযাবৎ সংশোধোন হয়েছে পনের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বার।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প্রকৃত পক্ষে সংশোধোন হয়েছে 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ষোল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বার। তবে শিক্ষার্থীদের অধিক জানার জন্য 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ষোল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বার ব্যবহার করা হয়েছে।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21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সংসদীয়</a:t>
            </a:r>
            <a:r>
              <a:rPr lang="bn-BD" baseline="0" dirty="0" smtClean="0"/>
              <a:t> পদ্ধতির সরকার বলতে সংসদের সংখ্যা গরিষ্ঠ দলের নেতা হবেন প্রধানমন্ত্রী এবং তার ইচ্ছা অনুযায়ী নির্দিষ্ট সংখ্যক মন্ত্রী নিয়ে মন্ত্রিপরিষদ গঠিত হয়।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993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87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শিক্ষার্থীরা যে </a:t>
            </a:r>
            <a:r>
              <a:rPr lang="bn-BD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Op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tion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টি উত্তর দেবে সেই </a:t>
            </a:r>
            <a:r>
              <a:rPr lang="bn-BD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Op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এর উপর ক্লিক করতে হবে। উত্তর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সঠিক হলে সবুজ কালিতে টিক চিহ্ন আসবে এবং উত্তর ভুল হলে লাল কালিতে ক্রস চিহ্ন আসবে। 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582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6/24/2015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6/24/2015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6/24/2015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7A8-DF3F-4E90-8624-2604965744F8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A961-E12C-45D9-A2AB-A6661F94F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63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7A8-DF3F-4E90-8624-2604965744F8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A961-E12C-45D9-A2AB-A6661F94F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03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7A8-DF3F-4E90-8624-2604965744F8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A961-E12C-45D9-A2AB-A6661F94F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1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7A8-DF3F-4E90-8624-2604965744F8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A961-E12C-45D9-A2AB-A6661F94F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43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7A8-DF3F-4E90-8624-2604965744F8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A961-E12C-45D9-A2AB-A6661F94F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10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7A8-DF3F-4E90-8624-2604965744F8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A961-E12C-45D9-A2AB-A6661F94F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26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7A8-DF3F-4E90-8624-2604965744F8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A961-E12C-45D9-A2AB-A6661F94F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42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7A8-DF3F-4E90-8624-2604965744F8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A961-E12C-45D9-A2AB-A6661F94F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05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6/24/2015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7A8-DF3F-4E90-8624-2604965744F8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A961-E12C-45D9-A2AB-A6661F94F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89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7A8-DF3F-4E90-8624-2604965744F8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A961-E12C-45D9-A2AB-A6661F94F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6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7A8-DF3F-4E90-8624-2604965744F8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A961-E12C-45D9-A2AB-A6661F94F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30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6/24/2015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6/24/2015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6/24/2015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6/24/2015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6/24/2015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6/24/2015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33400" y="6324600"/>
            <a:ext cx="2133600" cy="365125"/>
          </a:xfr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6/24/2015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rgbClr val="8EEF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6/24/2015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6/24/2015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6/24/2015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6/24/2015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6/24/2015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6/24/2015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6/24/2015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6/24/2015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6/24/2015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rgbClr val="8EEF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6/24/2015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6/24/2015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rgbClr val="8EEF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797A8-DF3F-4E90-8624-2604965744F8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CA961-E12C-45D9-A2AB-A6661F94F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626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BC74E-1371-49DC-AD3C-BAFD261EAE85}" type="datetimeFigureOut">
              <a:rPr lang="en-US" smtClean="0"/>
              <a:pPr/>
              <a:t>6/24/2015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0" Type="http://schemas.openxmlformats.org/officeDocument/2006/relationships/image" Target="../media/image39.gif"/><Relationship Id="rId4" Type="http://schemas.openxmlformats.org/officeDocument/2006/relationships/image" Target="../media/image33.jpeg"/><Relationship Id="rId9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Relationship Id="rId6" Type="http://schemas.openxmlformats.org/officeDocument/2006/relationships/chart" Target="../charts/chart1.xml"/><Relationship Id="rId5" Type="http://schemas.openxmlformats.org/officeDocument/2006/relationships/image" Target="../media/image60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jpeg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13D3D2-717D-48E6-80FB-93B43227CCF1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533400"/>
            <a:ext cx="8534400" cy="1905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জন্য তাই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Slide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Hide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 রাখা হয়েছে।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2667000"/>
            <a:ext cx="8534400" cy="3657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উপস্থাপনের জন্য স্লাইডের নিচের দিকে নোটে প্রয়োজনীয় নির্দেশনা দেয়া আছে। পাঠ উপস্থাপনের ক্ষেত্রে নিজস্ব কৌশল প্রয়োগ করতে পারেন। প্রেজেন্টেশনটি </a:t>
            </a:r>
            <a:r>
              <a:rPr lang="en-A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F5 </a:t>
            </a:r>
            <a:r>
              <a:rPr lang="en-A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Key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চেপে শুরু করতে পারেন। তাহলে </a:t>
            </a:r>
            <a:r>
              <a:rPr lang="en-A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Hide Slide Show</a:t>
            </a:r>
            <a:r>
              <a:rPr lang="en-AU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করবে না।</a:t>
            </a:r>
            <a:endParaRPr lang="en-AU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41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2209800" y="304800"/>
            <a:ext cx="5562600" cy="685800"/>
          </a:xfrm>
          <a:prstGeom prst="frame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 সংবিধানের মর্যাদা ও সংশোধন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5410200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 যাবৎ সংবিধান সংশোধন হয়েছে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১৬ বার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সর্বশেষ সংশোধনী গৃহীত হয় ২০১৪ সালের ১৭ সেপ্টেম্বর।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1410876911.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219200"/>
            <a:ext cx="3124200" cy="30064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Picture 10" descr="image_936_13466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2092036"/>
            <a:ext cx="2514600" cy="2133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ngladesh_Parliament_Insid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3733800"/>
            <a:ext cx="4419600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Frame 1"/>
          <p:cNvSpPr/>
          <p:nvPr/>
        </p:nvSpPr>
        <p:spPr>
          <a:xfrm>
            <a:off x="2438400" y="304800"/>
            <a:ext cx="4572000" cy="457200"/>
          </a:xfrm>
          <a:prstGeom prst="frame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 সংবিধানের বৈশিষ্ট্য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Editoria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1014730"/>
            <a:ext cx="3124200" cy="18808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0" cap="rnd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143000" y="298198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 বাংলাদেশ একটি স্বাধীন সার্বভৌম গণপ্রজাতন্ত্রী রাষ্ট্র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2600" y="488698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২। সংসদীয় পদ্ধতির সরকার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abinetmeetingatBangladeshSecretariat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3886200"/>
            <a:ext cx="2051538" cy="152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6" name="Picture 2" descr="C:\Users\AB\Desktop\New folder\FILE_5EF962-E4086F-8D0822-92AF0D-3FE092-540138-520x24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0" y="990600"/>
            <a:ext cx="3123421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33528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৪। রাষ্ট্রীয় মূলনীতি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14800" y="11430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৩। লিখিত সংবিধান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1066800" y="304800"/>
            <a:ext cx="4572000" cy="457200"/>
          </a:xfrm>
          <a:prstGeom prst="frame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 সংবিধানের বৈশিষ্ট্য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553200" y="457200"/>
            <a:ext cx="2133600" cy="2514600"/>
            <a:chOff x="5029200" y="923925"/>
            <a:chExt cx="3810000" cy="2428875"/>
          </a:xfrm>
        </p:grpSpPr>
        <p:pic>
          <p:nvPicPr>
            <p:cNvPr id="6" name="Picture 5" descr="sangbidhan-1020130905144537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29200" y="923925"/>
              <a:ext cx="3810000" cy="242887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5" name="Picture 4" descr="NBPr (25).JPG"/>
            <p:cNvPicPr>
              <a:picLocks noChangeAspect="1"/>
            </p:cNvPicPr>
            <p:nvPr/>
          </p:nvPicPr>
          <p:blipFill>
            <a:blip r:embed="rId4"/>
            <a:srcRect l="12500" t="5745" r="11250" b="5745"/>
            <a:stretch>
              <a:fillRect/>
            </a:stretch>
          </p:blipFill>
          <p:spPr>
            <a:xfrm>
              <a:off x="5105400" y="1944974"/>
              <a:ext cx="3657600" cy="1331626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2133600" y="838200"/>
            <a:ext cx="2057400" cy="2264605"/>
            <a:chOff x="2133600" y="802505"/>
            <a:chExt cx="1905000" cy="2264605"/>
          </a:xfrm>
        </p:grpSpPr>
        <p:pic>
          <p:nvPicPr>
            <p:cNvPr id="1026" name="Picture 2" descr="D:\DC Image\DC image\Map\Bangladesh\map &amp;population.jpg"/>
            <p:cNvPicPr>
              <a:picLocks noChangeAspect="1" noChangeArrowheads="1"/>
            </p:cNvPicPr>
            <p:nvPr/>
          </p:nvPicPr>
          <p:blipFill>
            <a:blip r:embed="rId5" cstate="print"/>
            <a:srcRect b="3333"/>
            <a:stretch>
              <a:fillRect/>
            </a:stretch>
          </p:blipFill>
          <p:spPr bwMode="auto">
            <a:xfrm>
              <a:off x="2133600" y="802505"/>
              <a:ext cx="1905000" cy="225030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1" name="TextBox 20"/>
            <p:cNvSpPr txBox="1"/>
            <p:nvPr/>
          </p:nvSpPr>
          <p:spPr>
            <a:xfrm>
              <a:off x="2286000" y="2667000"/>
              <a:ext cx="152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জাতীয়তাবাদ</a:t>
              </a:r>
              <a:endParaRPr lang="en-US" sz="2000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04800" y="3200400"/>
            <a:ext cx="1752600" cy="1981200"/>
            <a:chOff x="304800" y="3200400"/>
            <a:chExt cx="1752600" cy="1981200"/>
          </a:xfrm>
        </p:grpSpPr>
        <p:grpSp>
          <p:nvGrpSpPr>
            <p:cNvPr id="14" name="Group 13"/>
            <p:cNvGrpSpPr/>
            <p:nvPr/>
          </p:nvGrpSpPr>
          <p:grpSpPr>
            <a:xfrm>
              <a:off x="304800" y="3200400"/>
              <a:ext cx="1752600" cy="1981200"/>
              <a:chOff x="304800" y="838200"/>
              <a:chExt cx="2667000" cy="2057400"/>
            </a:xfrm>
          </p:grpSpPr>
          <p:pic>
            <p:nvPicPr>
              <p:cNvPr id="12" name="Picture 11" descr="MG_4337_1.jp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4800" y="838200"/>
                <a:ext cx="2667000" cy="2057400"/>
              </a:xfrm>
              <a:prstGeom prst="rect">
                <a:avLst/>
              </a:prstGeom>
              <a:ln w="190500" cap="sq">
                <a:solidFill>
                  <a:srgbClr val="C8C6BD"/>
                </a:solidFill>
                <a:prstDash val="solid"/>
                <a:miter lim="800000"/>
              </a:ln>
              <a:effectLst>
                <a:outerShdw blurRad="254000" algn="bl" rotWithShape="0">
                  <a:srgbClr val="000000">
                    <a:alpha val="43000"/>
                  </a:srgbClr>
                </a:outerShdw>
              </a:effectLst>
              <a:scene3d>
                <a:camera prst="perspectiveFront" fov="5400000"/>
                <a:lightRig rig="threePt" dir="t">
                  <a:rot lat="0" lon="0" rev="2100000"/>
                </a:lightRig>
              </a:scene3d>
              <a:sp3d extrusionH="25400">
                <a:bevelT w="304800" h="152400" prst="hardEdge"/>
                <a:extrusionClr>
                  <a:srgbClr val="000000"/>
                </a:extrusionClr>
              </a:sp3d>
            </p:spPr>
          </p:pic>
          <p:pic>
            <p:nvPicPr>
              <p:cNvPr id="13" name="Picture 12" descr="Modi-cabinet.jp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914400" y="1371600"/>
                <a:ext cx="1483420" cy="1146048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sp>
          <p:nvSpPr>
            <p:cNvPr id="22" name="TextBox 21"/>
            <p:cNvSpPr txBox="1"/>
            <p:nvPr/>
          </p:nvSpPr>
          <p:spPr>
            <a:xfrm>
              <a:off x="457200" y="3352800"/>
              <a:ext cx="152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গণতন্ত্র </a:t>
              </a:r>
              <a:endPara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191000" y="3048000"/>
            <a:ext cx="2133600" cy="2286000"/>
            <a:chOff x="4038600" y="3048000"/>
            <a:chExt cx="2133600" cy="2286000"/>
          </a:xfrm>
        </p:grpSpPr>
        <p:grpSp>
          <p:nvGrpSpPr>
            <p:cNvPr id="19" name="Group 18"/>
            <p:cNvGrpSpPr/>
            <p:nvPr/>
          </p:nvGrpSpPr>
          <p:grpSpPr>
            <a:xfrm>
              <a:off x="4038600" y="3124200"/>
              <a:ext cx="2133600" cy="2209800"/>
              <a:chOff x="2514600" y="2590800"/>
              <a:chExt cx="1371600" cy="1658735"/>
            </a:xfrm>
          </p:grpSpPr>
          <p:pic>
            <p:nvPicPr>
              <p:cNvPr id="9" name="Picture 8" descr="nationalism.jp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514600" y="2590800"/>
                <a:ext cx="1371600" cy="1524000"/>
              </a:xfrm>
              <a:prstGeom prst="rect">
                <a:avLst/>
              </a:prstGeom>
            </p:spPr>
          </p:pic>
          <p:pic>
            <p:nvPicPr>
              <p:cNvPr id="8" name="Picture 7" descr="tennessee-clipart-scale-clipartlegal-scales-black-silhouette---free-clip-art-vkdkehyl_full.png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743200" y="3657600"/>
                <a:ext cx="731440" cy="591935"/>
              </a:xfrm>
              <a:prstGeom prst="rect">
                <a:avLst/>
              </a:prstGeom>
            </p:spPr>
          </p:pic>
        </p:grpSp>
        <p:sp>
          <p:nvSpPr>
            <p:cNvPr id="23" name="TextBox 22"/>
            <p:cNvSpPr txBox="1"/>
            <p:nvPr/>
          </p:nvSpPr>
          <p:spPr>
            <a:xfrm>
              <a:off x="4419600" y="3048000"/>
              <a:ext cx="152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সমাজতন্ত্র</a:t>
              </a:r>
              <a:endParaRPr lang="en-US" sz="2000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905000" y="3733800"/>
            <a:ext cx="2438400" cy="2971800"/>
            <a:chOff x="1905000" y="3733800"/>
            <a:chExt cx="2438400" cy="2971800"/>
          </a:xfrm>
        </p:grpSpPr>
        <p:grpSp>
          <p:nvGrpSpPr>
            <p:cNvPr id="25" name="Group 24"/>
            <p:cNvGrpSpPr/>
            <p:nvPr/>
          </p:nvGrpSpPr>
          <p:grpSpPr>
            <a:xfrm>
              <a:off x="1905000" y="3733800"/>
              <a:ext cx="2438400" cy="2971800"/>
              <a:chOff x="6400800" y="3505200"/>
              <a:chExt cx="2438400" cy="2971800"/>
            </a:xfrm>
          </p:grpSpPr>
          <p:pic>
            <p:nvPicPr>
              <p:cNvPr id="15" name="Picture 14" descr="graphics-christmas-trees-404052.gif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400800" y="3505200"/>
                <a:ext cx="2438400" cy="2874204"/>
              </a:xfrm>
              <a:prstGeom prst="rect">
                <a:avLst/>
              </a:prstGeom>
            </p:spPr>
          </p:pic>
          <p:grpSp>
            <p:nvGrpSpPr>
              <p:cNvPr id="20" name="Group 19"/>
              <p:cNvGrpSpPr/>
              <p:nvPr/>
            </p:nvGrpSpPr>
            <p:grpSpPr>
              <a:xfrm>
                <a:off x="6553200" y="4724400"/>
                <a:ext cx="2133600" cy="1752600"/>
                <a:chOff x="-2362200" y="3810000"/>
                <a:chExt cx="2133600" cy="1752600"/>
              </a:xfrm>
            </p:grpSpPr>
            <p:pic>
              <p:nvPicPr>
                <p:cNvPr id="1029" name="Picture 5" descr="C:\Users\AB\Desktop\338632_10150421746233013_1482442971_o.jpg"/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-2362200" y="3810000"/>
                  <a:ext cx="2133600" cy="1752600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1028" name="Picture 4" descr="C:\Users\AB\Desktop\eid-b-8-8-2013.jpg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>
                  <a:off x="-1981200" y="3810000"/>
                  <a:ext cx="1343024" cy="762000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24" name="TextBox 23"/>
            <p:cNvSpPr txBox="1"/>
            <p:nvPr/>
          </p:nvSpPr>
          <p:spPr>
            <a:xfrm>
              <a:off x="2362200" y="6229290"/>
              <a:ext cx="1524000" cy="40011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0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ধর্মনিরপেক্ষতা</a:t>
              </a:r>
              <a:endPara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458218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৬। জাতি ও জাতীয়তা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447800"/>
            <a:ext cx="3352800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৫। রাষ্ট্র ধর্ম ইসলামের পাশাপাশি অন্যান্য ধর্মেরও মর্যাদা নিশ্চিত করা হয়েছে। 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2438400" y="304800"/>
            <a:ext cx="4572000" cy="457200"/>
          </a:xfrm>
          <a:prstGeom prst="frame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 সংবিধানের বৈশিষ্ট্য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066800"/>
            <a:ext cx="2286000" cy="2438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christ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2318657"/>
            <a:ext cx="1175657" cy="1110343"/>
          </a:xfrm>
          <a:prstGeom prst="round2Diag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8" name="Picture 7" descr="budhis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5627" y="1143000"/>
            <a:ext cx="1133573" cy="1077686"/>
          </a:xfrm>
          <a:prstGeom prst="round2DiagRect">
            <a:avLst/>
          </a:prstGeom>
          <a:ln w="5715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durga-puja-lates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0" y="1066800"/>
            <a:ext cx="1143000" cy="1077686"/>
          </a:xfrm>
          <a:prstGeom prst="round2DiagRect">
            <a:avLst/>
          </a:prstGeom>
          <a:ln w="5715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jew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6200" y="2362200"/>
            <a:ext cx="1143000" cy="1110343"/>
          </a:xfrm>
          <a:prstGeom prst="round2Diag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2" name="Picture 11" descr="6936845642_274d5ff9c2_b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3810000"/>
            <a:ext cx="26670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609600" y="6167735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আমরা জাতি হিসেবে বাঙালি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43600" y="61722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নাগরিক হিসেবে বাংলাদেশি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AB\Desktop\New folder\424432_185750631524730_100002693828686_251712_1204336378_n-300x186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1000" y="3962400"/>
            <a:ext cx="3048000" cy="2000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4478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৭। এক কেন্দ্রিক শাসন প্রবর্তিত থাকবে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2438400" y="304800"/>
            <a:ext cx="4572000" cy="457200"/>
          </a:xfrm>
          <a:prstGeom prst="frame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 সংবিধানের বৈশিষ্ট্য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648200" y="927588"/>
            <a:ext cx="4114800" cy="2577612"/>
            <a:chOff x="4400550" y="838200"/>
            <a:chExt cx="4286250" cy="2425211"/>
          </a:xfrm>
        </p:grpSpPr>
        <p:pic>
          <p:nvPicPr>
            <p:cNvPr id="6" name="Picture 5" descr="image_75084_0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00550" y="838200"/>
              <a:ext cx="4286250" cy="24003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Picture 6" descr="Bangladesh_Parliament_Inside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42094" y="2358320"/>
              <a:ext cx="1344706" cy="905091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9" name="Picture 8" descr="Bangladesh_Parliament_Insid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657600"/>
            <a:ext cx="4027714" cy="2819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Oval Callout 9"/>
          <p:cNvSpPr/>
          <p:nvPr/>
        </p:nvSpPr>
        <p:spPr>
          <a:xfrm>
            <a:off x="5334000" y="3657600"/>
            <a:ext cx="3505200" cy="2895600"/>
          </a:xfrm>
          <a:prstGeom prst="wedgeEllipseCallout">
            <a:avLst>
              <a:gd name="adj1" fmla="val -79534"/>
              <a:gd name="adj2" fmla="val 9815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sysDot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৮। এক কক্ষ বিশিষ্ট আইনসভাঃ ৩০০ জন সদস্য জনগণের সরাসরি ভোটে নির্বাচিত এবং ৫০ জন সংরক্ষিত মহিলা আসন।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2438400" y="304800"/>
            <a:ext cx="4572000" cy="457200"/>
          </a:xfrm>
          <a:prstGeom prst="frame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 সংবিধানের বৈশিষ্ট্য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47676" y="914400"/>
            <a:ext cx="2905124" cy="2057400"/>
            <a:chOff x="447676" y="838200"/>
            <a:chExt cx="2905124" cy="2057400"/>
          </a:xfrm>
        </p:grpSpPr>
        <p:pic>
          <p:nvPicPr>
            <p:cNvPr id="10" name="Picture 9" descr="cms.somewhereinblog.net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7676" y="838200"/>
              <a:ext cx="2905124" cy="20574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1295400" y="1447800"/>
              <a:ext cx="114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খাদ্য</a:t>
              </a:r>
              <a:endParaRPr lang="en-US" sz="2800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715000" y="838200"/>
            <a:ext cx="2895600" cy="2057400"/>
            <a:chOff x="5715000" y="838200"/>
            <a:chExt cx="2895600" cy="2057400"/>
          </a:xfrm>
        </p:grpSpPr>
        <p:pic>
          <p:nvPicPr>
            <p:cNvPr id="12" name="Picture 11" descr="Round-Neck-T-Shirts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15000" y="838200"/>
              <a:ext cx="2895600" cy="20574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tx1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4" name="TextBox 13"/>
            <p:cNvSpPr txBox="1"/>
            <p:nvPr/>
          </p:nvSpPr>
          <p:spPr>
            <a:xfrm>
              <a:off x="6705600" y="1676400"/>
              <a:ext cx="114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বস্ত্র</a:t>
              </a:r>
              <a:endParaRPr lang="en-US" sz="2800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715000" y="4572000"/>
            <a:ext cx="2895600" cy="1981200"/>
            <a:chOff x="5715000" y="4572000"/>
            <a:chExt cx="2895600" cy="1981200"/>
          </a:xfrm>
        </p:grpSpPr>
        <p:pic>
          <p:nvPicPr>
            <p:cNvPr id="2050" name="Picture 2" descr="D:\DC Image\hqdefault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715000" y="4572000"/>
              <a:ext cx="2895600" cy="19812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5" name="TextBox 14"/>
            <p:cNvSpPr txBox="1"/>
            <p:nvPr/>
          </p:nvSpPr>
          <p:spPr>
            <a:xfrm>
              <a:off x="6400800" y="5105400"/>
              <a:ext cx="114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বাসস্থান</a:t>
              </a:r>
              <a:endParaRPr lang="en-US" sz="2800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57200" y="4495800"/>
            <a:ext cx="2895600" cy="2057400"/>
            <a:chOff x="457200" y="4495800"/>
            <a:chExt cx="2895600" cy="2057400"/>
          </a:xfrm>
        </p:grpSpPr>
        <p:pic>
          <p:nvPicPr>
            <p:cNvPr id="8" name="Picture 7" descr="1_56118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7200" y="4572000"/>
              <a:ext cx="2895600" cy="19812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tx1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6" name="TextBox 15"/>
            <p:cNvSpPr txBox="1"/>
            <p:nvPr/>
          </p:nvSpPr>
          <p:spPr>
            <a:xfrm>
              <a:off x="685800" y="4495800"/>
              <a:ext cx="114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শিক্ষা</a:t>
              </a:r>
              <a:endParaRPr lang="en-US" sz="2800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429000" y="2971800"/>
            <a:ext cx="2362200" cy="1524000"/>
            <a:chOff x="3429000" y="2971800"/>
            <a:chExt cx="2362200" cy="1524000"/>
          </a:xfrm>
        </p:grpSpPr>
        <p:pic>
          <p:nvPicPr>
            <p:cNvPr id="9" name="Picture 8" descr="medical-service_0_0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29000" y="2971800"/>
              <a:ext cx="2209800" cy="1524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3">
                  <a:lumMod val="75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7" name="TextBox 16"/>
            <p:cNvSpPr txBox="1"/>
            <p:nvPr/>
          </p:nvSpPr>
          <p:spPr>
            <a:xfrm>
              <a:off x="4648200" y="3886200"/>
              <a:ext cx="114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চিকিৎসা</a:t>
              </a:r>
              <a:endParaRPr lang="en-US" sz="2800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4" name="Dodecagon 23"/>
          <p:cNvSpPr/>
          <p:nvPr/>
        </p:nvSpPr>
        <p:spPr>
          <a:xfrm>
            <a:off x="3581400" y="990600"/>
            <a:ext cx="1981200" cy="1752600"/>
          </a:xfrm>
          <a:prstGeom prst="dodecagon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৯।মৌলিক অধিকার</a:t>
            </a:r>
            <a:endParaRPr lang="en-US" sz="2800" dirty="0" smtClean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438400" y="304800"/>
            <a:ext cx="4572000" cy="457200"/>
          </a:xfrm>
          <a:prstGeom prst="frame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 সংবিধানের বৈশিষ্ট্য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Motijhi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990600"/>
            <a:ext cx="8534400" cy="4953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743200" y="3530025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রাষ্ট্রীয় ক্ষমতা জনগণের হাতে </a:t>
            </a:r>
            <a:endParaRPr lang="en-US" sz="3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CabinetmeetingatBangladeshSecretariat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223" y="1143000"/>
            <a:ext cx="3077307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124200" y="12192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পরিচালনা করেন নির্দিষ্ট কর্তৃপক্ষ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0" y="60960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১০। জনগণের সার্বভৌমত্ব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381000"/>
            <a:ext cx="3200400" cy="6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477000" y="762000"/>
            <a:ext cx="2286000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সময়ঃ ৬ মিনিট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04800" y="4953000"/>
            <a:ext cx="8534400" cy="1600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 রাষ্ট্রীয় ক্ষমতা কীভাবে জনগণের হাতে ব্যাখ্যা কর।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Motijhil.jpg"/>
          <p:cNvPicPr>
            <a:picLocks noChangeAspect="1"/>
          </p:cNvPicPr>
          <p:nvPr/>
        </p:nvPicPr>
        <p:blipFill>
          <a:blip r:embed="rId2"/>
          <a:srcRect l="30556" t="26897" b="31077"/>
          <a:stretch>
            <a:fillRect/>
          </a:stretch>
        </p:blipFill>
        <p:spPr>
          <a:xfrm>
            <a:off x="2209800" y="1254760"/>
            <a:ext cx="4800600" cy="35204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2438400" y="304800"/>
            <a:ext cx="4572000" cy="457200"/>
          </a:xfrm>
          <a:prstGeom prst="frame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 সংবিধানের বৈশিষ্ট্য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572000" y="1295400"/>
            <a:ext cx="3429000" cy="2133600"/>
            <a:chOff x="4572000" y="990600"/>
            <a:chExt cx="4114800" cy="2438400"/>
          </a:xfrm>
        </p:grpSpPr>
        <p:pic>
          <p:nvPicPr>
            <p:cNvPr id="3" name="Picture 2" descr="S--8920131231130809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0" y="990600"/>
              <a:ext cx="4114800" cy="24384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2" name="Picture 1" descr="tennessee-clipart-scale-clipartlegal-scales-black-silhouette---free-clip-art-vkdkehyl_ful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76799" y="1066800"/>
              <a:ext cx="767853" cy="621403"/>
            </a:xfrm>
            <a:prstGeom prst="rect">
              <a:avLst/>
            </a:prstGeom>
          </p:spPr>
        </p:pic>
        <p:pic>
          <p:nvPicPr>
            <p:cNvPr id="5" name="Picture 4" descr="article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620000" y="1219200"/>
              <a:ext cx="762000" cy="423863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381000" y="17526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১১। বিচার বিভাগের স্বাধীনতা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Election-Photo-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706" y="3657600"/>
            <a:ext cx="3379694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724400" y="435358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১২। সর্বজনীন ভোটাধিকার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362200" y="381000"/>
            <a:ext cx="4572000" cy="457200"/>
          </a:xfrm>
          <a:prstGeom prst="frame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 সংবিধানের বৈশিষ্ট্য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7526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১৩। নির্বাচন অনুষ্ঠান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Bangladesh_Parliament_Insi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066800"/>
            <a:ext cx="2743199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 descr="Gazipur-elec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1066800"/>
            <a:ext cx="2895600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133600" y="320040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কোন কারণে সংসদ ভেঙ্গে গেলে ৯০ দিনের মধ্যে নির্বাচন করতে হবে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1410876911.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3962400"/>
            <a:ext cx="2361127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429000" y="38100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১৪। সংবিধান সংশোধন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1402574954_9396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886200"/>
            <a:ext cx="2895600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aphicFrame>
        <p:nvGraphicFramePr>
          <p:cNvPr id="10" name="Chart 9"/>
          <p:cNvGraphicFramePr/>
          <p:nvPr/>
        </p:nvGraphicFramePr>
        <p:xfrm>
          <a:off x="3886200" y="4267200"/>
          <a:ext cx="1828800" cy="167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81000" y="61722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সংসদ সদস্যদের মোট সংখ্যার দুই তৃতীয়াংশ ভোটে সংবিধান পরিবর্তন করা যাবে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Graphic spid="10" grpId="0">
        <p:bldAsOne/>
      </p:bldGraphic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B\Desktop\garden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8077200" cy="606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057400" y="304800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7200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200" b="1" dirty="0">
              <a:ln w="11430"/>
              <a:solidFill>
                <a:srgbClr val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87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333.jpg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3400" y="304800"/>
            <a:ext cx="8077200" cy="623943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33400" y="2362200"/>
            <a:ext cx="8077200" cy="1295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বাংলাদেশের সংবিধান কত সালে প্রণীত হয়?</a:t>
            </a:r>
          </a:p>
        </p:txBody>
      </p:sp>
      <p:sp>
        <p:nvSpPr>
          <p:cNvPr id="23" name="Multiply 22"/>
          <p:cNvSpPr/>
          <p:nvPr/>
        </p:nvSpPr>
        <p:spPr>
          <a:xfrm>
            <a:off x="3653118" y="42672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alf Frame 24"/>
          <p:cNvSpPr/>
          <p:nvPr/>
        </p:nvSpPr>
        <p:spPr>
          <a:xfrm rot="14014148">
            <a:off x="7989354" y="4197184"/>
            <a:ext cx="257644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419600" y="5715000"/>
            <a:ext cx="31242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১৯৭৪ সালে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533400" y="4191000"/>
            <a:ext cx="29718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১৯৭১ সালে</a:t>
            </a:r>
            <a:endParaRPr lang="en-US" sz="2800" dirty="0"/>
          </a:p>
        </p:txBody>
      </p:sp>
      <p:sp>
        <p:nvSpPr>
          <p:cNvPr id="31" name="Rectangle 30"/>
          <p:cNvSpPr/>
          <p:nvPr/>
        </p:nvSpPr>
        <p:spPr>
          <a:xfrm>
            <a:off x="533400" y="5791200"/>
            <a:ext cx="30480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১৯৭৩ সালে</a:t>
            </a:r>
            <a:endParaRPr lang="en-US" sz="2800" dirty="0"/>
          </a:p>
        </p:txBody>
      </p:sp>
      <p:sp>
        <p:nvSpPr>
          <p:cNvPr id="32" name="Rectangle 31"/>
          <p:cNvSpPr/>
          <p:nvPr/>
        </p:nvSpPr>
        <p:spPr>
          <a:xfrm>
            <a:off x="4724400" y="4191000"/>
            <a:ext cx="27432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১৯৭২ সালে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895600" y="1447800"/>
            <a:ext cx="3886200" cy="6096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প্রশ্নঃ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1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Multiply 38"/>
          <p:cNvSpPr/>
          <p:nvPr/>
        </p:nvSpPr>
        <p:spPr>
          <a:xfrm>
            <a:off x="7924800" y="58674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Multiply 39"/>
          <p:cNvSpPr/>
          <p:nvPr/>
        </p:nvSpPr>
        <p:spPr>
          <a:xfrm>
            <a:off x="3729318" y="59436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76600" y="381000"/>
            <a:ext cx="2667000" cy="60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39" grpId="0" animBg="1"/>
      <p:bldP spid="4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333.jpg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2000" y="381000"/>
            <a:ext cx="7315200" cy="623943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62000" y="1143000"/>
            <a:ext cx="7315200" cy="2743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বাংলাদেশের সংবিধানের বৈশিষ্ট্য-</a:t>
            </a:r>
          </a:p>
          <a:p>
            <a:pPr lvl="0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 কেন্দ্রিক শাসন প্রবর্তিত থাকবে 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জনগণের সার্বভৌমত্ব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বিচার বিভাগের স্বাধীনতা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সঠিক?</a:t>
            </a:r>
          </a:p>
        </p:txBody>
      </p:sp>
      <p:sp>
        <p:nvSpPr>
          <p:cNvPr id="23" name="Multiply 22"/>
          <p:cNvSpPr/>
          <p:nvPr/>
        </p:nvSpPr>
        <p:spPr>
          <a:xfrm>
            <a:off x="7539318" y="43434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alf Frame 24"/>
          <p:cNvSpPr/>
          <p:nvPr/>
        </p:nvSpPr>
        <p:spPr>
          <a:xfrm rot="14014148">
            <a:off x="7760753" y="5914675"/>
            <a:ext cx="257644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219200" y="4267200"/>
            <a:ext cx="22098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5257800" y="4419600"/>
            <a:ext cx="21336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/>
          </a:p>
        </p:txBody>
      </p:sp>
      <p:sp>
        <p:nvSpPr>
          <p:cNvPr id="31" name="Rectangle 30"/>
          <p:cNvSpPr/>
          <p:nvPr/>
        </p:nvSpPr>
        <p:spPr>
          <a:xfrm>
            <a:off x="1295400" y="5867400"/>
            <a:ext cx="20574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/>
          </a:p>
        </p:txBody>
      </p:sp>
      <p:sp>
        <p:nvSpPr>
          <p:cNvPr id="32" name="Rectangle 31"/>
          <p:cNvSpPr/>
          <p:nvPr/>
        </p:nvSpPr>
        <p:spPr>
          <a:xfrm>
            <a:off x="5257800" y="5943600"/>
            <a:ext cx="20574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895600" y="381000"/>
            <a:ext cx="3886200" cy="6096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প্রশ্নঃ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2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Multiply 38"/>
          <p:cNvSpPr/>
          <p:nvPr/>
        </p:nvSpPr>
        <p:spPr>
          <a:xfrm>
            <a:off x="3657600" y="43434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Multiply 39"/>
          <p:cNvSpPr/>
          <p:nvPr/>
        </p:nvSpPr>
        <p:spPr>
          <a:xfrm>
            <a:off x="3729318" y="60198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39" grpId="0" animBg="1"/>
      <p:bldP spid="4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333.jpg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2000" y="381000"/>
            <a:ext cx="7315200" cy="623943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62000" y="381000"/>
            <a:ext cx="7315200" cy="449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bn-BD" sz="2400" u="sng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ছবিটি ভালো করে দেখে নিচের প্রশ্নটির উত্তর দাও।</a:t>
            </a:r>
          </a:p>
          <a:p>
            <a:pPr algn="just"/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চিত্রের গ্রন্থটির কোনো অনুচ্ছেদ পরিবর্তন করতে হলে জাতীয় সংসদের কত জন সদস্যের ভোটের প্রয়োজন হয়?</a:t>
            </a:r>
          </a:p>
        </p:txBody>
      </p:sp>
      <p:sp>
        <p:nvSpPr>
          <p:cNvPr id="23" name="Multiply 22"/>
          <p:cNvSpPr/>
          <p:nvPr/>
        </p:nvSpPr>
        <p:spPr>
          <a:xfrm>
            <a:off x="7539318" y="54102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alf Frame 24"/>
          <p:cNvSpPr/>
          <p:nvPr/>
        </p:nvSpPr>
        <p:spPr>
          <a:xfrm rot="14014148">
            <a:off x="7760753" y="5914675"/>
            <a:ext cx="257644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38200" y="5257800"/>
            <a:ext cx="2438400" cy="53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 এক চতুর্থাংশ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5257800" y="5334000"/>
            <a:ext cx="2133600" cy="53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দুই চতুর্থাংশ</a:t>
            </a:r>
            <a:endParaRPr lang="en-US" sz="2800" dirty="0"/>
          </a:p>
        </p:txBody>
      </p:sp>
      <p:sp>
        <p:nvSpPr>
          <p:cNvPr id="31" name="Rectangle 30"/>
          <p:cNvSpPr/>
          <p:nvPr/>
        </p:nvSpPr>
        <p:spPr>
          <a:xfrm>
            <a:off x="838200" y="6019800"/>
            <a:ext cx="2438400" cy="53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এক তৃতীয়াংশ  </a:t>
            </a:r>
            <a:endParaRPr lang="en-US" sz="2800" dirty="0" smtClean="0"/>
          </a:p>
        </p:txBody>
      </p:sp>
      <p:sp>
        <p:nvSpPr>
          <p:cNvPr id="32" name="Rectangle 31"/>
          <p:cNvSpPr/>
          <p:nvPr/>
        </p:nvSpPr>
        <p:spPr>
          <a:xfrm>
            <a:off x="5257800" y="6019800"/>
            <a:ext cx="2133600" cy="53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দুই তৃতীয়াংশ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895600" y="304800"/>
            <a:ext cx="3886200" cy="457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প্রশ্নঃ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3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Multiply 38"/>
          <p:cNvSpPr/>
          <p:nvPr/>
        </p:nvSpPr>
        <p:spPr>
          <a:xfrm>
            <a:off x="3657600" y="52578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Multiply 39"/>
          <p:cNvSpPr/>
          <p:nvPr/>
        </p:nvSpPr>
        <p:spPr>
          <a:xfrm>
            <a:off x="3729318" y="60960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1410876911.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1828800"/>
            <a:ext cx="1905000" cy="13525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39" grpId="0" animBg="1"/>
      <p:bldP spid="4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304800"/>
            <a:ext cx="3505200" cy="609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200" b="1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1" y="5475982"/>
            <a:ext cx="8686799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বাংলাদেশের সংবিধানের মাধ্যমে কীভাবে জনগণের মৌলিক অধিকার রক্ষা করা হয়েছে সে সম্পর্কে সর্বোচ্চ ১০ বাক্য লিখে আনবে।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38200" y="1066800"/>
            <a:ext cx="2446420" cy="1345223"/>
            <a:chOff x="447676" y="838200"/>
            <a:chExt cx="2905124" cy="2057400"/>
          </a:xfrm>
        </p:grpSpPr>
        <p:pic>
          <p:nvPicPr>
            <p:cNvPr id="6" name="Picture 5" descr="cms.somewhereinblog.net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7676" y="838200"/>
              <a:ext cx="2905124" cy="20574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1295400" y="1447800"/>
              <a:ext cx="114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খ্যাদ্য</a:t>
              </a:r>
              <a:endParaRPr lang="en-US" sz="2800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715000" y="1143000"/>
            <a:ext cx="2438400" cy="1345223"/>
            <a:chOff x="5715000" y="838200"/>
            <a:chExt cx="2895600" cy="2057400"/>
          </a:xfrm>
        </p:grpSpPr>
        <p:pic>
          <p:nvPicPr>
            <p:cNvPr id="11" name="Picture 10" descr="Round-Neck-T-Shirts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15000" y="838200"/>
              <a:ext cx="2895600" cy="20574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tx1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2" name="TextBox 11"/>
            <p:cNvSpPr txBox="1"/>
            <p:nvPr/>
          </p:nvSpPr>
          <p:spPr>
            <a:xfrm>
              <a:off x="6705600" y="1676400"/>
              <a:ext cx="114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বস্ত্র</a:t>
              </a:r>
              <a:endParaRPr lang="en-US" sz="2800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715000" y="3810000"/>
            <a:ext cx="2438400" cy="1295400"/>
            <a:chOff x="5715000" y="4572000"/>
            <a:chExt cx="2895600" cy="1981200"/>
          </a:xfrm>
        </p:grpSpPr>
        <p:pic>
          <p:nvPicPr>
            <p:cNvPr id="14" name="Picture 2" descr="D:\DC Image\hqdefault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715000" y="4572000"/>
              <a:ext cx="2895600" cy="19812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5" name="TextBox 14"/>
            <p:cNvSpPr txBox="1"/>
            <p:nvPr/>
          </p:nvSpPr>
          <p:spPr>
            <a:xfrm>
              <a:off x="6400800" y="5105401"/>
              <a:ext cx="1757362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বাসস্থান</a:t>
              </a:r>
              <a:endParaRPr lang="en-US" sz="2800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62000" y="3733800"/>
            <a:ext cx="2438400" cy="1295400"/>
            <a:chOff x="457200" y="4572000"/>
            <a:chExt cx="2895600" cy="1981200"/>
          </a:xfrm>
        </p:grpSpPr>
        <p:pic>
          <p:nvPicPr>
            <p:cNvPr id="17" name="Picture 16" descr="1_56118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7200" y="4572000"/>
              <a:ext cx="2895600" cy="19812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tx1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8" name="TextBox 17"/>
            <p:cNvSpPr txBox="1"/>
            <p:nvPr/>
          </p:nvSpPr>
          <p:spPr>
            <a:xfrm>
              <a:off x="638175" y="5636440"/>
              <a:ext cx="1604962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শিক্ষা</a:t>
              </a:r>
              <a:endParaRPr lang="en-US" sz="2800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276600" y="2438400"/>
            <a:ext cx="2362200" cy="1529862"/>
            <a:chOff x="3429000" y="2971800"/>
            <a:chExt cx="2209800" cy="1524000"/>
          </a:xfrm>
        </p:grpSpPr>
        <p:pic>
          <p:nvPicPr>
            <p:cNvPr id="20" name="Picture 19" descr="medical-service_0_0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29000" y="2971800"/>
              <a:ext cx="2209800" cy="1524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3">
                  <a:lumMod val="75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1" name="TextBox 20"/>
            <p:cNvSpPr txBox="1"/>
            <p:nvPr/>
          </p:nvSpPr>
          <p:spPr>
            <a:xfrm>
              <a:off x="4328652" y="3886200"/>
              <a:ext cx="12388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চিকিৎসা</a:t>
              </a:r>
              <a:endParaRPr lang="en-US" sz="2800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ind-justice-pi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524000"/>
            <a:ext cx="6324600" cy="4084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590800" y="584537"/>
            <a:ext cx="43434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eaa7c1cc73f91c2bb8a94f54d8aaeaa2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723900" y="114301"/>
            <a:ext cx="1219199" cy="1143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600200"/>
            <a:ext cx="8534400" cy="76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শিক্ষামন্ত্রণালয়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মাউশি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এনসিটিবি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এটুআই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কর্মকর্তাবৃন্দ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2667000"/>
            <a:ext cx="8534400" cy="3886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কন্টেন্ট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সম্পাদক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যাঁদের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পরামর্শ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তত্ত্বাবধানে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কন্টেন্ট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সমৃদ্ধ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endPara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জনাব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হাম্মদ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সুমন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টিটিসি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নসিংহ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জনাব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রফিকুল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টিটিসি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পাবনা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124200" y="381000"/>
            <a:ext cx="3505200" cy="9906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কৃতজ্ঞতা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স্বীকার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86468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1000" y="3733800"/>
            <a:ext cx="8382000" cy="2819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মোঃ আব্দুল বাতেন</a:t>
            </a:r>
          </a:p>
          <a:p>
            <a:pPr algn="ctr"/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  <a:endParaRPr lang="bn-BD" dirty="0" smtClean="0">
              <a:solidFill>
                <a:schemeClr val="accent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বগুড়া ক্যান্টনমেন্ট বোর্ড হাই স্কুল,বগুড়া।</a:t>
            </a:r>
            <a:endParaRPr lang="en-AU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মোবাইল নম্বরঃ ০১৮১৯৫১০৬০৬ </a:t>
            </a:r>
            <a:endParaRPr lang="en-AU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AU" sz="2400" dirty="0" smtClean="0">
                <a:latin typeface="NikoshBAN" pitchFamily="2" charset="0"/>
                <a:cs typeface="NikoshBAN" pitchFamily="2" charset="0"/>
              </a:rPr>
              <a:t>Email-abdulbaten</a:t>
            </a:r>
            <a:r>
              <a:rPr lang="en-AU" sz="2400" dirty="0" smtClean="0">
                <a:latin typeface="Times New Roman" pitchFamily="18" charset="0"/>
                <a:cs typeface="Times New Roman" pitchFamily="18" charset="0"/>
              </a:rPr>
              <a:t>84</a:t>
            </a:r>
            <a:r>
              <a:rPr lang="en-AU" sz="2400" dirty="0" smtClean="0">
                <a:latin typeface="NikoshBAN" pitchFamily="2" charset="0"/>
                <a:cs typeface="NikoshBAN" pitchFamily="2" charset="0"/>
              </a:rPr>
              <a:t>@gmail.com</a:t>
            </a:r>
          </a:p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200400" y="381000"/>
            <a:ext cx="5562600" cy="3200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বাংলাদেশ ও বিশ্বপরিচয়</a:t>
            </a: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অষ্টম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 ৭</a:t>
            </a: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পাঠ-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 বাংলাদেশের সংবিধানের বৈশিষ্ট্য</a:t>
            </a: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৪০ মিনিট</a:t>
            </a:r>
          </a:p>
        </p:txBody>
      </p:sp>
      <p:pic>
        <p:nvPicPr>
          <p:cNvPr id="7" name="Picture 6" descr="M.87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143000"/>
            <a:ext cx="1752600" cy="225083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7"/>
          <p:cNvSpPr/>
          <p:nvPr/>
        </p:nvSpPr>
        <p:spPr>
          <a:xfrm>
            <a:off x="533400" y="304800"/>
            <a:ext cx="2286000" cy="533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13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304800" y="6096000"/>
            <a:ext cx="8610600" cy="533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চিত্রের মাধ্যমে কি দেখানো হয়েছে?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04800" y="304800"/>
            <a:ext cx="8534400" cy="533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বাংলাদেশের সংবিধান দেখানো হয়েছে </a:t>
            </a:r>
            <a:endParaRPr lang="en-US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04800" y="304800"/>
            <a:ext cx="8534400" cy="533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পাঠঃ</a:t>
            </a:r>
            <a:r>
              <a:rPr lang="bn-BD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বাংলাদেশের সংবিধানের বৈশিষ্ট্য </a:t>
            </a:r>
            <a:endParaRPr lang="en-US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bd-constitution.jpg"/>
          <p:cNvPicPr>
            <a:picLocks noChangeAspect="1"/>
          </p:cNvPicPr>
          <p:nvPr/>
        </p:nvPicPr>
        <p:blipFill>
          <a:blip r:embed="rId3">
            <a:lum bright="-40000"/>
          </a:blip>
          <a:stretch>
            <a:fillRect/>
          </a:stretch>
        </p:blipFill>
        <p:spPr>
          <a:xfrm rot="596149">
            <a:off x="3452196" y="660923"/>
            <a:ext cx="2789715" cy="4927600"/>
          </a:xfrm>
          <a:prstGeom prst="rect">
            <a:avLst/>
          </a:prstGeom>
          <a:ln w="0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sp>
        <p:nvSpPr>
          <p:cNvPr id="6" name="TextBox 5"/>
          <p:cNvSpPr txBox="1"/>
          <p:nvPr/>
        </p:nvSpPr>
        <p:spPr>
          <a:xfrm>
            <a:off x="2819400" y="3957697"/>
            <a:ext cx="2362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সংবিধানটি দেখলে আমাদের মনে করিয়ে দেয়?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0.jpg"/>
          <p:cNvPicPr>
            <a:picLocks noChangeAspect="1"/>
          </p:cNvPicPr>
          <p:nvPr/>
        </p:nvPicPr>
        <p:blipFill>
          <a:blip r:embed="rId4"/>
          <a:srcRect t="14445" b="14444"/>
          <a:stretch>
            <a:fillRect/>
          </a:stretch>
        </p:blipFill>
        <p:spPr>
          <a:xfrm>
            <a:off x="6477000" y="1752600"/>
            <a:ext cx="2000250" cy="1600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 descr="79_Gazipur-City-Election__060713.jpg"/>
          <p:cNvPicPr>
            <a:picLocks noChangeAspect="1"/>
          </p:cNvPicPr>
          <p:nvPr/>
        </p:nvPicPr>
        <p:blipFill>
          <a:blip r:embed="rId5" cstate="print"/>
          <a:srcRect r="24140"/>
          <a:stretch>
            <a:fillRect/>
          </a:stretch>
        </p:blipFill>
        <p:spPr>
          <a:xfrm>
            <a:off x="685800" y="4343400"/>
            <a:ext cx="1944521" cy="15193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 descr="image_75084_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2057400"/>
            <a:ext cx="1933168" cy="1524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 descr="goodscout-insurance-law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58000" y="4419600"/>
            <a:ext cx="1956658" cy="1524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4419600" y="10668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এগুলো সংবিধানের কি বলা যায়?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9144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সংবিধানের  বৈশিষ্ট্য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51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3" grpId="0" animBg="1"/>
      <p:bldP spid="26" grpId="0" animBg="1"/>
      <p:bldP spid="6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971800" y="304800"/>
            <a:ext cx="3962400" cy="609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362200" y="1066800"/>
            <a:ext cx="5334000" cy="685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114687688"/>
              </p:ext>
            </p:extLst>
          </p:nvPr>
        </p:nvGraphicFramePr>
        <p:xfrm>
          <a:off x="609600" y="1955800"/>
          <a:ext cx="7924800" cy="452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1550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49123FC-F793-4A31-9C87-B82B7891AC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749123FC-F793-4A31-9C87-B82B7891AC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749123FC-F793-4A31-9C87-B82B7891AC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graphicEl>
                                              <a:dgm id="{749123FC-F793-4A31-9C87-B82B7891AC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A62B645-327A-4458-B349-A9B283CE4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graphicEl>
                                              <a:dgm id="{2A62B645-327A-4458-B349-A9B283CE4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2A62B645-327A-4458-B349-A9B283CE4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graphicEl>
                                              <a:dgm id="{2A62B645-327A-4458-B349-A9B283CE45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CA6C6E9-9952-4687-A914-A49455A150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9CA6C6E9-9952-4687-A914-A49455A150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graphicEl>
                                              <a:dgm id="{9CA6C6E9-9952-4687-A914-A49455A150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graphicEl>
                                              <a:dgm id="{9CA6C6E9-9952-4687-A914-A49455A150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B65FF5B-640F-4694-A269-2E3907949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graphicEl>
                                              <a:dgm id="{6B65FF5B-640F-4694-A269-2E3907949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graphicEl>
                                              <a:dgm id="{6B65FF5B-640F-4694-A269-2E3907949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dgm id="{6B65FF5B-640F-4694-A269-2E39079492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BAC99BD-5372-4A35-8D67-028D56656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graphicEl>
                                              <a:dgm id="{4BAC99BD-5372-4A35-8D67-028D56656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graphicEl>
                                              <a:dgm id="{4BAC99BD-5372-4A35-8D67-028D56656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4BAC99BD-5372-4A35-8D67-028D56656C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_982_2793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066800"/>
            <a:ext cx="2514600" cy="1771761"/>
          </a:xfrm>
          <a:prstGeom prst="rect">
            <a:avLst/>
          </a:prstGeom>
          <a:ln w="2286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Frame 2"/>
          <p:cNvSpPr/>
          <p:nvPr/>
        </p:nvSpPr>
        <p:spPr>
          <a:xfrm>
            <a:off x="2819400" y="304800"/>
            <a:ext cx="3505200" cy="533400"/>
          </a:xfrm>
          <a:prstGeom prst="frame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 সংবিধান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constitution-of-banglades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914400"/>
            <a:ext cx="2971800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Horizontal Scroll 7"/>
          <p:cNvSpPr/>
          <p:nvPr/>
        </p:nvSpPr>
        <p:spPr>
          <a:xfrm>
            <a:off x="3429000" y="1066800"/>
            <a:ext cx="2362200" cy="1828800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বাংলাদেশর সংবিধান একটি লিখিত দলিল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7240078_f52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4267200"/>
            <a:ext cx="2971800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Picture 9" descr="বাড়ি_তৈরী_করার-272x16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8400" y="4648200"/>
            <a:ext cx="2461259" cy="1752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381000" y="320040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একটি ইমারত যেমন তার নকশা দেখে তৈরি করা হয় তেমনি সংবিধান অনুযায়ী রাষ্ট্রের শাসন ব্যবস্থা পরিচালিত হয়।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age_1664_2076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535331">
            <a:off x="545708" y="1030948"/>
            <a:ext cx="2743200" cy="17385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Frame 4"/>
          <p:cNvSpPr/>
          <p:nvPr/>
        </p:nvSpPr>
        <p:spPr>
          <a:xfrm>
            <a:off x="2514600" y="304800"/>
            <a:ext cx="4343400" cy="533400"/>
          </a:xfrm>
          <a:prstGeom prst="frame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 সংবিধানের পটভূমি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FlyingFeralPige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152400"/>
            <a:ext cx="950508" cy="935388"/>
          </a:xfrm>
          <a:prstGeom prst="rect">
            <a:avLst/>
          </a:prstGeom>
        </p:spPr>
      </p:pic>
      <p:pic>
        <p:nvPicPr>
          <p:cNvPr id="8" name="Picture 7" descr="giphy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304800" y="76200"/>
            <a:ext cx="1013480" cy="10843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9600" y="6167735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দীর্ঘ ৯ মাস সশস্ত্র মুক্তিযুদ্ধের মধ্য দিয়ে ১৬ ডিসেম্বর বাংলাদেশে বিজয় অর্জিত হয়।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3962400" y="914400"/>
            <a:ext cx="2667000" cy="1905000"/>
          </a:xfrm>
          <a:prstGeom prst="cloudCallout">
            <a:avLst>
              <a:gd name="adj1" fmla="val -67604"/>
              <a:gd name="adj2" fmla="val -8343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 স্বাধীনতা ঘোষিত হয় ১৯৭১ সালের ২৬ শে মার্চ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Muktibahinisqua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1" y="4038600"/>
            <a:ext cx="2743200" cy="20752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Picture 12" descr="asfiazad_1392832542_2-surrender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5063" y="2438400"/>
            <a:ext cx="2547937" cy="22693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Picture 2" descr="C:\Users\AB\Desktop\images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05200" y="3276600"/>
            <a:ext cx="236220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Q5pvt0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8367550">
            <a:off x="3015522" y="2406884"/>
            <a:ext cx="2157903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 descr="untitled-31_534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340544" y="922021"/>
            <a:ext cx="2422456" cy="14401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Frame 2"/>
          <p:cNvSpPr/>
          <p:nvPr/>
        </p:nvSpPr>
        <p:spPr>
          <a:xfrm>
            <a:off x="2819400" y="304800"/>
            <a:ext cx="4267200" cy="457200"/>
          </a:xfrm>
          <a:prstGeom prst="frame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 সংবিধানের পটভূমি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_75084_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902209"/>
            <a:ext cx="2743199" cy="15361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 descr="823ffbb17d3669cb835921ac5fd2ffe0647dad8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8158" y="4664143"/>
            <a:ext cx="5828642" cy="14509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 descr="hqdefault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4572000"/>
            <a:ext cx="2057400" cy="15430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Horizontal Scroll 8"/>
          <p:cNvSpPr/>
          <p:nvPr/>
        </p:nvSpPr>
        <p:spPr>
          <a:xfrm>
            <a:off x="3352800" y="685800"/>
            <a:ext cx="2743200" cy="2133600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১৯৭২ সালের ১০ ই এপ্রিল গণ পরিষদের প্রথম অধিবেশন বসে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2667000"/>
            <a:ext cx="8534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ড. কামাল হোসেনকে সভাপতি করে একটি সংবিধান প্রণয়ন কমিটি গঠন করা হয়। কমিটি  মাত্র ৬ মাসের মধ্যে খসড়া সংবিধান প্রণয়ন করে। ১৯৭২ সালের ৩০ শে অক্টোবর গণপরিষদে আলোচিত হয় এবং ৪ ঠা নভেম্বর চূড়ান্ত অনুমোদন পায়।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6243935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ড. কামাল হোসেন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62600" y="61722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সংবিধান প্রণয়ন কমিটি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522" y="5486400"/>
            <a:ext cx="8610600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‘বাংলাদেশের সংবিধান লিখিত হয়েছে  লাখো  শহিদের রক্তের অক্ষরে।’  উক্তিটি </a:t>
            </a:r>
            <a:r>
              <a:rPr lang="bn-BD" sz="3200" dirty="0" smtClean="0">
                <a:ln w="11430"/>
                <a:latin typeface="NikoshBAN" pitchFamily="2" charset="0"/>
                <a:cs typeface="NikoshBAN" pitchFamily="2" charset="0"/>
              </a:rPr>
              <a:t>ব্যাখ্যা কর।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8800" y="304800"/>
            <a:ext cx="32004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172200" y="381000"/>
            <a:ext cx="2590800" cy="685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সময়ঃ ৬ মিনিট</a:t>
            </a:r>
          </a:p>
        </p:txBody>
      </p:sp>
      <p:pic>
        <p:nvPicPr>
          <p:cNvPr id="7" name="Picture 6" descr="bongobondu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8116" y="1725054"/>
            <a:ext cx="2546084" cy="196850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8" name="Group 7"/>
          <p:cNvGrpSpPr/>
          <p:nvPr/>
        </p:nvGrpSpPr>
        <p:grpSpPr>
          <a:xfrm>
            <a:off x="6019800" y="1712354"/>
            <a:ext cx="2286000" cy="3393046"/>
            <a:chOff x="6019800" y="762000"/>
            <a:chExt cx="2286000" cy="3393046"/>
          </a:xfrm>
        </p:grpSpPr>
        <p:pic>
          <p:nvPicPr>
            <p:cNvPr id="9" name="Picture 8" descr="blood_drip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382"/>
            <a:stretch>
              <a:fillRect/>
            </a:stretch>
          </p:blipFill>
          <p:spPr>
            <a:xfrm>
              <a:off x="6019800" y="1981200"/>
              <a:ext cx="2176984" cy="217384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" name="Picture 9" descr="user-avatar-pic.php.jpg"/>
            <p:cNvPicPr>
              <a:picLocks noChangeAspect="1"/>
            </p:cNvPicPr>
            <p:nvPr/>
          </p:nvPicPr>
          <p:blipFill>
            <a:blip r:embed="rId4"/>
            <a:srcRect t="4210" b="11579"/>
            <a:stretch>
              <a:fillRect/>
            </a:stretch>
          </p:blipFill>
          <p:spPr>
            <a:xfrm>
              <a:off x="6019800" y="762000"/>
              <a:ext cx="2286000" cy="1524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1" name="Rectangular Callout 10"/>
          <p:cNvSpPr/>
          <p:nvPr/>
        </p:nvSpPr>
        <p:spPr>
          <a:xfrm>
            <a:off x="3657600" y="2321954"/>
            <a:ext cx="2667000" cy="1600200"/>
          </a:xfrm>
          <a:prstGeom prst="wedgeRectCallout">
            <a:avLst>
              <a:gd name="adj1" fmla="val -123453"/>
              <a:gd name="adj2" fmla="val -38546"/>
            </a:avLst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সংবিধান লিখিত হয়েছে  লাখো  শহিদের রক্তের অক্ষরে। 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49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16148</TotalTime>
  <Words>931</Words>
  <Application>Microsoft Office PowerPoint</Application>
  <PresentationFormat>On-screen Show (4:3)</PresentationFormat>
  <Paragraphs>150</Paragraphs>
  <Slides>25</Slides>
  <Notes>12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NikoshBAN</vt:lpstr>
      <vt:lpstr>Times New Roman</vt:lpstr>
      <vt:lpstr>Vrinda</vt:lpstr>
      <vt:lpstr>Office Theme</vt:lpstr>
      <vt:lpstr>Custom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</dc:creator>
  <cp:lastModifiedBy>user</cp:lastModifiedBy>
  <cp:revision>1316</cp:revision>
  <dcterms:created xsi:type="dcterms:W3CDTF">2014-05-19T06:43:56Z</dcterms:created>
  <dcterms:modified xsi:type="dcterms:W3CDTF">2015-06-24T05:53:35Z</dcterms:modified>
</cp:coreProperties>
</file>