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75" r:id="rId3"/>
    <p:sldId id="258" r:id="rId4"/>
    <p:sldId id="273" r:id="rId5"/>
    <p:sldId id="276" r:id="rId6"/>
    <p:sldId id="271" r:id="rId7"/>
    <p:sldId id="259" r:id="rId8"/>
    <p:sldId id="260" r:id="rId9"/>
    <p:sldId id="261" r:id="rId10"/>
    <p:sldId id="262" r:id="rId11"/>
    <p:sldId id="263" r:id="rId12"/>
    <p:sldId id="264" r:id="rId13"/>
    <p:sldId id="265" r:id="rId14"/>
    <p:sldId id="266" r:id="rId15"/>
    <p:sldId id="268" r:id="rId16"/>
    <p:sldId id="272" r:id="rId17"/>
    <p:sldId id="274" r:id="rId18"/>
    <p:sldId id="267"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38" autoAdjust="0"/>
  </p:normalViewPr>
  <p:slideViewPr>
    <p:cSldViewPr snapToGrid="0">
      <p:cViewPr varScale="1">
        <p:scale>
          <a:sx n="64" d="100"/>
          <a:sy n="64" d="100"/>
        </p:scale>
        <p:origin x="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246C72-B5B5-458C-AF42-FF05DFF5FE97}"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301702460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495492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47467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876203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1124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3501960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246C72-B5B5-458C-AF42-FF05DFF5FE97}"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3769832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246C72-B5B5-458C-AF42-FF05DFF5FE97}"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272995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246C72-B5B5-458C-AF42-FF05DFF5FE97}"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2516218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46C72-B5B5-458C-AF42-FF05DFF5FE97}"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87345833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246C72-B5B5-458C-AF42-FF05DFF5FE97}"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2982072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46C72-B5B5-458C-AF42-FF05DFF5FE97}"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82257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246C72-B5B5-458C-AF42-FF05DFF5FE97}"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346190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246C72-B5B5-458C-AF42-FF05DFF5FE97}"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311587524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246C72-B5B5-458C-AF42-FF05DFF5FE97}"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4157357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246C72-B5B5-458C-AF42-FF05DFF5FE97}"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382A8-64DA-4E85-8CEF-FA6B985A22BA}" type="slidenum">
              <a:rPr lang="en-US" smtClean="0"/>
              <a:t>‹#›</a:t>
            </a:fld>
            <a:endParaRPr lang="en-US"/>
          </a:p>
        </p:txBody>
      </p:sp>
    </p:spTree>
    <p:extLst>
      <p:ext uri="{BB962C8B-B14F-4D97-AF65-F5344CB8AC3E}">
        <p14:creationId xmlns:p14="http://schemas.microsoft.com/office/powerpoint/2010/main" val="284776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246C72-B5B5-458C-AF42-FF05DFF5FE97}" type="datetimeFigureOut">
              <a:rPr lang="en-US" smtClean="0"/>
              <a:t>3/26/2020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F382A8-64DA-4E85-8CEF-FA6B985A22BA}" type="slidenum">
              <a:rPr lang="en-US" smtClean="0"/>
              <a:t>‹#›</a:t>
            </a:fld>
            <a:endParaRPr lang="en-US"/>
          </a:p>
        </p:txBody>
      </p:sp>
    </p:spTree>
    <p:extLst>
      <p:ext uri="{BB962C8B-B14F-4D97-AF65-F5344CB8AC3E}">
        <p14:creationId xmlns:p14="http://schemas.microsoft.com/office/powerpoint/2010/main" val="3271606579"/>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jpeg"/><Relationship Id="rId1" Type="http://schemas.openxmlformats.org/officeDocument/2006/relationships/slideLayout" Target="../slideLayouts/slideLayout6.xml"/><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EE5C0-B440-4A60-8E90-89AC9D10E1A9}"/>
              </a:ext>
            </a:extLst>
          </p:cNvPr>
          <p:cNvSpPr>
            <a:spLocks noGrp="1"/>
          </p:cNvSpPr>
          <p:nvPr>
            <p:ph type="ctrTitle"/>
          </p:nvPr>
        </p:nvSpPr>
        <p:spPr>
          <a:xfrm>
            <a:off x="1566203" y="312819"/>
            <a:ext cx="1447800" cy="6027822"/>
          </a:xfrm>
        </p:spPr>
        <p:txBody>
          <a:bodyPr>
            <a:noAutofit/>
          </a:bodyPr>
          <a:lstStyle/>
          <a:p>
            <a:r>
              <a:rPr lang="en-US" sz="10400" dirty="0" err="1">
                <a:solidFill>
                  <a:srgbClr val="FF0000"/>
                </a:solidFill>
                <a:latin typeface="NikoshBAN" panose="02000000000000000000" pitchFamily="2" charset="0"/>
                <a:cs typeface="NikoshBAN" panose="02000000000000000000" pitchFamily="2" charset="0"/>
              </a:rPr>
              <a:t>স্বা</a:t>
            </a:r>
            <a:r>
              <a:rPr lang="en-US" sz="10400" dirty="0" err="1">
                <a:latin typeface="NikoshBAN" panose="02000000000000000000" pitchFamily="2" charset="0"/>
                <a:cs typeface="NikoshBAN" panose="02000000000000000000" pitchFamily="2" charset="0"/>
              </a:rPr>
              <a:t>গ</a:t>
            </a:r>
            <a:r>
              <a:rPr lang="en-US" sz="10400" dirty="0" err="1">
                <a:solidFill>
                  <a:srgbClr val="FFC000"/>
                </a:solidFill>
                <a:latin typeface="NikoshBAN" panose="02000000000000000000" pitchFamily="2" charset="0"/>
                <a:cs typeface="NikoshBAN" panose="02000000000000000000" pitchFamily="2" charset="0"/>
              </a:rPr>
              <a:t>ত</a:t>
            </a:r>
            <a:r>
              <a:rPr lang="en-US" sz="10400" dirty="0" err="1">
                <a:solidFill>
                  <a:srgbClr val="0070C0"/>
                </a:solidFill>
                <a:latin typeface="NikoshBAN" panose="02000000000000000000" pitchFamily="2" charset="0"/>
                <a:cs typeface="NikoshBAN" panose="02000000000000000000" pitchFamily="2" charset="0"/>
              </a:rPr>
              <a:t>ম</a:t>
            </a:r>
            <a:r>
              <a:rPr lang="en-US" sz="10400" dirty="0">
                <a:latin typeface="NikoshBAN" panose="02000000000000000000" pitchFamily="2" charset="0"/>
                <a:cs typeface="NikoshBAN" panose="02000000000000000000" pitchFamily="2" charset="0"/>
              </a:rPr>
              <a:t> </a:t>
            </a:r>
          </a:p>
        </p:txBody>
      </p:sp>
      <p:pic>
        <p:nvPicPr>
          <p:cNvPr id="5" name="Picture 4">
            <a:extLst>
              <a:ext uri="{FF2B5EF4-FFF2-40B4-BE49-F238E27FC236}">
                <a16:creationId xmlns:a16="http://schemas.microsoft.com/office/drawing/2014/main" id="{8DD176CC-D42E-4193-93A9-137451156A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9456" y="312819"/>
            <a:ext cx="7506342" cy="6251662"/>
          </a:xfrm>
          <a:prstGeom prst="rect">
            <a:avLst/>
          </a:prstGeom>
        </p:spPr>
      </p:pic>
    </p:spTree>
    <p:extLst>
      <p:ext uri="{BB962C8B-B14F-4D97-AF65-F5344CB8AC3E}">
        <p14:creationId xmlns:p14="http://schemas.microsoft.com/office/powerpoint/2010/main" val="2134908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3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plus(out)">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alphaModFix amt="24000"/>
          </a:blip>
          <a:tile tx="0" ty="0" sx="100000" sy="100000" flip="none" algn="tl"/>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4329EE36-C51B-4D3A-96F3-F113DDBB3534}"/>
                  </a:ext>
                </a:extLst>
              </p:cNvPr>
              <p:cNvSpPr>
                <a:spLocks noGrp="1"/>
              </p:cNvSpPr>
              <p:nvPr>
                <p:ph type="title"/>
              </p:nvPr>
            </p:nvSpPr>
            <p:spPr>
              <a:xfrm>
                <a:off x="323557" y="365125"/>
                <a:ext cx="11324492" cy="1843503"/>
              </a:xfrm>
            </p:spPr>
            <p:txBody>
              <a:bodyPr>
                <a:normAutofit fontScale="90000"/>
              </a:bodyPr>
              <a:lstStyle/>
              <a:p>
                <a:r>
                  <a:rPr lang="en-US" sz="3200" dirty="0">
                    <a:solidFill>
                      <a:schemeClr val="tx1"/>
                    </a:solidFill>
                    <a:latin typeface="NikoshBAN" panose="02000000000000000000" pitchFamily="2" charset="0"/>
                    <a:cs typeface="NikoshBAN" panose="02000000000000000000" pitchFamily="2" charset="0"/>
                  </a:rPr>
                  <a:t>সমস্যাঃ</a:t>
                </a:r>
                <a:r>
                  <a:rPr lang="en-US" sz="3200" dirty="0">
                    <a:solidFill>
                      <a:schemeClr val="tx1"/>
                    </a:solidFill>
                  </a:rPr>
                  <a:t> </a:t>
                </a:r>
                <a14:m>
                  <m:oMath xmlns:m="http://schemas.openxmlformats.org/officeDocument/2006/math">
                    <m:r>
                      <a:rPr lang="en-US" sz="3200" b="0" i="0" smtClean="0">
                        <a:solidFill>
                          <a:schemeClr val="tx1"/>
                        </a:solidFill>
                        <a:latin typeface="Cambria Math" panose="02040503050406030204" pitchFamily="18" charset="0"/>
                      </a:rPr>
                      <m:t>3</m:t>
                    </m:r>
                    <m:r>
                      <a:rPr lang="bn-IN" sz="3200" i="0" smtClean="0">
                        <a:solidFill>
                          <a:schemeClr val="tx1"/>
                        </a:solidFill>
                        <a:latin typeface="Cambria Math" panose="02040503050406030204" pitchFamily="18" charset="0"/>
                      </a:rPr>
                      <m:t>+</m:t>
                    </m:r>
                    <m:r>
                      <a:rPr lang="bn-IN" sz="3200" i="0" smtClean="0">
                        <a:solidFill>
                          <a:schemeClr val="tx1"/>
                        </a:solidFill>
                        <a:latin typeface="Cambria Math" panose="02040503050406030204" pitchFamily="18" charset="0"/>
                      </a:rPr>
                      <m:t>5</m:t>
                    </m:r>
                    <m:r>
                      <a:rPr lang="bn-IN" sz="3200" i="0" smtClean="0">
                        <a:solidFill>
                          <a:schemeClr val="tx1"/>
                        </a:solidFill>
                        <a:latin typeface="Cambria Math" panose="02040503050406030204" pitchFamily="18" charset="0"/>
                      </a:rPr>
                      <m:t>+</m:t>
                    </m:r>
                    <m:r>
                      <a:rPr lang="en-US" sz="3200" b="0" i="0" smtClean="0">
                        <a:solidFill>
                          <a:schemeClr val="tx1"/>
                        </a:solidFill>
                        <a:latin typeface="Cambria Math" panose="02040503050406030204" pitchFamily="18" charset="0"/>
                      </a:rPr>
                      <m:t>7</m:t>
                    </m:r>
                    <m:r>
                      <a:rPr lang="bn-IN" sz="3200" i="0" smtClean="0">
                        <a:solidFill>
                          <a:schemeClr val="tx1"/>
                        </a:solidFill>
                        <a:latin typeface="Cambria Math" panose="02040503050406030204" pitchFamily="18" charset="0"/>
                      </a:rPr>
                      <m:t>+</m:t>
                    </m:r>
                    <m:r>
                      <a:rPr lang="en-US" sz="3200" b="0" i="0" smtClean="0">
                        <a:solidFill>
                          <a:schemeClr val="tx1"/>
                        </a:solidFill>
                        <a:latin typeface="Cambria Math" panose="02040503050406030204" pitchFamily="18" charset="0"/>
                      </a:rPr>
                      <m:t>9</m:t>
                    </m:r>
                    <m:r>
                      <a:rPr lang="bn-IN" sz="3200" i="0" smtClean="0">
                        <a:solidFill>
                          <a:schemeClr val="tx1"/>
                        </a:solidFill>
                        <a:latin typeface="Cambria Math" panose="02040503050406030204" pitchFamily="18" charset="0"/>
                      </a:rPr>
                      <m:t>+⋯</m:t>
                    </m:r>
                  </m:oMath>
                </a14:m>
                <a:r>
                  <a:rPr lang="bn-IN" sz="3200" dirty="0">
                    <a:solidFill>
                      <a:schemeClr val="tx1"/>
                    </a:solidFill>
                    <a:latin typeface="NikoshBAN" panose="02000000000000000000" pitchFamily="2" charset="0"/>
                    <a:cs typeface="NikoshBAN" panose="02000000000000000000" pitchFamily="2" charset="0"/>
                  </a:rPr>
                  <a:t>এটি একটি সমান্তর ধারা </a:t>
                </a:r>
                <a:r>
                  <a:rPr lang="en-US" sz="3200" dirty="0" err="1">
                    <a:solidFill>
                      <a:schemeClr val="tx1"/>
                    </a:solidFill>
                    <a:latin typeface="NikoshBAN" panose="02000000000000000000" pitchFamily="2" charset="0"/>
                    <a:cs typeface="NikoshBAN" panose="02000000000000000000" pitchFamily="2" charset="0"/>
                  </a:rPr>
                  <a:t>এর</a:t>
                </a:r>
                <a:r>
                  <a:rPr lang="en-US" sz="3200" dirty="0">
                    <a:solidFill>
                      <a:schemeClr val="tx1"/>
                    </a:solidFill>
                    <a:latin typeface="NikoshBAN" panose="02000000000000000000" pitchFamily="2" charset="0"/>
                    <a:cs typeface="NikoshBAN" panose="02000000000000000000" pitchFamily="2" charset="0"/>
                  </a:rPr>
                  <a:t> ২০ </a:t>
                </a:r>
                <a:r>
                  <a:rPr lang="en-US" sz="3200" dirty="0" err="1">
                    <a:solidFill>
                      <a:schemeClr val="tx1"/>
                    </a:solidFill>
                    <a:latin typeface="NikoshBAN" panose="02000000000000000000" pitchFamily="2" charset="0"/>
                    <a:cs typeface="NikoshBAN" panose="02000000000000000000" pitchFamily="2" charset="0"/>
                  </a:rPr>
                  <a:t>তম</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এবং</a:t>
                </a:r>
                <a:r>
                  <a:rPr lang="en-US" sz="3200" dirty="0">
                    <a:solidFill>
                      <a:schemeClr val="tx1"/>
                    </a:solidFill>
                    <a:latin typeface="NikoshBAN" panose="02000000000000000000" pitchFamily="2" charset="0"/>
                    <a:cs typeface="NikoshBAN" panose="02000000000000000000" pitchFamily="2" charset="0"/>
                  </a:rPr>
                  <a:t> </a:t>
                </a:r>
                <a:r>
                  <a:rPr lang="bn-IN" sz="3200" dirty="0">
                    <a:solidFill>
                      <a:schemeClr val="tx1"/>
                    </a:solidFill>
                    <a:latin typeface="NikoshBAN" panose="02000000000000000000" pitchFamily="2" charset="0"/>
                    <a:cs typeface="NikoshBAN" panose="02000000000000000000" pitchFamily="2" charset="0"/>
                  </a:rPr>
                  <a:t>১ম ২০টি পদ</a:t>
                </a:r>
                <a:r>
                  <a:rPr lang="en-US" sz="3200" dirty="0" err="1">
                    <a:solidFill>
                      <a:schemeClr val="tx1"/>
                    </a:solidFill>
                    <a:latin typeface="NikoshBAN" panose="02000000000000000000" pitchFamily="2" charset="0"/>
                    <a:cs typeface="NikoshBAN" panose="02000000000000000000" pitchFamily="2" charset="0"/>
                  </a:rPr>
                  <a:t>ের</a:t>
                </a:r>
                <a:r>
                  <a:rPr lang="en-US" sz="3200" dirty="0">
                    <a:solidFill>
                      <a:schemeClr val="tx1"/>
                    </a:solidFill>
                    <a:latin typeface="NikoshBAN" panose="02000000000000000000" pitchFamily="2" charset="0"/>
                    <a:cs typeface="NikoshBAN" panose="02000000000000000000" pitchFamily="2" charset="0"/>
                  </a:rPr>
                  <a:t> </a:t>
                </a:r>
                <a:r>
                  <a:rPr lang="bn-IN" sz="3200" dirty="0">
                    <a:solidFill>
                      <a:schemeClr val="tx1"/>
                    </a:solidFill>
                    <a:latin typeface="NikoshBAN" panose="02000000000000000000" pitchFamily="2" charset="0"/>
                    <a:cs typeface="NikoshBAN" panose="02000000000000000000" pitchFamily="2" charset="0"/>
                  </a:rPr>
                  <a:t> সমষ্টি নির্ণয় কর।</a:t>
                </a:r>
                <a:br>
                  <a:rPr lang="en-US" sz="3200" dirty="0">
                    <a:solidFill>
                      <a:schemeClr val="tx1"/>
                    </a:solidFill>
                    <a:latin typeface="NikoshBAN" panose="02000000000000000000" pitchFamily="2" charset="0"/>
                    <a:cs typeface="NikoshBAN" panose="02000000000000000000" pitchFamily="2" charset="0"/>
                  </a:rPr>
                </a:br>
                <a:r>
                  <a:rPr lang="bn-IN" sz="3200" dirty="0">
                    <a:solidFill>
                      <a:schemeClr val="tx1"/>
                    </a:solidFill>
                    <a:latin typeface="NikoshBAN" panose="02000000000000000000" pitchFamily="2" charset="0"/>
                    <a:cs typeface="NikoshBAN" panose="02000000000000000000" pitchFamily="2" charset="0"/>
                  </a:rPr>
                  <a:t>চলো আমরা সবাই পূর্বের সূত্র ব্যবহার করে এই ধারার  ২০ তম পদ এবং ১ম ২০টি পদ এর</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সমষ্টি</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নির্ণয়</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করি</a:t>
                </a:r>
                <a:r>
                  <a:rPr lang="en-US" sz="3200" dirty="0">
                    <a:solidFill>
                      <a:schemeClr val="tx1"/>
                    </a:solidFill>
                    <a:latin typeface="NikoshBAN" panose="02000000000000000000" pitchFamily="2" charset="0"/>
                    <a:cs typeface="NikoshBAN" panose="02000000000000000000" pitchFamily="2" charset="0"/>
                  </a:rPr>
                  <a:t>। </a:t>
                </a:r>
                <a:r>
                  <a:rPr lang="bn-IN" sz="3200" dirty="0">
                    <a:solidFill>
                      <a:schemeClr val="tx1"/>
                    </a:solidFill>
                    <a:latin typeface="NikoshBAN" panose="02000000000000000000" pitchFamily="2" charset="0"/>
                    <a:cs typeface="NikoshBAN" panose="02000000000000000000" pitchFamily="2" charset="0"/>
                  </a:rPr>
                  <a:t> </a:t>
                </a:r>
                <a:br>
                  <a:rPr lang="en-US" sz="3200" dirty="0">
                    <a:solidFill>
                      <a:schemeClr val="tx1"/>
                    </a:solidFill>
                    <a:latin typeface="NikoshBAN" panose="02000000000000000000" pitchFamily="2" charset="0"/>
                    <a:cs typeface="NikoshBAN" panose="02000000000000000000" pitchFamily="2" charset="0"/>
                  </a:rPr>
                </a:br>
                <a:r>
                  <a:rPr lang="en-US" sz="3200" dirty="0">
                    <a:solidFill>
                      <a:schemeClr val="tx1"/>
                    </a:solidFill>
                    <a:latin typeface="NikoshBAN" panose="02000000000000000000" pitchFamily="2" charset="0"/>
                    <a:cs typeface="NikoshBAN" panose="02000000000000000000" pitchFamily="2" charset="0"/>
                  </a:rPr>
                  <a:t>সমাধান, </a:t>
                </a:r>
                <a:br>
                  <a:rPr lang="bn-IN" sz="3200" dirty="0">
                    <a:solidFill>
                      <a:schemeClr val="tx1"/>
                    </a:solidFill>
                    <a:latin typeface="NikoshBAN" panose="02000000000000000000" pitchFamily="2" charset="0"/>
                    <a:cs typeface="NikoshBAN" panose="02000000000000000000" pitchFamily="2" charset="0"/>
                  </a:rPr>
                </a:br>
                <a:r>
                  <a:rPr lang="en-US" sz="3200" dirty="0" err="1">
                    <a:solidFill>
                      <a:schemeClr val="tx1"/>
                    </a:solidFill>
                    <a:latin typeface="NikoshBAN" panose="02000000000000000000" pitchFamily="2" charset="0"/>
                    <a:cs typeface="NikoshBAN" panose="02000000000000000000" pitchFamily="2" charset="0"/>
                  </a:rPr>
                  <a:t>ধারাটির</a:t>
                </a:r>
                <a:r>
                  <a:rPr lang="bn-IN" sz="3200" dirty="0">
                    <a:solidFill>
                      <a:schemeClr val="tx1"/>
                    </a:solidFill>
                    <a:latin typeface="NikoshBAN" panose="02000000000000000000" pitchFamily="2" charset="0"/>
                    <a:cs typeface="NikoshBAN" panose="02000000000000000000" pitchFamily="2" charset="0"/>
                  </a:rPr>
                  <a:t> ১ম পদ,</a:t>
                </a:r>
                <a:r>
                  <a:rPr lang="en-US" sz="3200" dirty="0">
                    <a:solidFill>
                      <a:schemeClr val="tx1"/>
                    </a:solidFill>
                    <a:latin typeface="NikoshBAN" panose="02000000000000000000" pitchFamily="2" charset="0"/>
                    <a:cs typeface="NikoshBAN" panose="02000000000000000000" pitchFamily="2" charset="0"/>
                  </a:rPr>
                  <a:t>a</a:t>
                </a:r>
                <a:r>
                  <a:rPr lang="bn-IN" sz="32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en-US" sz="3200" b="0" i="1" smtClean="0">
                        <a:solidFill>
                          <a:schemeClr val="tx1"/>
                        </a:solidFill>
                        <a:latin typeface="Cambria Math" panose="02040503050406030204" pitchFamily="18" charset="0"/>
                      </a:rPr>
                      <m:t>3</m:t>
                    </m:r>
                  </m:oMath>
                </a14:m>
                <a:r>
                  <a:rPr lang="en-US" sz="3200" dirty="0">
                    <a:solidFill>
                      <a:schemeClr val="tx1"/>
                    </a:solidFill>
                    <a:latin typeface="NikoshBAN" panose="02000000000000000000" pitchFamily="2" charset="0"/>
                    <a:cs typeface="NikoshBAN" panose="02000000000000000000" pitchFamily="2" charset="0"/>
                  </a:rPr>
                  <a:t>  </a:t>
                </a:r>
                <a:br>
                  <a:rPr lang="bn-IN" sz="3200" dirty="0">
                    <a:solidFill>
                      <a:schemeClr val="tx1"/>
                    </a:solidFill>
                    <a:latin typeface="NikoshBAN" panose="02000000000000000000" pitchFamily="2" charset="0"/>
                    <a:cs typeface="NikoshBAN" panose="02000000000000000000" pitchFamily="2" charset="0"/>
                  </a:rPr>
                </a:br>
                <a:r>
                  <a:rPr lang="bn-IN" sz="3200" dirty="0">
                    <a:solidFill>
                      <a:schemeClr val="tx1"/>
                    </a:solidFill>
                    <a:latin typeface="NikoshBAN" panose="02000000000000000000" pitchFamily="2" charset="0"/>
                    <a:cs typeface="NikoshBAN" panose="02000000000000000000" pitchFamily="2" charset="0"/>
                  </a:rPr>
                  <a:t>সধারণ অন্তর,</a:t>
                </a:r>
                <a:r>
                  <a:rPr lang="en-US" sz="3200" dirty="0">
                    <a:solidFill>
                      <a:schemeClr val="tx1"/>
                    </a:solidFill>
                    <a:latin typeface="NikoshBAN" panose="02000000000000000000" pitchFamily="2" charset="0"/>
                    <a:cs typeface="NikoshBAN" panose="02000000000000000000" pitchFamily="2" charset="0"/>
                  </a:rPr>
                  <a:t>d</a:t>
                </a:r>
                <a:r>
                  <a:rPr lang="bn-IN" sz="32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bn-IN" sz="3200" i="1">
                        <a:solidFill>
                          <a:schemeClr val="tx1"/>
                        </a:solidFill>
                        <a:latin typeface="Cambria Math" panose="02040503050406030204" pitchFamily="18" charset="0"/>
                      </a:rPr>
                      <m:t>5</m:t>
                    </m:r>
                  </m:oMath>
                </a14:m>
                <a:r>
                  <a:rPr lang="bn-IN" sz="3200" dirty="0">
                    <a:solidFill>
                      <a:schemeClr val="tx1"/>
                    </a:solidFill>
                    <a:latin typeface="NikoshBAN" panose="02000000000000000000" pitchFamily="2" charset="0"/>
                    <a:cs typeface="NikoshBAN" panose="02000000000000000000" pitchFamily="2" charset="0"/>
                  </a:rPr>
                  <a:t>-</a:t>
                </a:r>
                <a14:m>
                  <m:oMath xmlns:m="http://schemas.openxmlformats.org/officeDocument/2006/math">
                    <m:r>
                      <a:rPr lang="en-US" sz="3200" b="0" i="1" smtClean="0">
                        <a:solidFill>
                          <a:schemeClr val="tx1"/>
                        </a:solidFill>
                        <a:latin typeface="Cambria Math" panose="02040503050406030204" pitchFamily="18" charset="0"/>
                      </a:rPr>
                      <m:t>3</m:t>
                    </m:r>
                  </m:oMath>
                </a14:m>
                <a:r>
                  <a:rPr lang="bn-IN" sz="32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en-US" sz="3200" b="0" i="0" dirty="0" smtClean="0">
                        <a:solidFill>
                          <a:schemeClr val="tx1"/>
                        </a:solidFill>
                        <a:latin typeface="Cambria Math" panose="02040503050406030204" pitchFamily="18" charset="0"/>
                      </a:rPr>
                      <m:t>2</m:t>
                    </m:r>
                  </m:oMath>
                </a14:m>
                <a:br>
                  <a:rPr lang="bn-IN" sz="3200" dirty="0">
                    <a:latin typeface="NikoshBAN" panose="02000000000000000000" pitchFamily="2" charset="0"/>
                    <a:cs typeface="NikoshBAN" panose="02000000000000000000" pitchFamily="2" charset="0"/>
                  </a:rPr>
                </a:br>
                <a:endParaRPr lang="en-US" sz="3200" dirty="0">
                  <a:latin typeface="NikoshBAN" panose="02000000000000000000" pitchFamily="2" charset="0"/>
                  <a:cs typeface="NikoshBAN" panose="02000000000000000000" pitchFamily="2" charset="0"/>
                </a:endParaRPr>
              </a:p>
            </p:txBody>
          </p:sp>
        </mc:Choice>
        <mc:Fallback xmlns="">
          <p:sp>
            <p:nvSpPr>
              <p:cNvPr id="2" name="Title 1">
                <a:extLst>
                  <a:ext uri="{FF2B5EF4-FFF2-40B4-BE49-F238E27FC236}">
                    <a16:creationId xmlns:a16="http://schemas.microsoft.com/office/drawing/2014/main" id="{4329EE36-C51B-4D3A-96F3-F113DDBB3534}"/>
                  </a:ext>
                </a:extLst>
              </p:cNvPr>
              <p:cNvSpPr>
                <a:spLocks noGrp="1" noRot="1" noChangeAspect="1" noMove="1" noResize="1" noEditPoints="1" noAdjustHandles="1" noChangeArrowheads="1" noChangeShapeType="1" noTextEdit="1"/>
              </p:cNvSpPr>
              <p:nvPr>
                <p:ph type="title"/>
              </p:nvPr>
            </p:nvSpPr>
            <p:spPr>
              <a:xfrm>
                <a:off x="323557" y="365125"/>
                <a:ext cx="11324492" cy="1843503"/>
              </a:xfrm>
              <a:blipFill>
                <a:blip r:embed="rId3"/>
                <a:stretch>
                  <a:fillRect l="-1130" t="-2980" r="-700" b="-827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EA2F7658-3D52-4C79-8D27-1A37CD791D7C}"/>
                  </a:ext>
                </a:extLst>
              </p:cNvPr>
              <p:cNvSpPr txBox="1"/>
              <p:nvPr/>
            </p:nvSpPr>
            <p:spPr>
              <a:xfrm>
                <a:off x="5985803" y="3113132"/>
                <a:ext cx="5176911" cy="3334311"/>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আমরা </a:t>
                </a:r>
                <a:r>
                  <a:rPr lang="en-US" sz="2800" dirty="0" err="1">
                    <a:latin typeface="NikoshBAN" panose="02000000000000000000" pitchFamily="2" charset="0"/>
                    <a:cs typeface="NikoshBAN" panose="02000000000000000000" pitchFamily="2" charset="0"/>
                  </a:rPr>
                  <a:t>জানি</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প্রথম</a:t>
                </a:r>
                <a:r>
                  <a:rPr lang="en-US" sz="2800" dirty="0">
                    <a:latin typeface="NikoshBAN" panose="02000000000000000000" pitchFamily="2" charset="0"/>
                    <a:cs typeface="NikoshBAN" panose="02000000000000000000" pitchFamily="2" charset="0"/>
                  </a:rPr>
                  <a:t> n </a:t>
                </a:r>
                <a:r>
                  <a:rPr lang="en-US" sz="2800" dirty="0" err="1">
                    <a:latin typeface="NikoshBAN" panose="02000000000000000000" pitchFamily="2" charset="0"/>
                    <a:cs typeface="NikoshBAN" panose="02000000000000000000" pitchFamily="2" charset="0"/>
                  </a:rPr>
                  <a:t>সংখ্যক</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পদের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সমষ্টি</a:t>
                </a:r>
                <a:r>
                  <a:rPr lang="en-US" sz="2800" dirty="0">
                    <a:latin typeface="NikoshBAN" panose="02000000000000000000" pitchFamily="2" charset="0"/>
                    <a:cs typeface="NikoshBAN" panose="02000000000000000000" pitchFamily="2" charset="0"/>
                  </a:rPr>
                  <a:t>,</a:t>
                </a:r>
              </a:p>
              <a:p>
                <a:r>
                  <a:rPr lang="bn-IN" sz="4000" dirty="0">
                    <a:sym typeface="Symbol" panose="05050102010706020507" pitchFamily="18" charset="2"/>
                  </a:rPr>
                  <a:t></a:t>
                </a:r>
                <a14:m>
                  <m:oMath xmlns:m="http://schemas.openxmlformats.org/officeDocument/2006/math">
                    <m:sSub>
                      <m:sSubPr>
                        <m:ctrlPr>
                          <a:rPr lang="bn-IN" sz="4000" i="1" dirty="0" smtClean="0">
                            <a:latin typeface="Cambria Math" panose="02040503050406030204" pitchFamily="18" charset="0"/>
                          </a:rPr>
                        </m:ctrlPr>
                      </m:sSubPr>
                      <m:e>
                        <m:r>
                          <m:rPr>
                            <m:sty m:val="p"/>
                          </m:rPr>
                          <a:rPr lang="bn-IN" sz="4000" i="0" dirty="0">
                            <a:latin typeface="Cambria Math" panose="02040503050406030204" pitchFamily="18" charset="0"/>
                          </a:rPr>
                          <m:t>s</m:t>
                        </m:r>
                      </m:e>
                      <m:sub>
                        <m:r>
                          <m:rPr>
                            <m:sty m:val="p"/>
                          </m:rPr>
                          <a:rPr lang="bn-IN" sz="4000" i="0" dirty="0">
                            <a:latin typeface="Cambria Math" panose="02040503050406030204" pitchFamily="18" charset="0"/>
                          </a:rPr>
                          <m:t>n</m:t>
                        </m:r>
                      </m:sub>
                    </m:sSub>
                  </m:oMath>
                </a14:m>
                <a:r>
                  <a:rPr lang="bn-IN" sz="2000" dirty="0">
                    <a:cs typeface="NikoshBAN" panose="02000000000000000000" pitchFamily="2" charset="0"/>
                  </a:rPr>
                  <a:t>  =</a:t>
                </a:r>
                <a:r>
                  <a:rPr lang="en-US" sz="2000" dirty="0"/>
                  <a:t> </a:t>
                </a:r>
                <a14:m>
                  <m:oMath xmlns:m="http://schemas.openxmlformats.org/officeDocument/2006/math">
                    <m:f>
                      <m:fPr>
                        <m:ctrlPr>
                          <a:rPr lang="en-US" sz="2800" i="1">
                            <a:latin typeface="Cambria Math" panose="02040503050406030204" pitchFamily="18" charset="0"/>
                          </a:rPr>
                        </m:ctrlPr>
                      </m:fPr>
                      <m:num>
                        <m:r>
                          <m:rPr>
                            <m:sty m:val="p"/>
                          </m:rPr>
                          <a:rPr lang="en-US" sz="2800" i="0">
                            <a:latin typeface="Cambria Math" panose="02040503050406030204" pitchFamily="18" charset="0"/>
                          </a:rPr>
                          <m:t>n</m:t>
                        </m:r>
                      </m:num>
                      <m:den>
                        <m:r>
                          <a:rPr lang="en-US" sz="2800" i="0">
                            <a:latin typeface="Cambria Math" panose="02040503050406030204" pitchFamily="18" charset="0"/>
                          </a:rPr>
                          <m:t>2</m:t>
                        </m:r>
                      </m:den>
                    </m:f>
                    <m:r>
                      <a:rPr lang="en-US" sz="2800" i="0">
                        <a:latin typeface="Cambria Math" panose="02040503050406030204" pitchFamily="18" charset="0"/>
                      </a:rPr>
                      <m:t>{</m:t>
                    </m:r>
                    <m:r>
                      <a:rPr lang="en-US" sz="2800" i="0">
                        <a:latin typeface="Cambria Math" panose="02040503050406030204" pitchFamily="18" charset="0"/>
                      </a:rPr>
                      <m:t>2</m:t>
                    </m:r>
                    <m:r>
                      <m:rPr>
                        <m:sty m:val="p"/>
                      </m:rPr>
                      <a:rPr lang="en-US" sz="2800" i="0">
                        <a:latin typeface="Cambria Math" panose="02040503050406030204" pitchFamily="18" charset="0"/>
                      </a:rPr>
                      <m:t>a</m:t>
                    </m:r>
                    <m:r>
                      <a:rPr lang="en-US" sz="2800" i="0">
                        <a:latin typeface="Cambria Math" panose="02040503050406030204" pitchFamily="18" charset="0"/>
                      </a:rPr>
                      <m:t>+</m:t>
                    </m:r>
                    <m:d>
                      <m:dPr>
                        <m:ctrlPr>
                          <a:rPr lang="en-US" sz="2800" i="1">
                            <a:latin typeface="Cambria Math" panose="02040503050406030204" pitchFamily="18" charset="0"/>
                          </a:rPr>
                        </m:ctrlPr>
                      </m:dPr>
                      <m:e>
                        <m:r>
                          <m:rPr>
                            <m:sty m:val="p"/>
                          </m:rPr>
                          <a:rPr lang="en-US" sz="2800" i="0">
                            <a:latin typeface="Cambria Math" panose="02040503050406030204" pitchFamily="18" charset="0"/>
                          </a:rPr>
                          <m:t>n</m:t>
                        </m:r>
                        <m:r>
                          <a:rPr lang="en-US" sz="2800" i="0">
                            <a:latin typeface="Cambria Math" panose="02040503050406030204" pitchFamily="18" charset="0"/>
                          </a:rPr>
                          <m:t>−</m:t>
                        </m:r>
                        <m:r>
                          <a:rPr lang="en-US" sz="2800" i="0">
                            <a:latin typeface="Cambria Math" panose="02040503050406030204" pitchFamily="18" charset="0"/>
                          </a:rPr>
                          <m:t>1</m:t>
                        </m:r>
                      </m:e>
                    </m:d>
                    <m:r>
                      <m:rPr>
                        <m:sty m:val="p"/>
                      </m:rPr>
                      <a:rPr lang="en-US" sz="2800" i="0">
                        <a:latin typeface="Cambria Math" panose="02040503050406030204" pitchFamily="18" charset="0"/>
                      </a:rPr>
                      <m:t>d</m:t>
                    </m:r>
                    <m:r>
                      <a:rPr lang="bn-IN" sz="2800" b="0" i="0" smtClean="0">
                        <a:latin typeface="Cambria Math" panose="02040503050406030204" pitchFamily="18" charset="0"/>
                      </a:rPr>
                      <m:t>}</m:t>
                    </m:r>
                  </m:oMath>
                </a14:m>
                <a:endParaRPr lang="bn-IN" sz="2800" dirty="0"/>
              </a:p>
              <a:p>
                <a14:m>
                  <m:oMath xmlns:m="http://schemas.openxmlformats.org/officeDocument/2006/math">
                    <m:sSub>
                      <m:sSubPr>
                        <m:ctrlPr>
                          <a:rPr lang="bn-IN" sz="2800" i="1" dirty="0" smtClean="0">
                            <a:latin typeface="Cambria Math" panose="02040503050406030204" pitchFamily="18" charset="0"/>
                          </a:rPr>
                        </m:ctrlPr>
                      </m:sSubPr>
                      <m:e>
                        <m:r>
                          <a:rPr lang="en-US" sz="2800" b="0" i="0" dirty="0" smtClean="0">
                            <a:latin typeface="Cambria Math" panose="02040503050406030204" pitchFamily="18" charset="0"/>
                          </a:rPr>
                          <m:t>বা</m:t>
                        </m:r>
                        <m:r>
                          <a:rPr lang="en-US" sz="2800" b="0" i="0" dirty="0" smtClean="0">
                            <a:latin typeface="Cambria Math" panose="02040503050406030204" pitchFamily="18" charset="0"/>
                          </a:rPr>
                          <m:t>,</m:t>
                        </m:r>
                        <m:r>
                          <m:rPr>
                            <m:sty m:val="p"/>
                          </m:rPr>
                          <a:rPr lang="bn-IN" sz="2800" i="0" dirty="0">
                            <a:latin typeface="Cambria Math" panose="02040503050406030204" pitchFamily="18" charset="0"/>
                          </a:rPr>
                          <m:t>s</m:t>
                        </m:r>
                      </m:e>
                      <m:sub>
                        <m:r>
                          <a:rPr lang="bn-IN" sz="2800" i="0" dirty="0">
                            <a:latin typeface="Cambria Math" panose="02040503050406030204" pitchFamily="18" charset="0"/>
                          </a:rPr>
                          <m:t>20</m:t>
                        </m:r>
                      </m:sub>
                    </m:sSub>
                  </m:oMath>
                </a14:m>
                <a:r>
                  <a:rPr lang="bn-IN" sz="2800" dirty="0">
                    <a:cs typeface="NikoshBAN" panose="02000000000000000000" pitchFamily="2" charset="0"/>
                  </a:rPr>
                  <a:t> = </a:t>
                </a:r>
                <a14:m>
                  <m:oMath xmlns:m="http://schemas.openxmlformats.org/officeDocument/2006/math">
                    <m:f>
                      <m:fPr>
                        <m:ctrlPr>
                          <a:rPr lang="en-US" sz="2800" i="1">
                            <a:latin typeface="Cambria Math" panose="02040503050406030204" pitchFamily="18" charset="0"/>
                          </a:rPr>
                        </m:ctrlPr>
                      </m:fPr>
                      <m:num>
                        <m:r>
                          <a:rPr lang="en-US" sz="2800" i="0">
                            <a:latin typeface="Cambria Math" panose="02040503050406030204" pitchFamily="18" charset="0"/>
                          </a:rPr>
                          <m:t>20</m:t>
                        </m:r>
                      </m:num>
                      <m:den>
                        <m:r>
                          <a:rPr lang="en-US" sz="2800" i="0">
                            <a:latin typeface="Cambria Math" panose="02040503050406030204" pitchFamily="18" charset="0"/>
                          </a:rPr>
                          <m:t>2</m:t>
                        </m:r>
                      </m:den>
                    </m:f>
                    <m:d>
                      <m:dPr>
                        <m:begChr m:val="{"/>
                        <m:endChr m:val="}"/>
                        <m:ctrlPr>
                          <a:rPr lang="en-US" sz="2800" i="1">
                            <a:latin typeface="Cambria Math" panose="02040503050406030204" pitchFamily="18" charset="0"/>
                          </a:rPr>
                        </m:ctrlPr>
                      </m:dPr>
                      <m:e>
                        <m:r>
                          <a:rPr lang="en-US" sz="2800" i="0">
                            <a:latin typeface="Cambria Math" panose="02040503050406030204" pitchFamily="18" charset="0"/>
                          </a:rPr>
                          <m:t>2</m:t>
                        </m:r>
                        <m:r>
                          <a:rPr lang="en-US" sz="2800" i="0" smtClean="0">
                            <a:latin typeface="Cambria Math" panose="02040503050406030204" pitchFamily="18" charset="0"/>
                          </a:rPr>
                          <m:t>×</m:t>
                        </m:r>
                        <m:r>
                          <a:rPr lang="en-US" sz="2800" b="0" i="0" smtClean="0">
                            <a:latin typeface="Cambria Math" panose="02040503050406030204" pitchFamily="18" charset="0"/>
                          </a:rPr>
                          <m:t>3</m:t>
                        </m:r>
                        <m:r>
                          <a:rPr lang="en-US" sz="2800" i="0">
                            <a:latin typeface="Cambria Math" panose="02040503050406030204" pitchFamily="18" charset="0"/>
                          </a:rPr>
                          <m:t>+</m:t>
                        </m:r>
                        <m:d>
                          <m:dPr>
                            <m:ctrlPr>
                              <a:rPr lang="en-US" sz="2800" i="1">
                                <a:latin typeface="Cambria Math" panose="02040503050406030204" pitchFamily="18" charset="0"/>
                              </a:rPr>
                            </m:ctrlPr>
                          </m:dPr>
                          <m:e>
                            <m:r>
                              <a:rPr lang="en-US" sz="2800" i="0">
                                <a:latin typeface="Cambria Math" panose="02040503050406030204" pitchFamily="18" charset="0"/>
                              </a:rPr>
                              <m:t>20</m:t>
                            </m:r>
                            <m:r>
                              <a:rPr lang="en-US" sz="2800" i="0">
                                <a:latin typeface="Cambria Math" panose="02040503050406030204" pitchFamily="18" charset="0"/>
                              </a:rPr>
                              <m:t>−</m:t>
                            </m:r>
                            <m:r>
                              <a:rPr lang="en-US" sz="2800" i="0">
                                <a:latin typeface="Cambria Math" panose="02040503050406030204" pitchFamily="18" charset="0"/>
                              </a:rPr>
                              <m:t>1</m:t>
                            </m:r>
                          </m:e>
                        </m:d>
                        <m:r>
                          <a:rPr lang="en-US" sz="2800" b="0" i="0" smtClean="0">
                            <a:latin typeface="Cambria Math" panose="02040503050406030204" pitchFamily="18" charset="0"/>
                          </a:rPr>
                          <m:t>2</m:t>
                        </m:r>
                      </m:e>
                    </m:d>
                  </m:oMath>
                </a14:m>
                <a:endParaRPr lang="bn-IN" sz="2800" dirty="0"/>
              </a:p>
              <a:p>
                <a:r>
                  <a:rPr lang="bn-IN" sz="2000" dirty="0"/>
                  <a:t>    </a:t>
                </a:r>
                <a:endParaRPr lang="en-US" sz="2000" dirty="0"/>
              </a:p>
              <a:p>
                <a:r>
                  <a:rPr lang="en-US" sz="2800" dirty="0"/>
                  <a:t>        	=</a:t>
                </a:r>
                <a:r>
                  <a:rPr lang="bn-IN" sz="2800" dirty="0"/>
                  <a:t>10</a:t>
                </a:r>
                <a:r>
                  <a:rPr lang="en-US" sz="2800" dirty="0"/>
                  <a:t>(6+19</a:t>
                </a:r>
                <a14:m>
                  <m:oMath xmlns:m="http://schemas.openxmlformats.org/officeDocument/2006/math">
                    <m:r>
                      <a:rPr lang="en-US" sz="2800" b="0" i="0" dirty="0" smtClean="0">
                        <a:latin typeface="Cambria Math" panose="02040503050406030204" pitchFamily="18" charset="0"/>
                      </a:rPr>
                      <m:t>)</m:t>
                    </m:r>
                    <m:r>
                      <a:rPr lang="bn-IN" sz="2800" i="0" dirty="0" smtClean="0">
                        <a:latin typeface="Cambria Math" panose="02040503050406030204" pitchFamily="18" charset="0"/>
                      </a:rPr>
                      <m:t>×</m:t>
                    </m:r>
                  </m:oMath>
                </a14:m>
                <a:r>
                  <a:rPr lang="en-US" sz="2800" dirty="0"/>
                  <a:t>2</a:t>
                </a:r>
              </a:p>
              <a:p>
                <a:r>
                  <a:rPr lang="en-US" sz="2800" dirty="0"/>
                  <a:t>	    = 10</a:t>
                </a:r>
                <a:r>
                  <a:rPr lang="bn-IN" sz="2800" dirty="0"/>
                  <a:t> </a:t>
                </a:r>
                <a14:m>
                  <m:oMath xmlns:m="http://schemas.openxmlformats.org/officeDocument/2006/math">
                    <m:r>
                      <a:rPr lang="bn-IN" sz="2800" i="0" dirty="0">
                        <a:latin typeface="Cambria Math" panose="02040503050406030204" pitchFamily="18" charset="0"/>
                      </a:rPr>
                      <m:t>×</m:t>
                    </m:r>
                    <m:r>
                      <a:rPr lang="en-US" sz="2800" b="0" i="0" dirty="0" smtClean="0">
                        <a:latin typeface="Cambria Math" panose="02040503050406030204" pitchFamily="18" charset="0"/>
                      </a:rPr>
                      <m:t>25</m:t>
                    </m:r>
                    <m:r>
                      <a:rPr lang="bn-IN" sz="2800" dirty="0">
                        <a:latin typeface="Cambria Math" panose="02040503050406030204" pitchFamily="18" charset="0"/>
                      </a:rPr>
                      <m:t>×</m:t>
                    </m:r>
                    <m:r>
                      <a:rPr lang="en-US" sz="2800" b="0" i="0" dirty="0" smtClean="0">
                        <a:latin typeface="Cambria Math" panose="02040503050406030204" pitchFamily="18" charset="0"/>
                      </a:rPr>
                      <m:t> </m:t>
                    </m:r>
                  </m:oMath>
                </a14:m>
                <a:r>
                  <a:rPr lang="en-US" sz="2800" dirty="0"/>
                  <a:t>2</a:t>
                </a:r>
              </a:p>
              <a:p>
                <a:r>
                  <a:rPr lang="en-US" sz="2800" dirty="0"/>
                  <a:t>	    =500</a:t>
                </a:r>
                <a:endParaRPr lang="bn-IN" sz="2800" dirty="0"/>
              </a:p>
            </p:txBody>
          </p:sp>
        </mc:Choice>
        <mc:Fallback xmlns="">
          <p:sp>
            <p:nvSpPr>
              <p:cNvPr id="3" name="TextBox 2">
                <a:extLst>
                  <a:ext uri="{FF2B5EF4-FFF2-40B4-BE49-F238E27FC236}">
                    <a16:creationId xmlns:a16="http://schemas.microsoft.com/office/drawing/2014/main" id="{EA2F7658-3D52-4C79-8D27-1A37CD791D7C}"/>
                  </a:ext>
                </a:extLst>
              </p:cNvPr>
              <p:cNvSpPr txBox="1">
                <a:spLocks noRot="1" noChangeAspect="1" noMove="1" noResize="1" noEditPoints="1" noAdjustHandles="1" noChangeArrowheads="1" noChangeShapeType="1" noTextEdit="1"/>
              </p:cNvSpPr>
              <p:nvPr/>
            </p:nvSpPr>
            <p:spPr>
              <a:xfrm>
                <a:off x="5985803" y="3113132"/>
                <a:ext cx="5176911" cy="3334311"/>
              </a:xfrm>
              <a:prstGeom prst="rect">
                <a:avLst/>
              </a:prstGeom>
              <a:blipFill>
                <a:blip r:embed="rId4"/>
                <a:stretch>
                  <a:fillRect l="-4240" t="-1828" b="-38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CA43AC05-E13E-4AF0-98EF-D3E2F7871E0B}"/>
                  </a:ext>
                </a:extLst>
              </p:cNvPr>
              <p:cNvSpPr txBox="1"/>
              <p:nvPr/>
            </p:nvSpPr>
            <p:spPr>
              <a:xfrm>
                <a:off x="321366" y="3938330"/>
                <a:ext cx="5664437" cy="2554545"/>
              </a:xfrm>
              <a:prstGeom prst="rect">
                <a:avLst/>
              </a:prstGeom>
              <a:noFill/>
            </p:spPr>
            <p:txBody>
              <a:bodyPr wrap="square" rtlCol="0">
                <a:spAutoFit/>
              </a:bodyPr>
              <a:lstStyle/>
              <a:p>
                <a:r>
                  <a:rPr lang="en-US" sz="3200" dirty="0" err="1">
                    <a:latin typeface="NikoshBAN" panose="02000000000000000000" pitchFamily="2" charset="0"/>
                    <a:cs typeface="NikoshBAN" panose="02000000000000000000" pitchFamily="2" charset="0"/>
                  </a:rPr>
                  <a:t>আমরা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জানি</a:t>
                </a:r>
                <a:r>
                  <a:rPr lang="en-US" sz="3200" dirty="0">
                    <a:latin typeface="NikoshBAN" panose="02000000000000000000" pitchFamily="2" charset="0"/>
                    <a:cs typeface="NikoshBAN" panose="02000000000000000000" pitchFamily="2" charset="0"/>
                  </a:rPr>
                  <a:t>, n </a:t>
                </a:r>
                <a:r>
                  <a:rPr lang="en-US" sz="3200" dirty="0" err="1">
                    <a:latin typeface="NikoshBAN" panose="02000000000000000000" pitchFamily="2" charset="0"/>
                    <a:cs typeface="NikoshBAN" panose="02000000000000000000" pitchFamily="2" charset="0"/>
                  </a:rPr>
                  <a:t>তমপদ</a:t>
                </a:r>
                <a:r>
                  <a:rPr lang="en-US" sz="3200" dirty="0">
                    <a:latin typeface="NikoshBAN" panose="02000000000000000000" pitchFamily="2" charset="0"/>
                    <a:cs typeface="NikoshBAN" panose="02000000000000000000" pitchFamily="2" charset="0"/>
                  </a:rPr>
                  <a:t>= a+</a:t>
                </a:r>
                <a:r>
                  <a:rPr lang="bn-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n</a:t>
                </a:r>
                <a:r>
                  <a:rPr lang="bn-IN" sz="3200" dirty="0">
                    <a:latin typeface="NikoshBAN" panose="02000000000000000000" pitchFamily="2" charset="0"/>
                    <a:cs typeface="NikoshBAN" panose="02000000000000000000" pitchFamily="2" charset="0"/>
                  </a:rPr>
                  <a:t>-</a:t>
                </a:r>
                <a14:m>
                  <m:oMath xmlns:m="http://schemas.openxmlformats.org/officeDocument/2006/math">
                    <m:r>
                      <a:rPr lang="bn-IN" sz="3200" i="1">
                        <a:latin typeface="Cambria Math" panose="02040503050406030204" pitchFamily="18" charset="0"/>
                      </a:rPr>
                      <m:t>1</m:t>
                    </m:r>
                  </m:oMath>
                </a14:m>
                <a:r>
                  <a:rPr lang="bn-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d</a:t>
                </a:r>
              </a:p>
              <a:p>
                <a:r>
                  <a:rPr lang="bn-IN" sz="3200" dirty="0">
                    <a:latin typeface="NikoshBAN" panose="02000000000000000000" pitchFamily="2" charset="0"/>
                    <a:cs typeface="NikoshBAN" panose="02000000000000000000" pitchFamily="2" charset="0"/>
                    <a:sym typeface="Symbol" panose="05050102010706020507" pitchFamily="18" charset="2"/>
                  </a:rPr>
                  <a:t></a:t>
                </a:r>
                <a:r>
                  <a:rPr lang="bn-IN" sz="3200" dirty="0">
                    <a:latin typeface="NikoshBAN" panose="02000000000000000000" pitchFamily="2" charset="0"/>
                    <a:cs typeface="NikoshBAN" panose="02000000000000000000" pitchFamily="2" charset="0"/>
                  </a:rPr>
                  <a:t>২০ তম পদ = </a:t>
                </a:r>
                <a:r>
                  <a:rPr lang="en-US" sz="3200" dirty="0">
                    <a:latin typeface="Times New Roman" panose="02020603050405020304" pitchFamily="18" charset="0"/>
                    <a:cs typeface="Times New Roman" panose="02020603050405020304" pitchFamily="18" charset="0"/>
                  </a:rPr>
                  <a:t>3</a:t>
                </a:r>
                <a:r>
                  <a:rPr lang="en-US" sz="3200" dirty="0">
                    <a:latin typeface="NikoshBAN" panose="02000000000000000000" pitchFamily="2" charset="0"/>
                    <a:cs typeface="NikoshBAN" panose="02000000000000000000" pitchFamily="2" charset="0"/>
                  </a:rPr>
                  <a:t>+</a:t>
                </a:r>
                <a:r>
                  <a:rPr lang="bn-IN" sz="3200" dirty="0">
                    <a:latin typeface="Times New Roman" panose="02020603050405020304" pitchFamily="18" charset="0"/>
                    <a:cs typeface="NikoshBAN" panose="02000000000000000000" pitchFamily="2" charset="0"/>
                  </a:rPr>
                  <a:t>(</a:t>
                </a:r>
                <a:r>
                  <a:rPr lang="en-US" sz="3200" dirty="0">
                    <a:latin typeface="Times New Roman" panose="02020603050405020304" pitchFamily="18" charset="0"/>
                    <a:cs typeface="Times New Roman" panose="02020603050405020304" pitchFamily="18" charset="0"/>
                  </a:rPr>
                  <a:t>20</a:t>
                </a:r>
                <a:r>
                  <a:rPr lang="bn-IN" sz="3200" dirty="0">
                    <a:latin typeface="Times New Roman" panose="02020603050405020304" pitchFamily="18" charset="0"/>
                    <a:cs typeface="NikoshBAN" panose="02000000000000000000" pitchFamily="2" charset="0"/>
                  </a:rPr>
                  <a:t>-</a:t>
                </a:r>
                <a14:m>
                  <m:oMath xmlns:m="http://schemas.openxmlformats.org/officeDocument/2006/math">
                    <m:r>
                      <a:rPr lang="bn-IN" sz="3200" i="1">
                        <a:latin typeface="Cambria Math" panose="02040503050406030204" pitchFamily="18" charset="0"/>
                      </a:rPr>
                      <m:t>1</m:t>
                    </m:r>
                  </m:oMath>
                </a14:m>
                <a:r>
                  <a:rPr lang="bn-IN" sz="3200" dirty="0">
                    <a:latin typeface="NikoshBAN" panose="02000000000000000000" pitchFamily="2" charset="0"/>
                    <a:cs typeface="NikoshBAN" panose="02000000000000000000" pitchFamily="2" charset="0"/>
                  </a:rPr>
                  <a:t>)</a:t>
                </a:r>
                <a:r>
                  <a:rPr lang="en-US" sz="3200" dirty="0">
                    <a:latin typeface="Times New Roman" panose="02020603050405020304" pitchFamily="18" charset="0"/>
                    <a:cs typeface="Times New Roman" panose="02020603050405020304" pitchFamily="18" charset="0"/>
                  </a:rPr>
                  <a:t>2</a:t>
                </a:r>
                <a:endParaRPr lang="bn-IN" sz="3200" dirty="0">
                  <a:latin typeface="Times New Roman" panose="02020603050405020304" pitchFamily="18" charset="0"/>
                  <a:cs typeface="NikoshBAN" panose="02000000000000000000" pitchFamily="2" charset="0"/>
                </a:endParaRPr>
              </a:p>
              <a:p>
                <a:r>
                  <a:rPr lang="bn-IN" sz="3200" dirty="0">
                    <a:latin typeface="NikoshBAN" panose="02000000000000000000" pitchFamily="2" charset="0"/>
                    <a:cs typeface="NikoshBAN" panose="02000000000000000000" pitchFamily="2" charset="0"/>
                  </a:rPr>
                  <a:t> 				= </a:t>
                </a:r>
                <a14:m>
                  <m:oMath xmlns:m="http://schemas.openxmlformats.org/officeDocument/2006/math">
                    <m:r>
                      <a:rPr lang="en-US" sz="3200" b="0" i="0" dirty="0" smtClean="0">
                        <a:latin typeface="Cambria Math" panose="02040503050406030204" pitchFamily="18" charset="0"/>
                      </a:rPr>
                      <m:t>3</m:t>
                    </m:r>
                    <m:r>
                      <a:rPr lang="en-US" sz="3200" dirty="0">
                        <a:latin typeface="Cambria Math" panose="02040503050406030204" pitchFamily="18" charset="0"/>
                      </a:rPr>
                      <m:t>+</m:t>
                    </m:r>
                    <m:r>
                      <a:rPr lang="en-US" sz="3200" dirty="0">
                        <a:latin typeface="Cambria Math" panose="02040503050406030204" pitchFamily="18" charset="0"/>
                      </a:rPr>
                      <m:t>19</m:t>
                    </m:r>
                    <m:r>
                      <a:rPr lang="en-US" sz="3200" dirty="0">
                        <a:latin typeface="Cambria Math" panose="02040503050406030204" pitchFamily="18" charset="0"/>
                      </a:rPr>
                      <m:t>×</m:t>
                    </m:r>
                    <m:r>
                      <a:rPr lang="en-US" sz="3200" b="0" i="0" dirty="0" smtClean="0">
                        <a:latin typeface="Cambria Math" panose="02040503050406030204" pitchFamily="18" charset="0"/>
                      </a:rPr>
                      <m:t>2</m:t>
                    </m:r>
                  </m:oMath>
                </a14:m>
                <a:r>
                  <a:rPr lang="bn-IN" sz="3200" dirty="0">
                    <a:latin typeface="NikoshBAN" panose="02000000000000000000" pitchFamily="2" charset="0"/>
                    <a:cs typeface="NikoshBAN" panose="02000000000000000000" pitchFamily="2" charset="0"/>
                  </a:rPr>
                  <a:t> </a:t>
                </a:r>
              </a:p>
              <a:p>
                <a:r>
                  <a:rPr lang="bn-IN" sz="3200" dirty="0">
                    <a:latin typeface="NikoshBAN" panose="02000000000000000000" pitchFamily="2" charset="0"/>
                    <a:cs typeface="NikoshBAN" panose="02000000000000000000" pitchFamily="2" charset="0"/>
                  </a:rPr>
                  <a:t>		</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 </a:t>
                </a:r>
                <a14:m>
                  <m:oMath xmlns:m="http://schemas.openxmlformats.org/officeDocument/2006/math">
                    <m:r>
                      <a:rPr lang="en-US" sz="3200" b="0" i="1" smtClean="0">
                        <a:latin typeface="Cambria Math" panose="02040503050406030204" pitchFamily="18" charset="0"/>
                      </a:rPr>
                      <m:t>3</m:t>
                    </m:r>
                    <m:r>
                      <a:rPr lang="bn-IN" sz="3200" i="1">
                        <a:latin typeface="Cambria Math" panose="02040503050406030204" pitchFamily="18" charset="0"/>
                      </a:rPr>
                      <m:t>+</m:t>
                    </m:r>
                    <m:r>
                      <a:rPr lang="en-US" sz="3200" b="0" i="1" smtClean="0">
                        <a:latin typeface="Cambria Math" panose="02040503050406030204" pitchFamily="18" charset="0"/>
                      </a:rPr>
                      <m:t>38</m:t>
                    </m:r>
                  </m:oMath>
                </a14:m>
                <a:r>
                  <a:rPr lang="bn-IN" sz="3200" dirty="0">
                    <a:latin typeface="NikoshBAN" panose="02000000000000000000" pitchFamily="2" charset="0"/>
                    <a:cs typeface="NikoshBAN" panose="02000000000000000000" pitchFamily="2" charset="0"/>
                  </a:rPr>
                  <a:t> </a:t>
                </a:r>
                <a:br>
                  <a:rPr lang="bn-IN" sz="3200" dirty="0">
                    <a:latin typeface="NikoshBAN" panose="02000000000000000000" pitchFamily="2" charset="0"/>
                    <a:cs typeface="NikoshBAN" panose="02000000000000000000" pitchFamily="2" charset="0"/>
                  </a:rPr>
                </a:br>
                <a:r>
                  <a:rPr lang="bn-IN" sz="3200" dirty="0">
                    <a:latin typeface="NikoshBAN" panose="02000000000000000000" pitchFamily="2" charset="0"/>
                    <a:cs typeface="NikoshBAN" panose="02000000000000000000" pitchFamily="2" charset="0"/>
                  </a:rPr>
                  <a:t>		</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 </a:t>
                </a:r>
                <a14:m>
                  <m:oMath xmlns:m="http://schemas.openxmlformats.org/officeDocument/2006/math">
                    <m:r>
                      <a:rPr lang="en-US" sz="3200" b="0" i="0" dirty="0" smtClean="0">
                        <a:latin typeface="Cambria Math" panose="02040503050406030204" pitchFamily="18" charset="0"/>
                      </a:rPr>
                      <m:t>41</m:t>
                    </m:r>
                  </m:oMath>
                </a14:m>
                <a:endParaRPr lang="en-US" sz="3200" dirty="0"/>
              </a:p>
            </p:txBody>
          </p:sp>
        </mc:Choice>
        <mc:Fallback xmlns="">
          <p:sp>
            <p:nvSpPr>
              <p:cNvPr id="5" name="TextBox 4">
                <a:extLst>
                  <a:ext uri="{FF2B5EF4-FFF2-40B4-BE49-F238E27FC236}">
                    <a16:creationId xmlns:a16="http://schemas.microsoft.com/office/drawing/2014/main" id="{CA43AC05-E13E-4AF0-98EF-D3E2F7871E0B}"/>
                  </a:ext>
                </a:extLst>
              </p:cNvPr>
              <p:cNvSpPr txBox="1">
                <a:spLocks noRot="1" noChangeAspect="1" noMove="1" noResize="1" noEditPoints="1" noAdjustHandles="1" noChangeArrowheads="1" noChangeShapeType="1" noTextEdit="1"/>
              </p:cNvSpPr>
              <p:nvPr/>
            </p:nvSpPr>
            <p:spPr>
              <a:xfrm>
                <a:off x="321366" y="3938330"/>
                <a:ext cx="5664437" cy="2554545"/>
              </a:xfrm>
              <a:prstGeom prst="rect">
                <a:avLst/>
              </a:prstGeom>
              <a:blipFill>
                <a:blip r:embed="rId5"/>
                <a:stretch>
                  <a:fillRect l="-2799" t="-2864" b="-7160"/>
                </a:stretch>
              </a:blipFill>
            </p:spPr>
            <p:txBody>
              <a:bodyPr/>
              <a:lstStyle/>
              <a:p>
                <a:r>
                  <a:rPr lang="en-US">
                    <a:noFill/>
                  </a:rPr>
                  <a:t> </a:t>
                </a:r>
              </a:p>
            </p:txBody>
          </p:sp>
        </mc:Fallback>
      </mc:AlternateContent>
    </p:spTree>
    <p:extLst>
      <p:ext uri="{BB962C8B-B14F-4D97-AF65-F5344CB8AC3E}">
        <p14:creationId xmlns:p14="http://schemas.microsoft.com/office/powerpoint/2010/main" val="28216818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wipe(down)">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ipe(down)">
                                      <p:cBhvr>
                                        <p:cTn id="24" dur="5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wipe(down)">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500"/>
                                        <p:tgtEl>
                                          <p:spTgt spid="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animEffect transition="in" filter="fade">
                                      <p:cBhvr>
                                        <p:cTn id="39" dur="500"/>
                                        <p:tgtEl>
                                          <p:spTgt spid="3">
                                            <p:txEl>
                                              <p:pRg st="1" end="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Effect transition="in" filter="fade">
                                      <p:cBhvr>
                                        <p:cTn id="44" dur="500"/>
                                        <p:tgtEl>
                                          <p:spTgt spid="3">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fade">
                                      <p:cBhvr>
                                        <p:cTn id="49" dur="500"/>
                                        <p:tgtEl>
                                          <p:spTgt spid="3">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4" end="4"/>
                                            </p:txEl>
                                          </p:spTgt>
                                        </p:tgtEl>
                                        <p:attrNameLst>
                                          <p:attrName>style.visibility</p:attrName>
                                        </p:attrNameLst>
                                      </p:cBhvr>
                                      <p:to>
                                        <p:strVal val="visible"/>
                                      </p:to>
                                    </p:set>
                                    <p:animEffect transition="in" filter="fade">
                                      <p:cBhvr>
                                        <p:cTn id="54" dur="500"/>
                                        <p:tgtEl>
                                          <p:spTgt spid="3">
                                            <p:txEl>
                                              <p:pRg st="4" end="4"/>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fade">
                                      <p:cBhvr>
                                        <p:cTn id="59" dur="500"/>
                                        <p:tgtEl>
                                          <p:spTgt spid="3">
                                            <p:txEl>
                                              <p:pRg st="5" end="5"/>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alphaModFix amt="24000"/>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4FCE7-2D0F-4377-A240-6C289B79E618}"/>
              </a:ext>
            </a:extLst>
          </p:cNvPr>
          <p:cNvSpPr>
            <a:spLocks noGrp="1"/>
          </p:cNvSpPr>
          <p:nvPr>
            <p:ph type="title"/>
          </p:nvPr>
        </p:nvSpPr>
        <p:spPr>
          <a:xfrm>
            <a:off x="4693920" y="41129"/>
            <a:ext cx="2804160" cy="915820"/>
          </a:xfrm>
        </p:spPr>
        <p:txBody>
          <a:bodyPr>
            <a:normAutofit fontScale="90000"/>
          </a:bodyPr>
          <a:lstStyle/>
          <a:p>
            <a:pPr algn="ctr"/>
            <a:r>
              <a:rPr lang="en-US" sz="6000" dirty="0">
                <a:latin typeface="NikoshBAN" panose="02000000000000000000" pitchFamily="2" charset="0"/>
                <a:cs typeface="NikoshBAN" panose="02000000000000000000" pitchFamily="2" charset="0"/>
              </a:rPr>
              <a:t>সমান্তর ধ</a:t>
            </a:r>
            <a:r>
              <a:rPr lang="bn-BD" sz="6000" dirty="0">
                <a:latin typeface="NikoshBAN" panose="02000000000000000000" pitchFamily="2" charset="0"/>
                <a:cs typeface="NikoshBAN" panose="02000000000000000000" pitchFamily="2" charset="0"/>
              </a:rPr>
              <a:t>া</a:t>
            </a:r>
            <a:r>
              <a:rPr lang="en-US" sz="6000" dirty="0">
                <a:latin typeface="NikoshBAN" panose="02000000000000000000" pitchFamily="2" charset="0"/>
                <a:cs typeface="NikoshBAN" panose="02000000000000000000" pitchFamily="2" charset="0"/>
              </a:rPr>
              <a:t>র</a:t>
            </a:r>
            <a:r>
              <a:rPr lang="bn-BD" sz="6000" dirty="0">
                <a:latin typeface="NikoshBAN" panose="02000000000000000000" pitchFamily="2" charset="0"/>
                <a:cs typeface="NikoshBAN" panose="02000000000000000000" pitchFamily="2" charset="0"/>
              </a:rPr>
              <a:t>া</a:t>
            </a:r>
            <a:r>
              <a:rPr lang="en-US" sz="60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C5814A96-ACF1-4EE5-AE7E-C1622B999D12}"/>
              </a:ext>
            </a:extLst>
          </p:cNvPr>
          <p:cNvSpPr txBox="1"/>
          <p:nvPr/>
        </p:nvSpPr>
        <p:spPr>
          <a:xfrm>
            <a:off x="4431323" y="956949"/>
            <a:ext cx="3066757" cy="646331"/>
          </a:xfrm>
          <a:prstGeom prst="rect">
            <a:avLst/>
          </a:prstGeom>
          <a:noFill/>
        </p:spPr>
        <p:txBody>
          <a:bodyPr wrap="square" rtlCol="0">
            <a:spAutoFit/>
          </a:bodyPr>
          <a:lstStyle/>
          <a:p>
            <a:pPr algn="ctr"/>
            <a:r>
              <a:rPr lang="en-US" sz="3600" dirty="0">
                <a:latin typeface="NikoshBAN" panose="02000000000000000000" pitchFamily="2" charset="0"/>
                <a:cs typeface="NikoshBAN" panose="02000000000000000000" pitchFamily="2" charset="0"/>
              </a:rPr>
              <a:t>সৃজন</a:t>
            </a:r>
            <a:r>
              <a:rPr lang="bn-BD" sz="3600" dirty="0">
                <a:latin typeface="NikoshBAN" panose="02000000000000000000" pitchFamily="2" charset="0"/>
                <a:cs typeface="NikoshBAN" panose="02000000000000000000" pitchFamily="2" charset="0"/>
              </a:rPr>
              <a:t>শ</a:t>
            </a:r>
            <a:r>
              <a:rPr lang="en-US" sz="3600" dirty="0">
                <a:latin typeface="NikoshBAN" panose="02000000000000000000" pitchFamily="2" charset="0"/>
                <a:cs typeface="NikoshBAN" panose="02000000000000000000" pitchFamily="2" charset="0"/>
              </a:rPr>
              <a:t>ীল-</a:t>
            </a:r>
            <a:r>
              <a:rPr lang="bn-BD" sz="3600" dirty="0">
                <a:latin typeface="NikoshBAN" panose="02000000000000000000" pitchFamily="2" charset="0"/>
                <a:cs typeface="NikoshBAN" panose="02000000000000000000" pitchFamily="2" charset="0"/>
              </a:rPr>
              <a:t>১</a:t>
            </a:r>
            <a:endParaRPr lang="en-US" sz="3600" dirty="0">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3CA7125-47C5-492F-B61C-CE23ADAB0EE7}"/>
                  </a:ext>
                </a:extLst>
              </p:cNvPr>
              <p:cNvSpPr txBox="1"/>
              <p:nvPr/>
            </p:nvSpPr>
            <p:spPr>
              <a:xfrm>
                <a:off x="464235" y="1872769"/>
                <a:ext cx="11437956" cy="3785652"/>
              </a:xfrm>
              <a:prstGeom prst="rect">
                <a:avLst/>
              </a:prstGeom>
              <a:noFill/>
            </p:spPr>
            <p:txBody>
              <a:bodyPr wrap="square" rtlCol="0">
                <a:spAutoFit/>
              </a:bodyPr>
              <a:lstStyle/>
              <a:p>
                <a:r>
                  <a:rPr lang="en-US" sz="4800" dirty="0"/>
                  <a:t>6+11+16+21+…….</a:t>
                </a:r>
                <a:r>
                  <a:rPr lang="en-US" sz="4800" dirty="0">
                    <a:latin typeface="NikoshBAN" panose="02000000000000000000" pitchFamily="2" charset="0"/>
                    <a:cs typeface="NikoshBAN" panose="02000000000000000000" pitchFamily="2" charset="0"/>
                  </a:rPr>
                  <a:t> এ</a:t>
                </a:r>
                <a:r>
                  <a:rPr lang="bn-BD" sz="4800" dirty="0">
                    <a:latin typeface="NikoshBAN" panose="02000000000000000000" pitchFamily="2" charset="0"/>
                    <a:cs typeface="NikoshBAN" panose="02000000000000000000" pitchFamily="2" charset="0"/>
                  </a:rPr>
                  <a:t>ট</a:t>
                </a:r>
                <a:r>
                  <a:rPr lang="en-US" sz="4800" dirty="0">
                    <a:latin typeface="NikoshBAN" panose="02000000000000000000" pitchFamily="2" charset="0"/>
                    <a:cs typeface="NikoshBAN" panose="02000000000000000000" pitchFamily="2" charset="0"/>
                  </a:rPr>
                  <a:t>ি এক</a:t>
                </a:r>
                <a:r>
                  <a:rPr lang="bn-BD" sz="4800" dirty="0">
                    <a:latin typeface="NikoshBAN" panose="02000000000000000000" pitchFamily="2" charset="0"/>
                    <a:cs typeface="NikoshBAN" panose="02000000000000000000" pitchFamily="2" charset="0"/>
                  </a:rPr>
                  <a:t>ট</a:t>
                </a:r>
                <a:r>
                  <a:rPr lang="en-US" sz="4800" dirty="0">
                    <a:latin typeface="NikoshBAN" panose="02000000000000000000" pitchFamily="2" charset="0"/>
                    <a:cs typeface="NikoshBAN" panose="02000000000000000000" pitchFamily="2" charset="0"/>
                  </a:rPr>
                  <a:t>ি </a:t>
                </a:r>
                <a:r>
                  <a:rPr lang="bn-BD" sz="4800" dirty="0">
                    <a:latin typeface="NikoshBAN" panose="02000000000000000000" pitchFamily="2" charset="0"/>
                    <a:cs typeface="NikoshBAN" panose="02000000000000000000" pitchFamily="2" charset="0"/>
                  </a:rPr>
                  <a:t>ধ</a:t>
                </a:r>
                <a:r>
                  <a:rPr lang="en-US" sz="4800" dirty="0">
                    <a:latin typeface="NikoshBAN" panose="02000000000000000000" pitchFamily="2" charset="0"/>
                    <a:cs typeface="NikoshBAN" panose="02000000000000000000" pitchFamily="2" charset="0"/>
                  </a:rPr>
                  <a:t>ারা </a:t>
                </a:r>
              </a:p>
              <a:p>
                <a:endParaRPr lang="en-US" sz="4800" dirty="0">
                  <a:latin typeface="NikoshBAN" panose="02000000000000000000" pitchFamily="2" charset="0"/>
                  <a:cs typeface="NikoshBAN" panose="02000000000000000000" pitchFamily="2" charset="0"/>
                </a:endParaRPr>
              </a:p>
              <a:p>
                <a:r>
                  <a:rPr lang="en-US" sz="4800" dirty="0">
                    <a:latin typeface="NikoshBAN" panose="02000000000000000000" pitchFamily="2" charset="0"/>
                    <a:cs typeface="NikoshBAN" panose="02000000000000000000" pitchFamily="2" charset="0"/>
                  </a:rPr>
                  <a:t>ক. ধারাটির সাধারণ </a:t>
                </a:r>
                <a:r>
                  <a:rPr lang="bn-BD" sz="4800" dirty="0">
                    <a:latin typeface="NikoshBAN" panose="02000000000000000000" pitchFamily="2" charset="0"/>
                    <a:cs typeface="NikoshBAN" panose="02000000000000000000" pitchFamily="2" charset="0"/>
                  </a:rPr>
                  <a:t>অ</a:t>
                </a:r>
                <a:r>
                  <a:rPr lang="en-US" sz="4800" dirty="0">
                    <a:latin typeface="NikoshBAN" panose="02000000000000000000" pitchFamily="2" charset="0"/>
                    <a:cs typeface="NikoshBAN" panose="02000000000000000000" pitchFamily="2" charset="0"/>
                  </a:rPr>
                  <a:t>ন</a:t>
                </a:r>
                <a:r>
                  <a:rPr lang="bn-BD" sz="4800" dirty="0">
                    <a:latin typeface="NikoshBAN" panose="02000000000000000000" pitchFamily="2" charset="0"/>
                    <a:cs typeface="NikoshBAN" panose="02000000000000000000" pitchFamily="2" charset="0"/>
                  </a:rPr>
                  <a:t>্</a:t>
                </a:r>
                <a:r>
                  <a:rPr lang="en-US" sz="4800" dirty="0">
                    <a:latin typeface="NikoshBAN" panose="02000000000000000000" pitchFamily="2" charset="0"/>
                    <a:cs typeface="NikoshBAN" panose="02000000000000000000" pitchFamily="2" charset="0"/>
                  </a:rPr>
                  <a:t>ত</a:t>
                </a:r>
                <a:r>
                  <a:rPr lang="bn-BD"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 </a:t>
                </a:r>
                <a:r>
                  <a:rPr lang="bn-BD" sz="4800" dirty="0">
                    <a:latin typeface="NikoshBAN" panose="02000000000000000000" pitchFamily="2" charset="0"/>
                    <a:cs typeface="NikoshBAN" panose="02000000000000000000" pitchFamily="2" charset="0"/>
                  </a:rPr>
                  <a:t>ন</a:t>
                </a:r>
                <a:r>
                  <a:rPr lang="en-US" sz="4800" dirty="0">
                    <a:latin typeface="NikoshBAN" panose="02000000000000000000" pitchFamily="2" charset="0"/>
                    <a:cs typeface="NikoshBAN" panose="02000000000000000000" pitchFamily="2" charset="0"/>
                  </a:rPr>
                  <a:t>ি</a:t>
                </a:r>
                <a:r>
                  <a:rPr lang="bn-BD"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্ণয় করো ।</a:t>
                </a:r>
              </a:p>
              <a:p>
                <a:r>
                  <a:rPr lang="en-US" sz="4800" dirty="0">
                    <a:latin typeface="NikoshBAN" panose="02000000000000000000" pitchFamily="2" charset="0"/>
                    <a:cs typeface="NikoshBAN" panose="02000000000000000000" pitchFamily="2" charset="0"/>
                  </a:rPr>
                  <a:t>খ. </a:t>
                </a:r>
                <a:r>
                  <a:rPr lang="bn-BD" sz="4800" dirty="0">
                    <a:latin typeface="NikoshBAN" panose="02000000000000000000" pitchFamily="2" charset="0"/>
                    <a:cs typeface="NikoshBAN" panose="02000000000000000000" pitchFamily="2" charset="0"/>
                  </a:rPr>
                  <a:t>ধ</a:t>
                </a:r>
                <a:r>
                  <a:rPr lang="en-US" sz="4800" dirty="0">
                    <a:latin typeface="NikoshBAN" panose="02000000000000000000" pitchFamily="2" charset="0"/>
                    <a:cs typeface="NikoshBAN" panose="02000000000000000000" pitchFamily="2" charset="0"/>
                  </a:rPr>
                  <a:t>া</a:t>
                </a:r>
                <a:r>
                  <a:rPr lang="bn-BD"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াটির </a:t>
                </a:r>
                <a14:m>
                  <m:oMath xmlns:m="http://schemas.openxmlformats.org/officeDocument/2006/math">
                    <m:r>
                      <a:rPr lang="en-US" sz="4800" smtClean="0">
                        <a:latin typeface="Cambria Math" panose="02040503050406030204" pitchFamily="18" charset="0"/>
                      </a:rPr>
                      <m:t>36</m:t>
                    </m:r>
                  </m:oMath>
                </a14:m>
                <a:r>
                  <a:rPr lang="bn-IN" sz="4800" dirty="0">
                    <a:latin typeface="NikoshBAN" panose="02000000000000000000" pitchFamily="2" charset="0"/>
                    <a:cs typeface="NikoshBAN" panose="02000000000000000000" pitchFamily="2" charset="0"/>
                  </a:rPr>
                  <a:t> </a:t>
                </a:r>
                <a:r>
                  <a:rPr lang="en-US" sz="4800" dirty="0">
                    <a:latin typeface="NikoshBAN" panose="02000000000000000000" pitchFamily="2" charset="0"/>
                    <a:cs typeface="NikoshBAN" panose="02000000000000000000" pitchFamily="2" charset="0"/>
                  </a:rPr>
                  <a:t>তম পদ নির্ণয় ক</a:t>
                </a:r>
                <a:r>
                  <a:rPr lang="bn-BD"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 ।</a:t>
                </a:r>
              </a:p>
              <a:p>
                <a:r>
                  <a:rPr lang="en-US" sz="4800" dirty="0">
                    <a:latin typeface="NikoshBAN" panose="02000000000000000000" pitchFamily="2" charset="0"/>
                    <a:cs typeface="NikoshBAN" panose="02000000000000000000" pitchFamily="2" charset="0"/>
                  </a:rPr>
                  <a:t>গ. ধারা</a:t>
                </a:r>
                <a:r>
                  <a:rPr lang="bn-BD" sz="4800" dirty="0">
                    <a:latin typeface="NikoshBAN" panose="02000000000000000000" pitchFamily="2" charset="0"/>
                    <a:cs typeface="NikoshBAN" panose="02000000000000000000" pitchFamily="2" charset="0"/>
                  </a:rPr>
                  <a:t>ট</a:t>
                </a:r>
                <a:r>
                  <a:rPr lang="en-US" sz="4800" dirty="0">
                    <a:latin typeface="NikoshBAN" panose="02000000000000000000" pitchFamily="2" charset="0"/>
                    <a:cs typeface="NikoshBAN" panose="02000000000000000000" pitchFamily="2" charset="0"/>
                  </a:rPr>
                  <a:t>ি</a:t>
                </a:r>
                <a:r>
                  <a:rPr lang="bn-BD"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 </a:t>
                </a:r>
                <a:r>
                  <a:rPr lang="bn-BD" sz="4800" dirty="0">
                    <a:latin typeface="NikoshBAN" panose="02000000000000000000" pitchFamily="2" charset="0"/>
                    <a:cs typeface="NikoshBAN" panose="02000000000000000000" pitchFamily="2" charset="0"/>
                  </a:rPr>
                  <a:t>১</a:t>
                </a:r>
                <a:r>
                  <a:rPr lang="en-US" sz="4800" dirty="0">
                    <a:latin typeface="NikoshBAN" panose="02000000000000000000" pitchFamily="2" charset="0"/>
                    <a:cs typeface="NikoshBAN" panose="02000000000000000000" pitchFamily="2" charset="0"/>
                  </a:rPr>
                  <a:t>ম </a:t>
                </a:r>
                <a14:m>
                  <m:oMath xmlns:m="http://schemas.openxmlformats.org/officeDocument/2006/math">
                    <m:r>
                      <a:rPr lang="en-US" sz="4800" smtClean="0">
                        <a:latin typeface="Cambria Math" panose="02040503050406030204" pitchFamily="18" charset="0"/>
                      </a:rPr>
                      <m:t>20</m:t>
                    </m:r>
                  </m:oMath>
                </a14:m>
                <a:r>
                  <a:rPr lang="bn-IN" sz="4800" dirty="0">
                    <a:latin typeface="NikoshBAN" panose="02000000000000000000" pitchFamily="2" charset="0"/>
                    <a:cs typeface="NikoshBAN" panose="02000000000000000000" pitchFamily="2" charset="0"/>
                  </a:rPr>
                  <a:t> </a:t>
                </a:r>
                <a:r>
                  <a:rPr lang="en-US" sz="4800" dirty="0">
                    <a:latin typeface="NikoshBAN" panose="02000000000000000000" pitchFamily="2" charset="0"/>
                    <a:cs typeface="NikoshBAN" panose="02000000000000000000" pitchFamily="2" charset="0"/>
                  </a:rPr>
                  <a:t>টি পদের স</a:t>
                </a:r>
                <a:r>
                  <a:rPr lang="bn-BD" sz="4800" dirty="0">
                    <a:latin typeface="NikoshBAN" panose="02000000000000000000" pitchFamily="2" charset="0"/>
                    <a:cs typeface="NikoshBAN" panose="02000000000000000000" pitchFamily="2" charset="0"/>
                  </a:rPr>
                  <a:t>ম</a:t>
                </a:r>
                <a:r>
                  <a:rPr lang="en-US" sz="4800" dirty="0">
                    <a:latin typeface="NikoshBAN" panose="02000000000000000000" pitchFamily="2" charset="0"/>
                    <a:cs typeface="NikoshBAN" panose="02000000000000000000" pitchFamily="2" charset="0"/>
                  </a:rPr>
                  <a:t>ষ্টি নির্ণয় ক</a:t>
                </a:r>
                <a:r>
                  <a:rPr lang="bn-BD" sz="4800" dirty="0">
                    <a:latin typeface="NikoshBAN" panose="02000000000000000000" pitchFamily="2" charset="0"/>
                    <a:cs typeface="NikoshBAN" panose="02000000000000000000" pitchFamily="2" charset="0"/>
                  </a:rPr>
                  <a:t>র</a:t>
                </a:r>
                <a:r>
                  <a:rPr lang="en-US" sz="4800" dirty="0">
                    <a:latin typeface="NikoshBAN" panose="02000000000000000000" pitchFamily="2" charset="0"/>
                    <a:cs typeface="NikoshBAN" panose="02000000000000000000" pitchFamily="2" charset="0"/>
                  </a:rPr>
                  <a:t>ো । </a:t>
                </a:r>
                <a:endParaRPr lang="en-US" sz="4800" dirty="0"/>
              </a:p>
            </p:txBody>
          </p:sp>
        </mc:Choice>
        <mc:Fallback xmlns="">
          <p:sp>
            <p:nvSpPr>
              <p:cNvPr id="4" name="TextBox 3">
                <a:extLst>
                  <a:ext uri="{FF2B5EF4-FFF2-40B4-BE49-F238E27FC236}">
                    <a16:creationId xmlns:a16="http://schemas.microsoft.com/office/drawing/2014/main" id="{03CA7125-47C5-492F-B61C-CE23ADAB0EE7}"/>
                  </a:ext>
                </a:extLst>
              </p:cNvPr>
              <p:cNvSpPr txBox="1">
                <a:spLocks noRot="1" noChangeAspect="1" noMove="1" noResize="1" noEditPoints="1" noAdjustHandles="1" noChangeArrowheads="1" noChangeShapeType="1" noTextEdit="1"/>
              </p:cNvSpPr>
              <p:nvPr/>
            </p:nvSpPr>
            <p:spPr>
              <a:xfrm>
                <a:off x="464235" y="1872769"/>
                <a:ext cx="11437956" cy="3785652"/>
              </a:xfrm>
              <a:prstGeom prst="rect">
                <a:avLst/>
              </a:prstGeom>
              <a:blipFill>
                <a:blip r:embed="rId3"/>
                <a:stretch>
                  <a:fillRect l="-2399" t="-4187" b="-7890"/>
                </a:stretch>
              </a:blipFill>
            </p:spPr>
            <p:txBody>
              <a:bodyPr/>
              <a:lstStyle/>
              <a:p>
                <a:r>
                  <a:rPr lang="en-US">
                    <a:noFill/>
                  </a:rPr>
                  <a:t> </a:t>
                </a:r>
              </a:p>
            </p:txBody>
          </p:sp>
        </mc:Fallback>
      </mc:AlternateContent>
    </p:spTree>
    <p:extLst>
      <p:ext uri="{BB962C8B-B14F-4D97-AF65-F5344CB8AC3E}">
        <p14:creationId xmlns:p14="http://schemas.microsoft.com/office/powerpoint/2010/main" val="3578837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750"/>
                                        <p:tgtEl>
                                          <p:spTgt spid="3"/>
                                        </p:tgtEl>
                                      </p:cBhvr>
                                    </p:animEffect>
                                    <p:anim calcmode="lin" valueType="num">
                                      <p:cBhvr>
                                        <p:cTn id="13" dur="750" fill="hold"/>
                                        <p:tgtEl>
                                          <p:spTgt spid="3"/>
                                        </p:tgtEl>
                                        <p:attrNameLst>
                                          <p:attrName>ppt_w</p:attrName>
                                        </p:attrNameLst>
                                      </p:cBhvr>
                                      <p:tavLst>
                                        <p:tav tm="0" fmla="#ppt_w*sin(2.5*pi*$)">
                                          <p:val>
                                            <p:fltVal val="0"/>
                                          </p:val>
                                        </p:tav>
                                        <p:tav tm="100000">
                                          <p:val>
                                            <p:fltVal val="1"/>
                                          </p:val>
                                        </p:tav>
                                      </p:tavLst>
                                    </p:anim>
                                    <p:anim calcmode="lin" valueType="num">
                                      <p:cBhvr>
                                        <p:cTn id="14" dur="75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4">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9" presetClass="entr" presetSubtype="0" decel="100000" fill="hold"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 calcmode="lin" valueType="num">
                                      <p:cBhvr>
                                        <p:cTn id="26"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8" dur="500" fill="hold"/>
                                        <p:tgtEl>
                                          <p:spTgt spid="4">
                                            <p:txEl>
                                              <p:pRg st="2" end="2"/>
                                            </p:txEl>
                                          </p:spTgt>
                                        </p:tgtEl>
                                        <p:attrNameLst>
                                          <p:attrName>style.rotation</p:attrName>
                                        </p:attrNameLst>
                                      </p:cBhvr>
                                      <p:tavLst>
                                        <p:tav tm="0">
                                          <p:val>
                                            <p:fltVal val="360"/>
                                          </p:val>
                                        </p:tav>
                                        <p:tav tm="100000">
                                          <p:val>
                                            <p:fltVal val="0"/>
                                          </p:val>
                                        </p:tav>
                                      </p:tavLst>
                                    </p:anim>
                                    <p:animEffect transition="in" filter="fade">
                                      <p:cBhvr>
                                        <p:cTn id="29" dur="500"/>
                                        <p:tgtEl>
                                          <p:spTgt spid="4">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 calcmode="lin" valueType="num">
                                      <p:cBhvr>
                                        <p:cTn id="34" dur="375" decel="50000" fill="hold">
                                          <p:stCondLst>
                                            <p:cond delay="0"/>
                                          </p:stCondLst>
                                        </p:cTn>
                                        <p:tgtEl>
                                          <p:spTgt spid="4">
                                            <p:txEl>
                                              <p:pRg st="3" end="3"/>
                                            </p:txEl>
                                          </p:spTgt>
                                        </p:tgtEl>
                                        <p:attrNameLst>
                                          <p:attrName>style.rotation</p:attrName>
                                        </p:attrNameLst>
                                      </p:cBhvr>
                                      <p:tavLst>
                                        <p:tav tm="0">
                                          <p:val>
                                            <p:fltVal val="-90"/>
                                          </p:val>
                                        </p:tav>
                                        <p:tav tm="100000">
                                          <p:val>
                                            <p:fltVal val="0"/>
                                          </p:val>
                                        </p:tav>
                                      </p:tavLst>
                                    </p:anim>
                                    <p:anim calcmode="lin" valueType="num">
                                      <p:cBhvr>
                                        <p:cTn id="35" dur="375" decel="50000" fill="hold">
                                          <p:stCondLst>
                                            <p:cond delay="0"/>
                                          </p:stCondLst>
                                        </p:cTn>
                                        <p:tgtEl>
                                          <p:spTgt spid="4">
                                            <p:txEl>
                                              <p:pRg st="3" end="3"/>
                                            </p:txEl>
                                          </p:spTgt>
                                        </p:tgtEl>
                                        <p:attrNameLst>
                                          <p:attrName>ppt_w</p:attrName>
                                        </p:attrNameLst>
                                      </p:cBhvr>
                                      <p:tavLst>
                                        <p:tav tm="0">
                                          <p:val>
                                            <p:strVal val="#ppt_w"/>
                                          </p:val>
                                        </p:tav>
                                        <p:tav tm="100000">
                                          <p:val>
                                            <p:strVal val="#ppt_w*.05"/>
                                          </p:val>
                                        </p:tav>
                                      </p:tavLst>
                                    </p:anim>
                                    <p:anim calcmode="lin" valueType="num">
                                      <p:cBhvr>
                                        <p:cTn id="36" dur="375" accel="50000" fill="hold">
                                          <p:stCondLst>
                                            <p:cond delay="375"/>
                                          </p:stCondLst>
                                        </p:cTn>
                                        <p:tgtEl>
                                          <p:spTgt spid="4">
                                            <p:txEl>
                                              <p:pRg st="3" end="3"/>
                                            </p:txEl>
                                          </p:spTgt>
                                        </p:tgtEl>
                                        <p:attrNameLst>
                                          <p:attrName>ppt_w</p:attrName>
                                        </p:attrNameLst>
                                      </p:cBhvr>
                                      <p:tavLst>
                                        <p:tav tm="0">
                                          <p:val>
                                            <p:strVal val="#ppt_w*.05"/>
                                          </p:val>
                                        </p:tav>
                                        <p:tav tm="100000">
                                          <p:val>
                                            <p:strVal val="#ppt_w"/>
                                          </p:val>
                                        </p:tav>
                                      </p:tavLst>
                                    </p:anim>
                                    <p:anim calcmode="lin" valueType="num">
                                      <p:cBhvr>
                                        <p:cTn id="37" dur="750" fill="hold"/>
                                        <p:tgtEl>
                                          <p:spTgt spid="4">
                                            <p:txEl>
                                              <p:pRg st="3" end="3"/>
                                            </p:txEl>
                                          </p:spTgt>
                                        </p:tgtEl>
                                        <p:attrNameLst>
                                          <p:attrName>ppt_h</p:attrName>
                                        </p:attrNameLst>
                                      </p:cBhvr>
                                      <p:tavLst>
                                        <p:tav tm="0">
                                          <p:val>
                                            <p:strVal val="#ppt_h"/>
                                          </p:val>
                                        </p:tav>
                                        <p:tav tm="100000">
                                          <p:val>
                                            <p:strVal val="#ppt_h"/>
                                          </p:val>
                                        </p:tav>
                                      </p:tavLst>
                                    </p:anim>
                                    <p:anim calcmode="lin" valueType="num">
                                      <p:cBhvr>
                                        <p:cTn id="38" dur="375" decel="50000" fill="hold">
                                          <p:stCondLst>
                                            <p:cond delay="0"/>
                                          </p:stCondLst>
                                        </p:cTn>
                                        <p:tgtEl>
                                          <p:spTgt spid="4">
                                            <p:txEl>
                                              <p:pRg st="3" end="3"/>
                                            </p:txEl>
                                          </p:spTgt>
                                        </p:tgtEl>
                                        <p:attrNameLst>
                                          <p:attrName>ppt_x</p:attrName>
                                        </p:attrNameLst>
                                      </p:cBhvr>
                                      <p:tavLst>
                                        <p:tav tm="0">
                                          <p:val>
                                            <p:strVal val="#ppt_x+.4"/>
                                          </p:val>
                                        </p:tav>
                                        <p:tav tm="100000">
                                          <p:val>
                                            <p:strVal val="#ppt_x"/>
                                          </p:val>
                                        </p:tav>
                                      </p:tavLst>
                                    </p:anim>
                                    <p:anim calcmode="lin" valueType="num">
                                      <p:cBhvr>
                                        <p:cTn id="39" dur="375" decel="50000" fill="hold">
                                          <p:stCondLst>
                                            <p:cond delay="0"/>
                                          </p:stCondLst>
                                        </p:cTn>
                                        <p:tgtEl>
                                          <p:spTgt spid="4">
                                            <p:txEl>
                                              <p:pRg st="3" end="3"/>
                                            </p:txEl>
                                          </p:spTgt>
                                        </p:tgtEl>
                                        <p:attrNameLst>
                                          <p:attrName>ppt_y</p:attrName>
                                        </p:attrNameLst>
                                      </p:cBhvr>
                                      <p:tavLst>
                                        <p:tav tm="0">
                                          <p:val>
                                            <p:strVal val="#ppt_y-.2"/>
                                          </p:val>
                                        </p:tav>
                                        <p:tav tm="100000">
                                          <p:val>
                                            <p:strVal val="#ppt_y+.1"/>
                                          </p:val>
                                        </p:tav>
                                      </p:tavLst>
                                    </p:anim>
                                    <p:anim calcmode="lin" valueType="num">
                                      <p:cBhvr>
                                        <p:cTn id="40" dur="375" accel="50000" fill="hold">
                                          <p:stCondLst>
                                            <p:cond delay="375"/>
                                          </p:stCondLst>
                                        </p:cTn>
                                        <p:tgtEl>
                                          <p:spTgt spid="4">
                                            <p:txEl>
                                              <p:pRg st="3" end="3"/>
                                            </p:txEl>
                                          </p:spTgt>
                                        </p:tgtEl>
                                        <p:attrNameLst>
                                          <p:attrName>ppt_y</p:attrName>
                                        </p:attrNameLst>
                                      </p:cBhvr>
                                      <p:tavLst>
                                        <p:tav tm="0">
                                          <p:val>
                                            <p:strVal val="#ppt_y+.1"/>
                                          </p:val>
                                        </p:tav>
                                        <p:tav tm="100000">
                                          <p:val>
                                            <p:strVal val="#ppt_y"/>
                                          </p:val>
                                        </p:tav>
                                      </p:tavLst>
                                    </p:anim>
                                    <p:animEffect transition="in" filter="fade">
                                      <p:cBhvr>
                                        <p:cTn id="41" dur="750" decel="50000">
                                          <p:stCondLst>
                                            <p:cond delay="0"/>
                                          </p:stCondLst>
                                        </p:cTn>
                                        <p:tgtEl>
                                          <p:spTgt spid="4">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Effect transition="in" filter="wipe(down)">
                                      <p:cBhvr>
                                        <p:cTn id="46" dur="290">
                                          <p:stCondLst>
                                            <p:cond delay="0"/>
                                          </p:stCondLst>
                                        </p:cTn>
                                        <p:tgtEl>
                                          <p:spTgt spid="4">
                                            <p:txEl>
                                              <p:pRg st="4" end="4"/>
                                            </p:txEl>
                                          </p:spTgt>
                                        </p:tgtEl>
                                      </p:cBhvr>
                                    </p:animEffect>
                                    <p:anim calcmode="lin" valueType="num">
                                      <p:cBhvr>
                                        <p:cTn id="47" dur="911"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48" dur="332"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49" dur="332" tmFilter="0, 0; 0.125,0.2665; 0.25,0.4; 0.375,0.465; 0.5,0.5;  0.625,0.535; 0.75,0.6; 0.875,0.7335; 1,1">
                                          <p:stCondLst>
                                            <p:cond delay="332"/>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50" dur="166" tmFilter="0, 0; 0.125,0.2665; 0.25,0.4; 0.375,0.465; 0.5,0.5;  0.625,0.535; 0.75,0.6; 0.875,0.7335; 1,1">
                                          <p:stCondLst>
                                            <p:cond delay="662"/>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51" dur="82" tmFilter="0, 0; 0.125,0.2665; 0.25,0.4; 0.375,0.465; 0.5,0.5;  0.625,0.535; 0.75,0.6; 0.875,0.7335; 1,1">
                                          <p:stCondLst>
                                            <p:cond delay="828"/>
                                          </p:stCondLst>
                                        </p:cTn>
                                        <p:tgtEl>
                                          <p:spTgt spid="4">
                                            <p:txEl>
                                              <p:pRg st="4" end="4"/>
                                            </p:txEl>
                                          </p:spTgt>
                                        </p:tgtEl>
                                        <p:attrNameLst>
                                          <p:attrName>ppt_y</p:attrName>
                                        </p:attrNameLst>
                                      </p:cBhvr>
                                      <p:tavLst>
                                        <p:tav tm="0" fmla="#ppt_y-sin(pi*$)/81">
                                          <p:val>
                                            <p:fltVal val="0"/>
                                          </p:val>
                                        </p:tav>
                                        <p:tav tm="100000">
                                          <p:val>
                                            <p:fltVal val="1"/>
                                          </p:val>
                                        </p:tav>
                                      </p:tavLst>
                                    </p:anim>
                                    <p:animScale>
                                      <p:cBhvr>
                                        <p:cTn id="52" dur="13">
                                          <p:stCondLst>
                                            <p:cond delay="325"/>
                                          </p:stCondLst>
                                        </p:cTn>
                                        <p:tgtEl>
                                          <p:spTgt spid="4">
                                            <p:txEl>
                                              <p:pRg st="4" end="4"/>
                                            </p:txEl>
                                          </p:spTgt>
                                        </p:tgtEl>
                                      </p:cBhvr>
                                      <p:to x="100000" y="60000"/>
                                    </p:animScale>
                                    <p:animScale>
                                      <p:cBhvr>
                                        <p:cTn id="53" dur="83" decel="50000">
                                          <p:stCondLst>
                                            <p:cond delay="338"/>
                                          </p:stCondLst>
                                        </p:cTn>
                                        <p:tgtEl>
                                          <p:spTgt spid="4">
                                            <p:txEl>
                                              <p:pRg st="4" end="4"/>
                                            </p:txEl>
                                          </p:spTgt>
                                        </p:tgtEl>
                                      </p:cBhvr>
                                      <p:to x="100000" y="100000"/>
                                    </p:animScale>
                                    <p:animScale>
                                      <p:cBhvr>
                                        <p:cTn id="54" dur="13">
                                          <p:stCondLst>
                                            <p:cond delay="656"/>
                                          </p:stCondLst>
                                        </p:cTn>
                                        <p:tgtEl>
                                          <p:spTgt spid="4">
                                            <p:txEl>
                                              <p:pRg st="4" end="4"/>
                                            </p:txEl>
                                          </p:spTgt>
                                        </p:tgtEl>
                                      </p:cBhvr>
                                      <p:to x="100000" y="80000"/>
                                    </p:animScale>
                                    <p:animScale>
                                      <p:cBhvr>
                                        <p:cTn id="55" dur="83" decel="50000">
                                          <p:stCondLst>
                                            <p:cond delay="669"/>
                                          </p:stCondLst>
                                        </p:cTn>
                                        <p:tgtEl>
                                          <p:spTgt spid="4">
                                            <p:txEl>
                                              <p:pRg st="4" end="4"/>
                                            </p:txEl>
                                          </p:spTgt>
                                        </p:tgtEl>
                                      </p:cBhvr>
                                      <p:to x="100000" y="100000"/>
                                    </p:animScale>
                                    <p:animScale>
                                      <p:cBhvr>
                                        <p:cTn id="56" dur="13">
                                          <p:stCondLst>
                                            <p:cond delay="821"/>
                                          </p:stCondLst>
                                        </p:cTn>
                                        <p:tgtEl>
                                          <p:spTgt spid="4">
                                            <p:txEl>
                                              <p:pRg st="4" end="4"/>
                                            </p:txEl>
                                          </p:spTgt>
                                        </p:tgtEl>
                                      </p:cBhvr>
                                      <p:to x="100000" y="90000"/>
                                    </p:animScale>
                                    <p:animScale>
                                      <p:cBhvr>
                                        <p:cTn id="57" dur="83" decel="50000">
                                          <p:stCondLst>
                                            <p:cond delay="834"/>
                                          </p:stCondLst>
                                        </p:cTn>
                                        <p:tgtEl>
                                          <p:spTgt spid="4">
                                            <p:txEl>
                                              <p:pRg st="4" end="4"/>
                                            </p:txEl>
                                          </p:spTgt>
                                        </p:tgtEl>
                                      </p:cBhvr>
                                      <p:to x="100000" y="100000"/>
                                    </p:animScale>
                                    <p:animScale>
                                      <p:cBhvr>
                                        <p:cTn id="58" dur="13">
                                          <p:stCondLst>
                                            <p:cond delay="904"/>
                                          </p:stCondLst>
                                        </p:cTn>
                                        <p:tgtEl>
                                          <p:spTgt spid="4">
                                            <p:txEl>
                                              <p:pRg st="4" end="4"/>
                                            </p:txEl>
                                          </p:spTgt>
                                        </p:tgtEl>
                                      </p:cBhvr>
                                      <p:to x="100000" y="95000"/>
                                    </p:animScale>
                                    <p:animScale>
                                      <p:cBhvr>
                                        <p:cTn id="59" dur="83" decel="50000">
                                          <p:stCondLst>
                                            <p:cond delay="917"/>
                                          </p:stCondLst>
                                        </p:cTn>
                                        <p:tgtEl>
                                          <p:spTgt spid="4">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6BD39-0854-48E1-A8F3-743355902DCC}"/>
              </a:ext>
            </a:extLst>
          </p:cNvPr>
          <p:cNvSpPr>
            <a:spLocks noGrp="1"/>
          </p:cNvSpPr>
          <p:nvPr>
            <p:ph type="title"/>
          </p:nvPr>
        </p:nvSpPr>
        <p:spPr>
          <a:xfrm>
            <a:off x="4815254" y="168177"/>
            <a:ext cx="2561492" cy="633681"/>
          </a:xfrm>
        </p:spPr>
        <p:txBody>
          <a:bodyPr>
            <a:noAutofit/>
          </a:bodyPr>
          <a:lstStyle/>
          <a:p>
            <a:pPr algn="ctr"/>
            <a:r>
              <a:rPr lang="bn-IN" dirty="0">
                <a:solidFill>
                  <a:schemeClr val="tx1"/>
                </a:solidFill>
                <a:latin typeface="NikoshBAN" panose="02000000000000000000" pitchFamily="2" charset="0"/>
                <a:cs typeface="NikoshBAN" panose="02000000000000000000" pitchFamily="2" charset="0"/>
              </a:rPr>
              <a:t>সমান্তর ধারা </a:t>
            </a:r>
            <a:endParaRPr lang="en-US" dirty="0">
              <a:solidFill>
                <a:schemeClr val="tx1"/>
              </a:solidFill>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6A04819F-3961-4452-82DF-3AD417D8BFCA}"/>
              </a:ext>
            </a:extLst>
          </p:cNvPr>
          <p:cNvSpPr txBox="1"/>
          <p:nvPr/>
        </p:nvSpPr>
        <p:spPr>
          <a:xfrm>
            <a:off x="5053818" y="801858"/>
            <a:ext cx="2084363" cy="523220"/>
          </a:xfrm>
          <a:prstGeom prst="rect">
            <a:avLst/>
          </a:prstGeom>
          <a:noFill/>
        </p:spPr>
        <p:txBody>
          <a:bodyPr wrap="square" rtlCol="0">
            <a:spAutoFit/>
          </a:bodyPr>
          <a:lstStyle/>
          <a:p>
            <a:pPr algn="ctr"/>
            <a:r>
              <a:rPr lang="bn-IN" sz="2800" dirty="0">
                <a:latin typeface="NikoshBAN" panose="02000000000000000000" pitchFamily="2" charset="0"/>
                <a:cs typeface="NikoshBAN" panose="02000000000000000000" pitchFamily="2" charset="0"/>
              </a:rPr>
              <a:t>সমাধান</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ক</a:t>
            </a:r>
            <a:endParaRPr lang="en-US" sz="2800" dirty="0">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944C19C-581E-4C1F-A4D9-568E4B251AA9}"/>
                  </a:ext>
                </a:extLst>
              </p:cNvPr>
              <p:cNvSpPr txBox="1"/>
              <p:nvPr/>
            </p:nvSpPr>
            <p:spPr>
              <a:xfrm>
                <a:off x="295422" y="1786597"/>
                <a:ext cx="11521440" cy="3046988"/>
              </a:xfrm>
              <a:prstGeom prst="rect">
                <a:avLst/>
              </a:prstGeom>
              <a:noFill/>
            </p:spPr>
            <p:txBody>
              <a:bodyPr wrap="square" rtlCol="0">
                <a:spAutoFit/>
              </a:bodyPr>
              <a:lstStyle/>
              <a:p>
                <a:r>
                  <a:rPr lang="bn-IN" sz="4800" dirty="0">
                    <a:latin typeface="NikoshBAN" panose="02000000000000000000" pitchFamily="2" charset="0"/>
                    <a:cs typeface="NikoshBAN" panose="02000000000000000000" pitchFamily="2" charset="0"/>
                  </a:rPr>
                  <a:t>ক. দেওয়া আছে ধারাটির</a:t>
                </a:r>
                <a:r>
                  <a:rPr lang="en-US" sz="4800" dirty="0">
                    <a:latin typeface="NikoshBAN" panose="02000000000000000000" pitchFamily="2" charset="0"/>
                    <a:cs typeface="NikoshBAN" panose="02000000000000000000" pitchFamily="2" charset="0"/>
                  </a:rPr>
                  <a:t>, </a:t>
                </a:r>
                <a:r>
                  <a:rPr lang="bn-IN" sz="4800" dirty="0">
                    <a:latin typeface="NikoshBAN" panose="02000000000000000000" pitchFamily="2" charset="0"/>
                    <a:cs typeface="NikoshBAN" panose="02000000000000000000" pitchFamily="2" charset="0"/>
                  </a:rPr>
                  <a:t> </a:t>
                </a:r>
              </a:p>
              <a:p>
                <a:r>
                  <a:rPr lang="en-US" sz="4800" dirty="0">
                    <a:latin typeface="NikoshBAN" panose="02000000000000000000" pitchFamily="2" charset="0"/>
                    <a:cs typeface="NikoshBAN" panose="02000000000000000000" pitchFamily="2" charset="0"/>
                  </a:rPr>
                  <a:t>  </a:t>
                </a:r>
                <a:r>
                  <a:rPr lang="bn-IN" sz="4800" dirty="0">
                    <a:latin typeface="NikoshBAN" panose="02000000000000000000" pitchFamily="2" charset="0"/>
                    <a:cs typeface="NikoshBAN" panose="02000000000000000000" pitchFamily="2" charset="0"/>
                  </a:rPr>
                  <a:t>১ম পদ, </a:t>
                </a:r>
                <a:r>
                  <a:rPr lang="en-US" sz="4800" dirty="0">
                    <a:latin typeface="NikoshBAN" panose="02000000000000000000" pitchFamily="2" charset="0"/>
                    <a:cs typeface="NikoshBAN" panose="02000000000000000000" pitchFamily="2" charset="0"/>
                  </a:rPr>
                  <a:t>a</a:t>
                </a:r>
                <a:r>
                  <a:rPr lang="bn-IN" sz="4800" dirty="0">
                    <a:latin typeface="NikoshBAN" panose="02000000000000000000" pitchFamily="2" charset="0"/>
                    <a:cs typeface="NikoshBAN" panose="02000000000000000000" pitchFamily="2" charset="0"/>
                  </a:rPr>
                  <a:t> = </a:t>
                </a:r>
                <a14:m>
                  <m:oMath xmlns:m="http://schemas.openxmlformats.org/officeDocument/2006/math">
                    <m:r>
                      <a:rPr lang="en-US" sz="4800" dirty="0" smtClean="0">
                        <a:latin typeface="Cambria Math" panose="02040503050406030204" pitchFamily="18" charset="0"/>
                      </a:rPr>
                      <m:t>6</m:t>
                    </m:r>
                  </m:oMath>
                </a14:m>
                <a:endParaRPr lang="bn-IN" sz="4800" dirty="0">
                  <a:latin typeface="NikoshBAN" panose="02000000000000000000" pitchFamily="2" charset="0"/>
                  <a:cs typeface="NikoshBAN" panose="02000000000000000000" pitchFamily="2" charset="0"/>
                </a:endParaRPr>
              </a:p>
              <a:p>
                <a:r>
                  <a:rPr lang="bn-IN" sz="4800" dirty="0">
                    <a:latin typeface="NikoshBAN" panose="02000000000000000000" pitchFamily="2" charset="0"/>
                    <a:cs typeface="NikoshBAN" panose="02000000000000000000" pitchFamily="2" charset="0"/>
                  </a:rPr>
                  <a:t> সুতরাং, সাধারণ অন্তর, </a:t>
                </a:r>
                <a:r>
                  <a:rPr lang="en-US" sz="4800" dirty="0">
                    <a:latin typeface="NikoshBAN" panose="02000000000000000000" pitchFamily="2" charset="0"/>
                    <a:cs typeface="NikoshBAN" panose="02000000000000000000" pitchFamily="2" charset="0"/>
                  </a:rPr>
                  <a:t>d</a:t>
                </a:r>
                <a:r>
                  <a:rPr lang="bn-IN" sz="4800" dirty="0">
                    <a:latin typeface="NikoshBAN" panose="02000000000000000000" pitchFamily="2" charset="0"/>
                    <a:cs typeface="NikoshBAN" panose="02000000000000000000" pitchFamily="2" charset="0"/>
                  </a:rPr>
                  <a:t> = </a:t>
                </a:r>
                <a:r>
                  <a:rPr lang="en-US" sz="4800" dirty="0" err="1">
                    <a:latin typeface="NikoshBAN" panose="02000000000000000000" pitchFamily="2" charset="0"/>
                    <a:cs typeface="NikoshBAN" panose="02000000000000000000" pitchFamily="2" charset="0"/>
                  </a:rPr>
                  <a:t>পরপদ</a:t>
                </a:r>
                <a:r>
                  <a:rPr lang="en-US" sz="4800" dirty="0">
                    <a:latin typeface="NikoshBAN" panose="02000000000000000000" pitchFamily="2" charset="0"/>
                    <a:cs typeface="NikoshBAN" panose="02000000000000000000" pitchFamily="2" charset="0"/>
                  </a:rPr>
                  <a:t> – </a:t>
                </a:r>
                <a:r>
                  <a:rPr lang="en-US" sz="4800" dirty="0" err="1">
                    <a:latin typeface="NikoshBAN" panose="02000000000000000000" pitchFamily="2" charset="0"/>
                    <a:cs typeface="NikoshBAN" panose="02000000000000000000" pitchFamily="2" charset="0"/>
                  </a:rPr>
                  <a:t>পূর্ববর্তী</a:t>
                </a:r>
                <a:r>
                  <a:rPr lang="en-US" sz="4800" dirty="0">
                    <a:latin typeface="NikoshBAN" panose="02000000000000000000" pitchFamily="2" charset="0"/>
                    <a:cs typeface="NikoshBAN" panose="02000000000000000000" pitchFamily="2" charset="0"/>
                  </a:rPr>
                  <a:t> পদ</a:t>
                </a:r>
                <a:endParaRPr lang="en-US" sz="4800" dirty="0">
                  <a:latin typeface="Cambria Math" panose="02040503050406030204" pitchFamily="18" charset="0"/>
                </a:endParaRPr>
              </a:p>
              <a:p>
                <a:r>
                  <a:rPr lang="en-US" sz="4800" dirty="0"/>
                  <a:t>                           =</a:t>
                </a:r>
                <a14:m>
                  <m:oMath xmlns:m="http://schemas.openxmlformats.org/officeDocument/2006/math">
                    <m:r>
                      <a:rPr lang="bn-IN" sz="4800" smtClean="0">
                        <a:latin typeface="Cambria Math" panose="02040503050406030204" pitchFamily="18" charset="0"/>
                      </a:rPr>
                      <m:t>11</m:t>
                    </m:r>
                    <m:r>
                      <a:rPr lang="bn-IN" sz="4800" i="0" smtClean="0">
                        <a:latin typeface="Cambria Math" panose="02040503050406030204" pitchFamily="18" charset="0"/>
                      </a:rPr>
                      <m:t>−</m:t>
                    </m:r>
                    <m:r>
                      <a:rPr lang="bn-IN" sz="4800" i="0" smtClean="0">
                        <a:latin typeface="Cambria Math" panose="02040503050406030204" pitchFamily="18" charset="0"/>
                      </a:rPr>
                      <m:t>6</m:t>
                    </m:r>
                    <m:r>
                      <a:rPr lang="bn-IN" sz="4800" i="0" smtClean="0">
                        <a:latin typeface="Cambria Math" panose="02040503050406030204" pitchFamily="18" charset="0"/>
                      </a:rPr>
                      <m:t>=</m:t>
                    </m:r>
                    <m:r>
                      <a:rPr lang="en-US" sz="4800" b="0" i="0" smtClean="0">
                        <a:latin typeface="Cambria Math" panose="02040503050406030204" pitchFamily="18" charset="0"/>
                      </a:rPr>
                      <m:t>16</m:t>
                    </m:r>
                    <m:r>
                      <a:rPr lang="en-US" sz="4800" b="0" i="0" smtClean="0">
                        <a:latin typeface="Cambria Math" panose="02040503050406030204" pitchFamily="18" charset="0"/>
                      </a:rPr>
                      <m:t>−</m:t>
                    </m:r>
                    <m:r>
                      <a:rPr lang="en-US" sz="4800" b="0" i="0" smtClean="0">
                        <a:latin typeface="Cambria Math" panose="02040503050406030204" pitchFamily="18" charset="0"/>
                      </a:rPr>
                      <m:t>11</m:t>
                    </m:r>
                    <m:r>
                      <a:rPr lang="en-US" sz="4800" b="0" i="0" smtClean="0">
                        <a:latin typeface="Cambria Math" panose="02040503050406030204" pitchFamily="18" charset="0"/>
                      </a:rPr>
                      <m:t>=</m:t>
                    </m:r>
                    <m:r>
                      <a:rPr lang="bn-IN" sz="4800" i="0" smtClean="0">
                        <a:latin typeface="Cambria Math" panose="02040503050406030204" pitchFamily="18" charset="0"/>
                      </a:rPr>
                      <m:t>5</m:t>
                    </m:r>
                  </m:oMath>
                </a14:m>
                <a:endParaRPr lang="bn-IN" sz="4800" dirty="0">
                  <a:latin typeface="NikoshBAN" panose="02000000000000000000" pitchFamily="2" charset="0"/>
                  <a:cs typeface="NikoshBAN" panose="02000000000000000000" pitchFamily="2" charset="0"/>
                </a:endParaRPr>
              </a:p>
            </p:txBody>
          </p:sp>
        </mc:Choice>
        <mc:Fallback xmlns="">
          <p:sp>
            <p:nvSpPr>
              <p:cNvPr id="4" name="TextBox 3">
                <a:extLst>
                  <a:ext uri="{FF2B5EF4-FFF2-40B4-BE49-F238E27FC236}">
                    <a16:creationId xmlns:a16="http://schemas.microsoft.com/office/drawing/2014/main" id="{8944C19C-581E-4C1F-A4D9-568E4B251AA9}"/>
                  </a:ext>
                </a:extLst>
              </p:cNvPr>
              <p:cNvSpPr txBox="1">
                <a:spLocks noRot="1" noChangeAspect="1" noMove="1" noResize="1" noEditPoints="1" noAdjustHandles="1" noChangeArrowheads="1" noChangeShapeType="1" noTextEdit="1"/>
              </p:cNvSpPr>
              <p:nvPr/>
            </p:nvSpPr>
            <p:spPr>
              <a:xfrm>
                <a:off x="295422" y="1786597"/>
                <a:ext cx="11521440" cy="3046988"/>
              </a:xfrm>
              <a:prstGeom prst="rect">
                <a:avLst/>
              </a:prstGeom>
              <a:blipFill>
                <a:blip r:embed="rId3"/>
                <a:stretch>
                  <a:fillRect l="-2381" t="-4600" b="-8400"/>
                </a:stretch>
              </a:blipFill>
            </p:spPr>
            <p:txBody>
              <a:bodyPr/>
              <a:lstStyle/>
              <a:p>
                <a:r>
                  <a:rPr lang="en-US">
                    <a:noFill/>
                  </a:rPr>
                  <a:t> </a:t>
                </a:r>
              </a:p>
            </p:txBody>
          </p:sp>
        </mc:Fallback>
      </mc:AlternateContent>
    </p:spTree>
    <p:extLst>
      <p:ext uri="{BB962C8B-B14F-4D97-AF65-F5344CB8AC3E}">
        <p14:creationId xmlns:p14="http://schemas.microsoft.com/office/powerpoint/2010/main" val="6812131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4A2A-DED0-418A-A431-F2931E491E98}"/>
              </a:ext>
            </a:extLst>
          </p:cNvPr>
          <p:cNvSpPr>
            <a:spLocks noGrp="1"/>
          </p:cNvSpPr>
          <p:nvPr>
            <p:ph type="title"/>
          </p:nvPr>
        </p:nvSpPr>
        <p:spPr>
          <a:xfrm>
            <a:off x="4794152" y="154109"/>
            <a:ext cx="2603695" cy="1280796"/>
          </a:xfrm>
        </p:spPr>
        <p:txBody>
          <a:bodyPr>
            <a:normAutofit/>
          </a:bodyPr>
          <a:lstStyle/>
          <a:p>
            <a:pPr algn="ctr"/>
            <a:r>
              <a:rPr lang="bn-IN" dirty="0">
                <a:latin typeface="NikoshBAN" panose="02000000000000000000" pitchFamily="2" charset="0"/>
                <a:cs typeface="NikoshBAN" panose="02000000000000000000" pitchFamily="2" charset="0"/>
              </a:rPr>
              <a:t>সমান্তর ধারা</a:t>
            </a:r>
            <a:br>
              <a:rPr lang="bn-IN" dirty="0">
                <a:latin typeface="NikoshBAN" panose="02000000000000000000" pitchFamily="2" charset="0"/>
                <a:cs typeface="NikoshBAN" panose="02000000000000000000" pitchFamily="2" charset="0"/>
              </a:rPr>
            </a:br>
            <a:r>
              <a:rPr lang="bn-IN" sz="3100" dirty="0">
                <a:latin typeface="NikoshBAN" panose="02000000000000000000" pitchFamily="2" charset="0"/>
                <a:cs typeface="NikoshBAN" panose="02000000000000000000" pitchFamily="2" charset="0"/>
              </a:rPr>
              <a:t>সমাধান</a:t>
            </a:r>
            <a:r>
              <a:rPr lang="en-US" sz="3100" dirty="0">
                <a:latin typeface="NikoshBAN" panose="02000000000000000000" pitchFamily="2" charset="0"/>
                <a:cs typeface="NikoshBAN" panose="02000000000000000000" pitchFamily="2" charset="0"/>
              </a:rPr>
              <a:t>-</a:t>
            </a:r>
            <a:r>
              <a:rPr lang="bn-IN" sz="3100" dirty="0">
                <a:latin typeface="NikoshBAN" panose="02000000000000000000" pitchFamily="2" charset="0"/>
                <a:cs typeface="NikoshBAN" panose="02000000000000000000" pitchFamily="2" charset="0"/>
              </a:rPr>
              <a:t>খ</a:t>
            </a:r>
            <a:endParaRPr lang="en-US" dirty="0">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36A80710-B378-4291-8707-16589293DF21}"/>
                  </a:ext>
                </a:extLst>
              </p:cNvPr>
              <p:cNvSpPr txBox="1"/>
              <p:nvPr/>
            </p:nvSpPr>
            <p:spPr>
              <a:xfrm>
                <a:off x="3274006" y="1564570"/>
                <a:ext cx="7818716" cy="4524315"/>
              </a:xfrm>
              <a:prstGeom prst="rect">
                <a:avLst/>
              </a:prstGeom>
              <a:noFill/>
              <a:ln>
                <a:solidFill>
                  <a:srgbClr val="FFFF00"/>
                </a:solidFill>
              </a:ln>
            </p:spPr>
            <p:txBody>
              <a:bodyPr wrap="square" rtlCol="0">
                <a:spAutoFit/>
              </a:bodyPr>
              <a:lstStyle/>
              <a:p>
                <a:r>
                  <a:rPr lang="bn-IN" sz="3600" dirty="0">
                    <a:latin typeface="NikoshBAN" panose="02000000000000000000" pitchFamily="2" charset="0"/>
                    <a:cs typeface="NikoshBAN" panose="02000000000000000000" pitchFamily="2" charset="0"/>
                  </a:rPr>
                  <a:t>খ. ‘ক’ হতে ১ম পদ, </a:t>
                </a:r>
                <a:r>
                  <a:rPr lang="en-US" sz="3600" dirty="0">
                    <a:latin typeface="NikoshBAN" panose="02000000000000000000" pitchFamily="2" charset="0"/>
                    <a:cs typeface="NikoshBAN" panose="02000000000000000000" pitchFamily="2" charset="0"/>
                  </a:rPr>
                  <a:t>a</a:t>
                </a:r>
                <a:r>
                  <a:rPr lang="bn-IN" sz="3600" dirty="0">
                    <a:latin typeface="NikoshBAN" panose="02000000000000000000" pitchFamily="2" charset="0"/>
                    <a:cs typeface="NikoshBAN" panose="02000000000000000000" pitchFamily="2" charset="0"/>
                  </a:rPr>
                  <a:t> =</a:t>
                </a:r>
                <a:r>
                  <a:rPr lang="en-US" sz="3600" dirty="0"/>
                  <a:t> </a:t>
                </a:r>
                <a14:m>
                  <m:oMath xmlns:m="http://schemas.openxmlformats.org/officeDocument/2006/math">
                    <m:r>
                      <a:rPr lang="en-US" sz="3600" dirty="0">
                        <a:latin typeface="Cambria Math" panose="02040503050406030204" pitchFamily="18" charset="0"/>
                      </a:rPr>
                      <m:t>6</m:t>
                    </m:r>
                  </m:oMath>
                </a14:m>
                <a:endParaRPr lang="bn-IN" sz="3600" dirty="0">
                  <a:latin typeface="NikoshBAN" panose="02000000000000000000" pitchFamily="2" charset="0"/>
                  <a:cs typeface="NikoshBAN" panose="02000000000000000000" pitchFamily="2" charset="0"/>
                </a:endParaRPr>
              </a:p>
              <a:p>
                <a:r>
                  <a:rPr lang="bn-IN" sz="3600" dirty="0">
                    <a:latin typeface="NikoshBAN" panose="02000000000000000000" pitchFamily="2" charset="0"/>
                    <a:cs typeface="NikoshBAN" panose="02000000000000000000" pitchFamily="2" charset="0"/>
                  </a:rPr>
                  <a:t>সাধারণ অন্তর, </a:t>
                </a:r>
                <a:r>
                  <a:rPr lang="en-US" sz="3600" dirty="0">
                    <a:latin typeface="NikoshBAN" panose="02000000000000000000" pitchFamily="2" charset="0"/>
                    <a:cs typeface="NikoshBAN" panose="02000000000000000000" pitchFamily="2" charset="0"/>
                  </a:rPr>
                  <a:t>d</a:t>
                </a:r>
                <a:r>
                  <a:rPr lang="bn-IN" sz="3600" dirty="0">
                    <a:latin typeface="NikoshBAN" panose="02000000000000000000" pitchFamily="2" charset="0"/>
                    <a:cs typeface="NikoshBAN" panose="02000000000000000000" pitchFamily="2" charset="0"/>
                  </a:rPr>
                  <a:t> </a:t>
                </a:r>
                <a14:m>
                  <m:oMath xmlns:m="http://schemas.openxmlformats.org/officeDocument/2006/math">
                    <m:r>
                      <a:rPr lang="bn-IN" sz="3600">
                        <a:latin typeface="Cambria Math" panose="02040503050406030204" pitchFamily="18" charset="0"/>
                      </a:rPr>
                      <m:t>=</m:t>
                    </m:r>
                    <m:r>
                      <a:rPr lang="bn-IN" sz="3600">
                        <a:latin typeface="Cambria Math" panose="02040503050406030204" pitchFamily="18" charset="0"/>
                      </a:rPr>
                      <m:t>5</m:t>
                    </m:r>
                  </m:oMath>
                </a14:m>
                <a:endParaRPr lang="bn-IN" sz="3600" dirty="0">
                  <a:latin typeface="NikoshBAN" panose="02000000000000000000" pitchFamily="2" charset="0"/>
                  <a:cs typeface="NikoshBAN" panose="02000000000000000000" pitchFamily="2" charset="0"/>
                </a:endParaRPr>
              </a:p>
              <a:p>
                <a:r>
                  <a:rPr lang="bn-IN" sz="3600" dirty="0">
                    <a:latin typeface="NikoshBAN" panose="02000000000000000000" pitchFamily="2" charset="0"/>
                    <a:cs typeface="NikoshBAN" panose="02000000000000000000" pitchFamily="2" charset="0"/>
                  </a:rPr>
                  <a:t>আমরা জানি,</a:t>
                </a:r>
              </a:p>
              <a:p>
                <a14:m>
                  <m:oMath xmlns:m="http://schemas.openxmlformats.org/officeDocument/2006/math">
                    <m:r>
                      <a:rPr lang="bn-IN" sz="3600" i="1">
                        <a:latin typeface="Cambria Math" panose="02040503050406030204" pitchFamily="18" charset="0"/>
                      </a:rPr>
                      <m:t>𝑛</m:t>
                    </m:r>
                    <m:r>
                      <a:rPr lang="bn-IN" sz="3600" i="1">
                        <a:latin typeface="Cambria Math" panose="02040503050406030204" pitchFamily="18" charset="0"/>
                      </a:rPr>
                      <m:t> </m:t>
                    </m:r>
                  </m:oMath>
                </a14:m>
                <a:r>
                  <a:rPr lang="bn-IN" sz="3600" dirty="0">
                    <a:latin typeface="NikoshBAN" panose="02000000000000000000" pitchFamily="2" charset="0"/>
                    <a:cs typeface="NikoshBAN" panose="02000000000000000000" pitchFamily="2" charset="0"/>
                  </a:rPr>
                  <a:t> তম পদ = </a:t>
                </a:r>
                <a:r>
                  <a:rPr lang="en-US" sz="3600" dirty="0">
                    <a:latin typeface="NikoshBAN" panose="02000000000000000000" pitchFamily="2" charset="0"/>
                    <a:cs typeface="NikoshBAN" panose="02000000000000000000" pitchFamily="2" charset="0"/>
                  </a:rPr>
                  <a:t>a</a:t>
                </a:r>
                <a:r>
                  <a:rPr lang="bn-IN" sz="3600" dirty="0">
                    <a:latin typeface="NikoshBAN" panose="02000000000000000000" pitchFamily="2" charset="0"/>
                    <a:cs typeface="NikoshBAN" panose="02000000000000000000" pitchFamily="2" charset="0"/>
                  </a:rPr>
                  <a:t> +( </a:t>
                </a:r>
                <a14:m>
                  <m:oMath xmlns:m="http://schemas.openxmlformats.org/officeDocument/2006/math">
                    <m:r>
                      <a:rPr lang="bn-IN" sz="3600" i="1" smtClean="0">
                        <a:latin typeface="Cambria Math" panose="02040503050406030204" pitchFamily="18" charset="0"/>
                      </a:rPr>
                      <m:t>𝑛</m:t>
                    </m:r>
                  </m:oMath>
                </a14:m>
                <a:r>
                  <a:rPr lang="bn-IN" sz="3600" dirty="0">
                    <a:latin typeface="NikoshBAN" panose="02000000000000000000" pitchFamily="2" charset="0"/>
                    <a:cs typeface="NikoshBAN" panose="02000000000000000000" pitchFamily="2" charset="0"/>
                  </a:rPr>
                  <a:t>- </a:t>
                </a:r>
                <a:r>
                  <a:rPr lang="en-US" sz="3600" dirty="0"/>
                  <a:t>1</a:t>
                </a:r>
                <a:r>
                  <a:rPr lang="bn-IN" sz="3600" dirty="0"/>
                  <a:t>)</a:t>
                </a:r>
                <a:r>
                  <a:rPr lang="en-US" sz="3600" dirty="0">
                    <a:latin typeface="NikoshBAN" panose="02000000000000000000" pitchFamily="2" charset="0"/>
                    <a:cs typeface="NikoshBAN" panose="02000000000000000000" pitchFamily="2" charset="0"/>
                  </a:rPr>
                  <a:t>d</a:t>
                </a:r>
                <a:r>
                  <a:rPr lang="bn-IN" sz="3600" dirty="0">
                    <a:latin typeface="NikoshBAN" panose="02000000000000000000" pitchFamily="2" charset="0"/>
                    <a:cs typeface="NikoshBAN" panose="02000000000000000000" pitchFamily="2" charset="0"/>
                  </a:rPr>
                  <a:t> </a:t>
                </a:r>
              </a:p>
              <a:p>
                <a14:m>
                  <m:oMath xmlns:m="http://schemas.openxmlformats.org/officeDocument/2006/math">
                    <m:r>
                      <a:rPr lang="en-US" sz="3600" i="1" dirty="0" smtClean="0">
                        <a:latin typeface="Cambria Math" panose="02040503050406030204" pitchFamily="18" charset="0"/>
                        <a:sym typeface="Symbol" panose="05050102010706020507" pitchFamily="18" charset="2"/>
                      </a:rPr>
                      <m:t></m:t>
                    </m:r>
                    <m:r>
                      <a:rPr lang="en-US" sz="3600" b="0" i="1" dirty="0" smtClean="0">
                        <a:latin typeface="Cambria Math" panose="02040503050406030204" pitchFamily="18" charset="0"/>
                        <a:sym typeface="Symbol" panose="05050102010706020507" pitchFamily="18" charset="2"/>
                      </a:rPr>
                      <m:t> </m:t>
                    </m:r>
                    <m:r>
                      <a:rPr lang="en-US" sz="3600" dirty="0" smtClean="0">
                        <a:latin typeface="Cambria Math" panose="02040503050406030204" pitchFamily="18" charset="0"/>
                      </a:rPr>
                      <m:t>20</m:t>
                    </m:r>
                  </m:oMath>
                </a14:m>
                <a:r>
                  <a:rPr lang="bn-IN" sz="3600" dirty="0">
                    <a:latin typeface="NikoshBAN" panose="02000000000000000000" pitchFamily="2" charset="0"/>
                    <a:cs typeface="NikoshBAN" panose="02000000000000000000" pitchFamily="2" charset="0"/>
                  </a:rPr>
                  <a:t> তম পদ = </a:t>
                </a:r>
                <a14:m>
                  <m:oMath xmlns:m="http://schemas.openxmlformats.org/officeDocument/2006/math">
                    <m:r>
                      <a:rPr lang="en-US" sz="3600" dirty="0">
                        <a:latin typeface="Cambria Math" panose="02040503050406030204" pitchFamily="18" charset="0"/>
                      </a:rPr>
                      <m:t>6</m:t>
                    </m:r>
                  </m:oMath>
                </a14:m>
                <a:r>
                  <a:rPr lang="bn-IN" sz="3600" dirty="0">
                    <a:latin typeface="NikoshBAN" panose="02000000000000000000" pitchFamily="2" charset="0"/>
                    <a:cs typeface="NikoshBAN" panose="02000000000000000000" pitchFamily="2" charset="0"/>
                  </a:rPr>
                  <a:t> +(</a:t>
                </a:r>
                <a14:m>
                  <m:oMath xmlns:m="http://schemas.openxmlformats.org/officeDocument/2006/math">
                    <m:r>
                      <a:rPr lang="en-US" sz="3600" dirty="0">
                        <a:latin typeface="Cambria Math" panose="02040503050406030204" pitchFamily="18" charset="0"/>
                      </a:rPr>
                      <m:t>20</m:t>
                    </m:r>
                    <m:r>
                      <a:rPr lang="en-US" sz="3600" i="1" dirty="0">
                        <a:latin typeface="Cambria Math" panose="02040503050406030204" pitchFamily="18" charset="0"/>
                      </a:rPr>
                      <m:t> </m:t>
                    </m:r>
                  </m:oMath>
                </a14:m>
                <a:r>
                  <a:rPr lang="bn-IN" sz="3600" dirty="0">
                    <a:latin typeface="NikoshBAN" panose="02000000000000000000" pitchFamily="2" charset="0"/>
                    <a:cs typeface="NikoshBAN" panose="02000000000000000000" pitchFamily="2" charset="0"/>
                  </a:rPr>
                  <a:t>- </a:t>
                </a:r>
                <a:r>
                  <a:rPr lang="en-US" sz="3600" dirty="0"/>
                  <a:t>1</a:t>
                </a:r>
                <a:r>
                  <a:rPr lang="bn-IN" sz="3600" dirty="0"/>
                  <a:t>)</a:t>
                </a:r>
                <a14:m>
                  <m:oMath xmlns:m="http://schemas.openxmlformats.org/officeDocument/2006/math">
                    <m:r>
                      <a:rPr lang="bn-IN" sz="3600">
                        <a:latin typeface="Cambria Math" panose="02040503050406030204" pitchFamily="18" charset="0"/>
                      </a:rPr>
                      <m:t>5</m:t>
                    </m:r>
                  </m:oMath>
                </a14:m>
                <a:endParaRPr lang="bn-IN" sz="3600" dirty="0">
                  <a:latin typeface="NikoshBAN" panose="02000000000000000000" pitchFamily="2" charset="0"/>
                  <a:cs typeface="NikoshBAN" panose="02000000000000000000" pitchFamily="2" charset="0"/>
                </a:endParaRPr>
              </a:p>
              <a:p>
                <a:r>
                  <a:rPr lang="bn-IN" sz="3600" dirty="0">
                    <a:latin typeface="NikoshBAN" panose="02000000000000000000" pitchFamily="2" charset="0"/>
                    <a:cs typeface="NikoshBAN" panose="02000000000000000000" pitchFamily="2" charset="0"/>
                  </a:rPr>
                  <a:t>	  = </a:t>
                </a:r>
                <a14:m>
                  <m:oMath xmlns:m="http://schemas.openxmlformats.org/officeDocument/2006/math">
                    <m:r>
                      <a:rPr lang="en-US" sz="3600" dirty="0">
                        <a:latin typeface="Cambria Math" panose="02040503050406030204" pitchFamily="18" charset="0"/>
                      </a:rPr>
                      <m:t>6</m:t>
                    </m:r>
                  </m:oMath>
                </a14:m>
                <a:r>
                  <a:rPr lang="bn-IN" sz="3600" dirty="0">
                    <a:latin typeface="NikoshBAN" panose="02000000000000000000" pitchFamily="2" charset="0"/>
                    <a:cs typeface="NikoshBAN" panose="02000000000000000000" pitchFamily="2" charset="0"/>
                  </a:rPr>
                  <a:t>+</a:t>
                </a:r>
                <a14:m>
                  <m:oMath xmlns:m="http://schemas.openxmlformats.org/officeDocument/2006/math">
                    <m:r>
                      <a:rPr lang="bn-IN" sz="3600" b="0" i="0" dirty="0" smtClean="0">
                        <a:latin typeface="Cambria Math" panose="02040503050406030204" pitchFamily="18" charset="0"/>
                      </a:rPr>
                      <m:t>(</m:t>
                    </m:r>
                    <m:r>
                      <a:rPr lang="en-US" sz="3600" dirty="0" smtClean="0">
                        <a:latin typeface="Cambria Math" panose="02040503050406030204" pitchFamily="18" charset="0"/>
                      </a:rPr>
                      <m:t>19</m:t>
                    </m:r>
                    <m:r>
                      <a:rPr lang="en-US" sz="3600" i="0" dirty="0">
                        <a:latin typeface="Cambria Math" panose="02040503050406030204" pitchFamily="18" charset="0"/>
                      </a:rPr>
                      <m:t>×</m:t>
                    </m:r>
                    <m:r>
                      <a:rPr lang="en-US" sz="3600" i="0" dirty="0">
                        <a:latin typeface="Cambria Math" panose="02040503050406030204" pitchFamily="18" charset="0"/>
                      </a:rPr>
                      <m:t>5</m:t>
                    </m:r>
                    <m:r>
                      <a:rPr lang="bn-IN" sz="3600" b="0" i="0" dirty="0" smtClean="0">
                        <a:latin typeface="Cambria Math" panose="02040503050406030204" pitchFamily="18" charset="0"/>
                      </a:rPr>
                      <m:t>)</m:t>
                    </m:r>
                  </m:oMath>
                </a14:m>
                <a:endParaRPr lang="bn-IN" sz="3600" dirty="0">
                  <a:latin typeface="NikoshBAN" panose="02000000000000000000" pitchFamily="2" charset="0"/>
                  <a:cs typeface="NikoshBAN" panose="02000000000000000000" pitchFamily="2" charset="0"/>
                </a:endParaRPr>
              </a:p>
              <a:p>
                <a:r>
                  <a:rPr lang="bn-IN" sz="3600" dirty="0">
                    <a:latin typeface="NikoshBAN" panose="02000000000000000000" pitchFamily="2" charset="0"/>
                    <a:cs typeface="NikoshBAN" panose="02000000000000000000" pitchFamily="2" charset="0"/>
                  </a:rPr>
                  <a:t>	  = </a:t>
                </a:r>
                <a14:m>
                  <m:oMath xmlns:m="http://schemas.openxmlformats.org/officeDocument/2006/math">
                    <m:r>
                      <a:rPr lang="en-US" sz="3600" dirty="0">
                        <a:latin typeface="Cambria Math" panose="02040503050406030204" pitchFamily="18" charset="0"/>
                      </a:rPr>
                      <m:t>6</m:t>
                    </m:r>
                  </m:oMath>
                </a14:m>
                <a:r>
                  <a:rPr lang="bn-IN" sz="3600" dirty="0">
                    <a:latin typeface="NikoshBAN" panose="02000000000000000000" pitchFamily="2" charset="0"/>
                    <a:cs typeface="NikoshBAN" panose="02000000000000000000" pitchFamily="2" charset="0"/>
                  </a:rPr>
                  <a:t>+ </a:t>
                </a:r>
                <a14:m>
                  <m:oMath xmlns:m="http://schemas.openxmlformats.org/officeDocument/2006/math">
                    <m:r>
                      <a:rPr lang="en-US" sz="3600" dirty="0" smtClean="0">
                        <a:latin typeface="Cambria Math" panose="02040503050406030204" pitchFamily="18" charset="0"/>
                      </a:rPr>
                      <m:t>95</m:t>
                    </m:r>
                  </m:oMath>
                </a14:m>
                <a:endParaRPr lang="bn-IN" sz="3600" dirty="0">
                  <a:latin typeface="NikoshBAN" panose="02000000000000000000" pitchFamily="2" charset="0"/>
                </a:endParaRPr>
              </a:p>
              <a:p>
                <a:r>
                  <a:rPr lang="bn-IN" sz="3600" dirty="0">
                    <a:latin typeface="NikoshBAN" panose="02000000000000000000" pitchFamily="2" charset="0"/>
                    <a:cs typeface="NikoshBAN" panose="02000000000000000000" pitchFamily="2" charset="0"/>
                  </a:rPr>
                  <a:t>	  = </a:t>
                </a:r>
                <a14:m>
                  <m:oMath xmlns:m="http://schemas.openxmlformats.org/officeDocument/2006/math">
                    <m:r>
                      <a:rPr lang="en-US" sz="3600" dirty="0" smtClean="0">
                        <a:latin typeface="Cambria Math" panose="02040503050406030204" pitchFamily="18" charset="0"/>
                      </a:rPr>
                      <m:t>101</m:t>
                    </m:r>
                  </m:oMath>
                </a14:m>
                <a:endParaRPr lang="en-US" sz="3600" dirty="0">
                  <a:latin typeface="NikoshBAN" panose="02000000000000000000" pitchFamily="2" charset="0"/>
                  <a:cs typeface="NikoshBAN" panose="02000000000000000000" pitchFamily="2" charset="0"/>
                </a:endParaRPr>
              </a:p>
            </p:txBody>
          </p:sp>
        </mc:Choice>
        <mc:Fallback xmlns="">
          <p:sp>
            <p:nvSpPr>
              <p:cNvPr id="3" name="TextBox 2">
                <a:extLst>
                  <a:ext uri="{FF2B5EF4-FFF2-40B4-BE49-F238E27FC236}">
                    <a16:creationId xmlns:a16="http://schemas.microsoft.com/office/drawing/2014/main" id="{36A80710-B378-4291-8707-16589293DF21}"/>
                  </a:ext>
                </a:extLst>
              </p:cNvPr>
              <p:cNvSpPr txBox="1">
                <a:spLocks noRot="1" noChangeAspect="1" noMove="1" noResize="1" noEditPoints="1" noAdjustHandles="1" noChangeArrowheads="1" noChangeShapeType="1" noTextEdit="1"/>
              </p:cNvSpPr>
              <p:nvPr/>
            </p:nvSpPr>
            <p:spPr>
              <a:xfrm>
                <a:off x="3274006" y="1564570"/>
                <a:ext cx="7818716" cy="4524315"/>
              </a:xfrm>
              <a:prstGeom prst="rect">
                <a:avLst/>
              </a:prstGeom>
              <a:blipFill>
                <a:blip r:embed="rId2"/>
                <a:stretch>
                  <a:fillRect l="-2257" t="-1747" b="-4301"/>
                </a:stretch>
              </a:blipFill>
              <a:ln>
                <a:solidFill>
                  <a:srgbClr val="FFFF00"/>
                </a:solidFill>
              </a:ln>
            </p:spPr>
            <p:txBody>
              <a:bodyPr/>
              <a:lstStyle/>
              <a:p>
                <a:r>
                  <a:rPr lang="en-US">
                    <a:noFill/>
                  </a:rPr>
                  <a:t> </a:t>
                </a:r>
              </a:p>
            </p:txBody>
          </p:sp>
        </mc:Fallback>
      </mc:AlternateContent>
    </p:spTree>
    <p:extLst>
      <p:ext uri="{BB962C8B-B14F-4D97-AF65-F5344CB8AC3E}">
        <p14:creationId xmlns:p14="http://schemas.microsoft.com/office/powerpoint/2010/main" val="19056670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ltUpDiag">
          <a:fgClr>
            <a:schemeClr val="bg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EF447-9921-48B0-97C9-D0AE6077FA62}"/>
              </a:ext>
            </a:extLst>
          </p:cNvPr>
          <p:cNvSpPr>
            <a:spLocks noGrp="1"/>
          </p:cNvSpPr>
          <p:nvPr>
            <p:ph type="title"/>
          </p:nvPr>
        </p:nvSpPr>
        <p:spPr>
          <a:xfrm>
            <a:off x="4917832" y="126610"/>
            <a:ext cx="2158218" cy="1168252"/>
          </a:xfrm>
          <a:solidFill>
            <a:schemeClr val="bg1"/>
          </a:solidFill>
        </p:spPr>
        <p:txBody>
          <a:bodyPr>
            <a:normAutofit/>
          </a:bodyPr>
          <a:lstStyle/>
          <a:p>
            <a:pPr algn="ctr"/>
            <a:r>
              <a:rPr lang="bn-IN" sz="4000" dirty="0">
                <a:solidFill>
                  <a:schemeClr val="tx1"/>
                </a:solidFill>
                <a:latin typeface="NikoshBAN" panose="02000000000000000000" pitchFamily="2" charset="0"/>
                <a:cs typeface="NikoshBAN" panose="02000000000000000000" pitchFamily="2" charset="0"/>
              </a:rPr>
              <a:t>সমান্তর ধারা </a:t>
            </a:r>
            <a:br>
              <a:rPr lang="bn-IN" sz="4000" dirty="0">
                <a:solidFill>
                  <a:schemeClr val="tx1"/>
                </a:solidFill>
                <a:latin typeface="NikoshBAN" panose="02000000000000000000" pitchFamily="2" charset="0"/>
                <a:cs typeface="NikoshBAN" panose="02000000000000000000" pitchFamily="2" charset="0"/>
              </a:rPr>
            </a:br>
            <a:r>
              <a:rPr lang="bn-IN" sz="2400" dirty="0">
                <a:solidFill>
                  <a:schemeClr val="tx1"/>
                </a:solidFill>
                <a:latin typeface="NikoshBAN" panose="02000000000000000000" pitchFamily="2" charset="0"/>
                <a:cs typeface="NikoshBAN" panose="02000000000000000000" pitchFamily="2" charset="0"/>
              </a:rPr>
              <a:t>সমাধান</a:t>
            </a:r>
            <a:r>
              <a:rPr lang="en-US" sz="2400" dirty="0">
                <a:solidFill>
                  <a:schemeClr val="tx1"/>
                </a:solidFill>
                <a:latin typeface="NikoshBAN" panose="02000000000000000000" pitchFamily="2" charset="0"/>
                <a:cs typeface="NikoshBAN" panose="02000000000000000000" pitchFamily="2" charset="0"/>
              </a:rPr>
              <a:t>-</a:t>
            </a:r>
            <a:r>
              <a:rPr lang="bn-IN" sz="2400" dirty="0">
                <a:solidFill>
                  <a:schemeClr val="tx1"/>
                </a:solidFill>
                <a:latin typeface="NikoshBAN" panose="02000000000000000000" pitchFamily="2" charset="0"/>
                <a:cs typeface="NikoshBAN" panose="02000000000000000000" pitchFamily="2" charset="0"/>
              </a:rPr>
              <a:t>গ</a:t>
            </a:r>
            <a:endParaRPr lang="en-US" sz="4000" dirty="0">
              <a:solidFill>
                <a:schemeClr val="tx1"/>
              </a:solidFill>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A1013CF2-82C1-4FFC-8AA1-1A59A18B0A33}"/>
                  </a:ext>
                </a:extLst>
              </p:cNvPr>
              <p:cNvSpPr txBox="1"/>
              <p:nvPr/>
            </p:nvSpPr>
            <p:spPr>
              <a:xfrm>
                <a:off x="3540351" y="1558307"/>
                <a:ext cx="5408777" cy="4742196"/>
              </a:xfrm>
              <a:prstGeom prst="rect">
                <a:avLst/>
              </a:prstGeom>
              <a:noFill/>
            </p:spPr>
            <p:txBody>
              <a:bodyPr wrap="square" rtlCol="0">
                <a:spAutoFit/>
              </a:bodyPr>
              <a:lstStyle/>
              <a:p>
                <a:r>
                  <a:rPr lang="bn-IN" sz="2800" dirty="0">
                    <a:solidFill>
                      <a:schemeClr val="tx1"/>
                    </a:solidFill>
                    <a:latin typeface="NikoshBAN" panose="02000000000000000000" pitchFamily="2" charset="0"/>
                    <a:cs typeface="NikoshBAN" panose="02000000000000000000" pitchFamily="2" charset="0"/>
                  </a:rPr>
                  <a:t>গ. ‘ক’ হতে ১ম পদ, </a:t>
                </a:r>
                <a:r>
                  <a:rPr lang="en-US" sz="2800" dirty="0">
                    <a:solidFill>
                      <a:schemeClr val="tx1"/>
                    </a:solidFill>
                    <a:latin typeface="NikoshBAN" panose="02000000000000000000" pitchFamily="2" charset="0"/>
                    <a:cs typeface="NikoshBAN" panose="02000000000000000000" pitchFamily="2" charset="0"/>
                  </a:rPr>
                  <a:t>a</a:t>
                </a:r>
                <a:r>
                  <a:rPr lang="bn-IN" sz="2800" dirty="0">
                    <a:solidFill>
                      <a:schemeClr val="tx1"/>
                    </a:solidFill>
                    <a:latin typeface="NikoshBAN" panose="02000000000000000000" pitchFamily="2" charset="0"/>
                    <a:cs typeface="NikoshBAN" panose="02000000000000000000" pitchFamily="2" charset="0"/>
                  </a:rPr>
                  <a:t> =</a:t>
                </a:r>
                <a:r>
                  <a:rPr lang="en-US" sz="2800" dirty="0">
                    <a:solidFill>
                      <a:schemeClr val="tx1"/>
                    </a:solidFill>
                  </a:rPr>
                  <a:t> </a:t>
                </a:r>
                <a14:m>
                  <m:oMath xmlns:m="http://schemas.openxmlformats.org/officeDocument/2006/math">
                    <m:r>
                      <a:rPr lang="en-US" sz="2800" dirty="0">
                        <a:solidFill>
                          <a:schemeClr val="tx1"/>
                        </a:solidFill>
                        <a:latin typeface="Cambria Math" panose="02040503050406030204" pitchFamily="18" charset="0"/>
                      </a:rPr>
                      <m:t>6</m:t>
                    </m:r>
                  </m:oMath>
                </a14:m>
                <a:endParaRPr lang="bn-IN" sz="2800" dirty="0">
                  <a:solidFill>
                    <a:schemeClr val="tx1"/>
                  </a:solidFill>
                  <a:latin typeface="NikoshBAN" panose="02000000000000000000" pitchFamily="2" charset="0"/>
                  <a:cs typeface="NikoshBAN" panose="02000000000000000000" pitchFamily="2" charset="0"/>
                </a:endParaRPr>
              </a:p>
              <a:p>
                <a:r>
                  <a:rPr lang="bn-IN" sz="2800" dirty="0">
                    <a:solidFill>
                      <a:schemeClr val="tx1"/>
                    </a:solidFill>
                    <a:latin typeface="NikoshBAN" panose="02000000000000000000" pitchFamily="2" charset="0"/>
                    <a:cs typeface="NikoshBAN" panose="02000000000000000000" pitchFamily="2" charset="0"/>
                  </a:rPr>
                  <a:t>সাধারণ অন্তর, </a:t>
                </a:r>
                <a:r>
                  <a:rPr lang="en-US" sz="2800" dirty="0">
                    <a:solidFill>
                      <a:schemeClr val="tx1"/>
                    </a:solidFill>
                    <a:latin typeface="NikoshBAN" panose="02000000000000000000" pitchFamily="2" charset="0"/>
                    <a:cs typeface="NikoshBAN" panose="02000000000000000000" pitchFamily="2" charset="0"/>
                  </a:rPr>
                  <a:t>d</a:t>
                </a:r>
                <a:r>
                  <a:rPr lang="bn-IN" sz="2800" dirty="0">
                    <a:solidFill>
                      <a:schemeClr val="tx1"/>
                    </a:solidFill>
                    <a:latin typeface="NikoshBAN" panose="02000000000000000000" pitchFamily="2" charset="0"/>
                    <a:cs typeface="NikoshBAN" panose="02000000000000000000" pitchFamily="2" charset="0"/>
                  </a:rPr>
                  <a:t> </a:t>
                </a:r>
                <a14:m>
                  <m:oMath xmlns:m="http://schemas.openxmlformats.org/officeDocument/2006/math">
                    <m:r>
                      <a:rPr lang="bn-IN" sz="2800">
                        <a:solidFill>
                          <a:schemeClr val="tx1"/>
                        </a:solidFill>
                        <a:latin typeface="Cambria Math" panose="02040503050406030204" pitchFamily="18" charset="0"/>
                      </a:rPr>
                      <m:t>=</m:t>
                    </m:r>
                    <m:r>
                      <a:rPr lang="bn-IN" sz="2800">
                        <a:solidFill>
                          <a:schemeClr val="tx1"/>
                        </a:solidFill>
                        <a:latin typeface="Cambria Math" panose="02040503050406030204" pitchFamily="18" charset="0"/>
                      </a:rPr>
                      <m:t>5</m:t>
                    </m:r>
                  </m:oMath>
                </a14:m>
                <a:endParaRPr lang="bn-IN" sz="2800" dirty="0">
                  <a:solidFill>
                    <a:schemeClr val="tx1"/>
                  </a:solidFill>
                  <a:latin typeface="NikoshBAN" panose="02000000000000000000" pitchFamily="2" charset="0"/>
                  <a:cs typeface="NikoshBAN" panose="02000000000000000000" pitchFamily="2" charset="0"/>
                </a:endParaRPr>
              </a:p>
              <a:p>
                <a:r>
                  <a:rPr lang="bn-IN" sz="2800" dirty="0">
                    <a:solidFill>
                      <a:schemeClr val="tx1"/>
                    </a:solidFill>
                    <a:latin typeface="NikoshBAN" panose="02000000000000000000" pitchFamily="2" charset="0"/>
                    <a:cs typeface="NikoshBAN" panose="02000000000000000000" pitchFamily="2" charset="0"/>
                  </a:rPr>
                  <a:t>আমরা জানি,</a:t>
                </a:r>
              </a:p>
              <a:p>
                <a14:m>
                  <m:oMath xmlns:m="http://schemas.openxmlformats.org/officeDocument/2006/math">
                    <m:sSub>
                      <m:sSubPr>
                        <m:ctrlPr>
                          <a:rPr lang="bn-IN" sz="4400" i="1" dirty="0">
                            <a:solidFill>
                              <a:schemeClr val="tx1"/>
                            </a:solidFill>
                            <a:latin typeface="Cambria Math" panose="02040503050406030204" pitchFamily="18" charset="0"/>
                          </a:rPr>
                        </m:ctrlPr>
                      </m:sSubPr>
                      <m:e>
                        <m:r>
                          <a:rPr lang="bn-IN" sz="4400" i="1" dirty="0">
                            <a:solidFill>
                              <a:schemeClr val="tx1"/>
                            </a:solidFill>
                            <a:latin typeface="Cambria Math" panose="02040503050406030204" pitchFamily="18" charset="0"/>
                          </a:rPr>
                          <m:t>𝑠</m:t>
                        </m:r>
                      </m:e>
                      <m:sub>
                        <m:r>
                          <a:rPr lang="bn-IN" sz="4400" i="1" dirty="0">
                            <a:solidFill>
                              <a:schemeClr val="tx1"/>
                            </a:solidFill>
                            <a:latin typeface="Cambria Math" panose="02040503050406030204" pitchFamily="18" charset="0"/>
                          </a:rPr>
                          <m:t>𝑛</m:t>
                        </m:r>
                      </m:sub>
                    </m:sSub>
                  </m:oMath>
                </a14:m>
                <a:r>
                  <a:rPr lang="bn-IN" sz="2400" dirty="0">
                    <a:solidFill>
                      <a:schemeClr val="tx1"/>
                    </a:solidFill>
                    <a:cs typeface="NikoshBAN" panose="02000000000000000000" pitchFamily="2" charset="0"/>
                  </a:rPr>
                  <a:t>  =</a:t>
                </a:r>
                <a:r>
                  <a:rPr lang="en-US" sz="2400" dirty="0">
                    <a:solidFill>
                      <a:schemeClr val="tx1"/>
                    </a:solidFill>
                  </a:rPr>
                  <a:t> </a:t>
                </a:r>
                <a14:m>
                  <m:oMath xmlns:m="http://schemas.openxmlformats.org/officeDocument/2006/math">
                    <m:f>
                      <m:fPr>
                        <m:ctrlPr>
                          <a:rPr lang="en-US" sz="2800" i="1">
                            <a:solidFill>
                              <a:schemeClr val="tx1"/>
                            </a:solidFill>
                            <a:latin typeface="Cambria Math" panose="02040503050406030204" pitchFamily="18" charset="0"/>
                          </a:rPr>
                        </m:ctrlPr>
                      </m:fPr>
                      <m:num>
                        <m:r>
                          <a:rPr lang="en-US" sz="2800" i="1">
                            <a:solidFill>
                              <a:schemeClr val="tx1"/>
                            </a:solidFill>
                            <a:latin typeface="Cambria Math" panose="02040503050406030204" pitchFamily="18" charset="0"/>
                          </a:rPr>
                          <m:t>𝑛</m:t>
                        </m:r>
                      </m:num>
                      <m:den>
                        <m:r>
                          <a:rPr lang="en-US" sz="2800" i="1">
                            <a:solidFill>
                              <a:schemeClr val="tx1"/>
                            </a:solidFill>
                            <a:latin typeface="Cambria Math" panose="02040503050406030204" pitchFamily="18" charset="0"/>
                          </a:rPr>
                          <m:t>2</m:t>
                        </m:r>
                      </m:den>
                    </m:f>
                    <m:r>
                      <a:rPr lang="en-US" sz="2800" i="1">
                        <a:solidFill>
                          <a:schemeClr val="tx1"/>
                        </a:solidFill>
                        <a:latin typeface="Cambria Math" panose="02040503050406030204" pitchFamily="18" charset="0"/>
                      </a:rPr>
                      <m:t>{</m:t>
                    </m:r>
                    <m:r>
                      <a:rPr lang="en-US" sz="2800" i="1">
                        <a:solidFill>
                          <a:schemeClr val="tx1"/>
                        </a:solidFill>
                        <a:latin typeface="Cambria Math" panose="02040503050406030204" pitchFamily="18" charset="0"/>
                      </a:rPr>
                      <m:t>2</m:t>
                    </m:r>
                    <m:r>
                      <a:rPr lang="en-US" sz="2800" i="1">
                        <a:solidFill>
                          <a:schemeClr val="tx1"/>
                        </a:solidFill>
                        <a:latin typeface="Cambria Math" panose="02040503050406030204" pitchFamily="18" charset="0"/>
                      </a:rPr>
                      <m:t>𝑎</m:t>
                    </m:r>
                    <m:r>
                      <a:rPr lang="en-US" sz="2800" i="1">
                        <a:solidFill>
                          <a:schemeClr val="tx1"/>
                        </a:solidFill>
                        <a:latin typeface="Cambria Math" panose="02040503050406030204" pitchFamily="18" charset="0"/>
                      </a:rPr>
                      <m:t>+</m:t>
                    </m:r>
                    <m:d>
                      <m:dPr>
                        <m:ctrlPr>
                          <a:rPr lang="en-US" sz="2800" i="1">
                            <a:solidFill>
                              <a:schemeClr val="tx1"/>
                            </a:solidFill>
                            <a:latin typeface="Cambria Math" panose="02040503050406030204" pitchFamily="18" charset="0"/>
                          </a:rPr>
                        </m:ctrlPr>
                      </m:dPr>
                      <m:e>
                        <m:r>
                          <a:rPr lang="en-US" sz="2800" i="1">
                            <a:solidFill>
                              <a:schemeClr val="tx1"/>
                            </a:solidFill>
                            <a:latin typeface="Cambria Math" panose="02040503050406030204" pitchFamily="18" charset="0"/>
                          </a:rPr>
                          <m:t>𝑛</m:t>
                        </m:r>
                        <m:r>
                          <a:rPr lang="en-US" sz="2800" i="1">
                            <a:solidFill>
                              <a:schemeClr val="tx1"/>
                            </a:solidFill>
                            <a:latin typeface="Cambria Math" panose="02040503050406030204" pitchFamily="18" charset="0"/>
                          </a:rPr>
                          <m:t>−</m:t>
                        </m:r>
                        <m:r>
                          <a:rPr lang="en-US" sz="2800" i="1">
                            <a:solidFill>
                              <a:schemeClr val="tx1"/>
                            </a:solidFill>
                            <a:latin typeface="Cambria Math" panose="02040503050406030204" pitchFamily="18" charset="0"/>
                          </a:rPr>
                          <m:t>1</m:t>
                        </m:r>
                      </m:e>
                    </m:d>
                    <m:r>
                      <a:rPr lang="en-US" sz="2800" i="1">
                        <a:solidFill>
                          <a:schemeClr val="tx1"/>
                        </a:solidFill>
                        <a:latin typeface="Cambria Math" panose="02040503050406030204" pitchFamily="18" charset="0"/>
                      </a:rPr>
                      <m:t>𝑑</m:t>
                    </m:r>
                    <m:r>
                      <a:rPr lang="bn-IN" sz="2800" b="0" i="1" smtClean="0">
                        <a:solidFill>
                          <a:schemeClr val="tx1"/>
                        </a:solidFill>
                        <a:latin typeface="Cambria Math" panose="02040503050406030204" pitchFamily="18" charset="0"/>
                      </a:rPr>
                      <m:t>}</m:t>
                    </m:r>
                  </m:oMath>
                </a14:m>
                <a:endParaRPr lang="bn-IN" sz="2800" i="1" dirty="0">
                  <a:solidFill>
                    <a:schemeClr val="tx1"/>
                  </a:solidFill>
                </a:endParaRPr>
              </a:p>
              <a:p>
                <a14:m>
                  <m:oMath xmlns:m="http://schemas.openxmlformats.org/officeDocument/2006/math">
                    <m:sSub>
                      <m:sSubPr>
                        <m:ctrlPr>
                          <a:rPr lang="bn-IN" sz="3600" i="1" dirty="0">
                            <a:solidFill>
                              <a:schemeClr val="tx1"/>
                            </a:solidFill>
                            <a:latin typeface="Cambria Math" panose="02040503050406030204" pitchFamily="18" charset="0"/>
                          </a:rPr>
                        </m:ctrlPr>
                      </m:sSubPr>
                      <m:e>
                        <m:r>
                          <a:rPr lang="bn-IN" sz="3600" i="1" dirty="0" smtClean="0">
                            <a:solidFill>
                              <a:schemeClr val="tx1"/>
                            </a:solidFill>
                            <a:latin typeface="Cambria Math" panose="02040503050406030204" pitchFamily="18" charset="0"/>
                            <a:sym typeface="Symbol" panose="05050102010706020507" pitchFamily="18" charset="2"/>
                          </a:rPr>
                          <m:t></m:t>
                        </m:r>
                        <m:r>
                          <a:rPr lang="bn-IN" sz="3600" i="1" dirty="0">
                            <a:solidFill>
                              <a:schemeClr val="tx1"/>
                            </a:solidFill>
                            <a:latin typeface="Cambria Math" panose="02040503050406030204" pitchFamily="18" charset="0"/>
                          </a:rPr>
                          <m:t>𝑠</m:t>
                        </m:r>
                      </m:e>
                      <m:sub>
                        <m:r>
                          <a:rPr lang="bn-IN" sz="3600" dirty="0">
                            <a:solidFill>
                              <a:schemeClr val="tx1"/>
                            </a:solidFill>
                            <a:latin typeface="Cambria Math" panose="02040503050406030204" pitchFamily="18" charset="0"/>
                          </a:rPr>
                          <m:t>20</m:t>
                        </m:r>
                      </m:sub>
                    </m:sSub>
                  </m:oMath>
                </a14:m>
                <a:r>
                  <a:rPr lang="bn-IN" sz="2400" dirty="0">
                    <a:solidFill>
                      <a:schemeClr val="tx1"/>
                    </a:solidFill>
                    <a:cs typeface="NikoshBAN" panose="02000000000000000000" pitchFamily="2" charset="0"/>
                  </a:rPr>
                  <a:t> =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panose="02040503050406030204" pitchFamily="18" charset="0"/>
                          </a:rPr>
                          <m:t>20</m:t>
                        </m:r>
                      </m:num>
                      <m:den>
                        <m:r>
                          <a:rPr lang="en-US" sz="2400" i="1">
                            <a:solidFill>
                              <a:schemeClr val="tx1"/>
                            </a:solidFill>
                            <a:latin typeface="Cambria Math" panose="02040503050406030204" pitchFamily="18" charset="0"/>
                          </a:rPr>
                          <m:t>2</m:t>
                        </m:r>
                      </m:den>
                    </m:f>
                    <m:r>
                      <a:rPr lang="en-US" sz="2800" i="1">
                        <a:solidFill>
                          <a:schemeClr val="tx1"/>
                        </a:solidFill>
                        <a:latin typeface="Cambria Math" panose="02040503050406030204" pitchFamily="18" charset="0"/>
                      </a:rPr>
                      <m:t>{</m:t>
                    </m:r>
                    <m:r>
                      <a:rPr lang="en-US" sz="2800" i="1">
                        <a:solidFill>
                          <a:schemeClr val="tx1"/>
                        </a:solidFill>
                        <a:latin typeface="Cambria Math" panose="02040503050406030204" pitchFamily="18" charset="0"/>
                      </a:rPr>
                      <m:t>2</m:t>
                    </m:r>
                    <m:r>
                      <a:rPr lang="en-US" sz="2800" dirty="0" smtClean="0">
                        <a:solidFill>
                          <a:schemeClr val="tx1"/>
                        </a:solidFill>
                        <a:latin typeface="Cambria Math" panose="02040503050406030204" pitchFamily="18" charset="0"/>
                      </a:rPr>
                      <m:t>×</m:t>
                    </m:r>
                    <m:r>
                      <a:rPr lang="en-US" sz="2800" dirty="0">
                        <a:solidFill>
                          <a:schemeClr val="tx1"/>
                        </a:solidFill>
                        <a:latin typeface="Cambria Math" panose="02040503050406030204" pitchFamily="18" charset="0"/>
                      </a:rPr>
                      <m:t>6</m:t>
                    </m:r>
                    <m:r>
                      <a:rPr lang="en-US" sz="2800" i="1">
                        <a:solidFill>
                          <a:schemeClr val="tx1"/>
                        </a:solidFill>
                        <a:latin typeface="Cambria Math" panose="02040503050406030204" pitchFamily="18" charset="0"/>
                      </a:rPr>
                      <m:t>+</m:t>
                    </m:r>
                    <m:d>
                      <m:dPr>
                        <m:ctrlPr>
                          <a:rPr lang="en-US" sz="2800" i="1">
                            <a:solidFill>
                              <a:schemeClr val="tx1"/>
                            </a:solidFill>
                            <a:latin typeface="Cambria Math" panose="02040503050406030204" pitchFamily="18" charset="0"/>
                          </a:rPr>
                        </m:ctrlPr>
                      </m:dPr>
                      <m:e>
                        <m:r>
                          <a:rPr lang="en-US" sz="2800" i="1">
                            <a:solidFill>
                              <a:schemeClr val="tx1"/>
                            </a:solidFill>
                            <a:latin typeface="Cambria Math" panose="02040503050406030204" pitchFamily="18" charset="0"/>
                          </a:rPr>
                          <m:t>20</m:t>
                        </m:r>
                        <m:r>
                          <a:rPr lang="en-US" sz="2800" i="1">
                            <a:solidFill>
                              <a:schemeClr val="tx1"/>
                            </a:solidFill>
                            <a:latin typeface="Cambria Math" panose="02040503050406030204" pitchFamily="18" charset="0"/>
                          </a:rPr>
                          <m:t>−</m:t>
                        </m:r>
                        <m:r>
                          <a:rPr lang="en-US" sz="2800" i="1">
                            <a:solidFill>
                              <a:schemeClr val="tx1"/>
                            </a:solidFill>
                            <a:latin typeface="Cambria Math" panose="02040503050406030204" pitchFamily="18" charset="0"/>
                          </a:rPr>
                          <m:t>1</m:t>
                        </m:r>
                      </m:e>
                    </m:d>
                    <m:r>
                      <a:rPr lang="bn-IN" sz="2800">
                        <a:solidFill>
                          <a:schemeClr val="tx1"/>
                        </a:solidFill>
                        <a:latin typeface="Cambria Math" panose="02040503050406030204" pitchFamily="18" charset="0"/>
                      </a:rPr>
                      <m:t>5</m:t>
                    </m:r>
                    <m:r>
                      <a:rPr lang="bn-IN" sz="2800" b="0" i="0" smtClean="0">
                        <a:solidFill>
                          <a:schemeClr val="tx1"/>
                        </a:solidFill>
                        <a:latin typeface="Cambria Math" panose="02040503050406030204" pitchFamily="18" charset="0"/>
                      </a:rPr>
                      <m:t>}</m:t>
                    </m:r>
                  </m:oMath>
                </a14:m>
                <a:endParaRPr lang="bn-IN" sz="2800" i="1" dirty="0">
                  <a:solidFill>
                    <a:schemeClr val="tx1"/>
                  </a:solidFill>
                  <a:latin typeface="Cambria Math" panose="02040503050406030204" pitchFamily="18" charset="0"/>
                </a:endParaRPr>
              </a:p>
              <a:p>
                <a:endParaRPr lang="bn-IN" sz="2800" i="1" dirty="0">
                  <a:solidFill>
                    <a:schemeClr val="tx1"/>
                  </a:solidFill>
                  <a:latin typeface="Cambria Math" panose="02040503050406030204" pitchFamily="18" charset="0"/>
                </a:endParaRPr>
              </a:p>
              <a:p>
                <a:r>
                  <a:rPr lang="bn-IN" sz="2800" dirty="0">
                    <a:solidFill>
                      <a:schemeClr val="tx1"/>
                    </a:solidFill>
                    <a:latin typeface="NikoshBAN" panose="02000000000000000000" pitchFamily="2" charset="0"/>
                    <a:cs typeface="NikoshBAN" panose="02000000000000000000" pitchFamily="2" charset="0"/>
                  </a:rPr>
                  <a:t>        </a:t>
                </a:r>
                <a:r>
                  <a:rPr lang="en-US" sz="2800" dirty="0">
                    <a:solidFill>
                      <a:schemeClr val="tx1"/>
                    </a:solidFill>
                    <a:latin typeface="NikoshBAN" panose="02000000000000000000" pitchFamily="2" charset="0"/>
                    <a:cs typeface="NikoshBAN" panose="02000000000000000000" pitchFamily="2" charset="0"/>
                  </a:rPr>
                  <a:t> </a:t>
                </a:r>
                <a:r>
                  <a:rPr lang="bn-IN" sz="28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bn-IN" sz="2800" i="1" dirty="0" smtClean="0">
                        <a:solidFill>
                          <a:schemeClr val="tx1"/>
                        </a:solidFill>
                        <a:latin typeface="Cambria Math" panose="02040503050406030204" pitchFamily="18" charset="0"/>
                      </a:rPr>
                      <m:t>10</m:t>
                    </m:r>
                    <m:r>
                      <a:rPr lang="bn-IN" sz="2800" b="0" i="1" dirty="0" smtClean="0">
                        <a:solidFill>
                          <a:schemeClr val="tx1"/>
                        </a:solidFill>
                        <a:latin typeface="Cambria Math" panose="02040503050406030204" pitchFamily="18" charset="0"/>
                      </a:rPr>
                      <m:t>{</m:t>
                    </m:r>
                    <m:r>
                      <a:rPr lang="bn-IN" sz="2800" i="1" dirty="0" smtClean="0">
                        <a:solidFill>
                          <a:schemeClr val="tx1"/>
                        </a:solidFill>
                        <a:latin typeface="Cambria Math" panose="02040503050406030204" pitchFamily="18" charset="0"/>
                      </a:rPr>
                      <m:t>12</m:t>
                    </m:r>
                    <m:r>
                      <a:rPr lang="bn-IN" sz="2800" i="1" dirty="0" smtClean="0">
                        <a:solidFill>
                          <a:schemeClr val="tx1"/>
                        </a:solidFill>
                        <a:latin typeface="Cambria Math" panose="02040503050406030204" pitchFamily="18" charset="0"/>
                      </a:rPr>
                      <m:t>+</m:t>
                    </m:r>
                    <m:d>
                      <m:dPr>
                        <m:ctrlPr>
                          <a:rPr lang="bn-IN" sz="2800" b="0" i="1" dirty="0" smtClean="0">
                            <a:solidFill>
                              <a:schemeClr val="tx1"/>
                            </a:solidFill>
                            <a:latin typeface="Cambria Math" panose="02040503050406030204" pitchFamily="18" charset="0"/>
                          </a:rPr>
                        </m:ctrlPr>
                      </m:dPr>
                      <m:e>
                        <m:r>
                          <a:rPr lang="bn-IN" sz="2800" i="1" dirty="0" smtClean="0">
                            <a:solidFill>
                              <a:schemeClr val="tx1"/>
                            </a:solidFill>
                            <a:latin typeface="Cambria Math" panose="02040503050406030204" pitchFamily="18" charset="0"/>
                          </a:rPr>
                          <m:t>19</m:t>
                        </m:r>
                        <m:r>
                          <a:rPr lang="bn-IN" sz="2800" i="1" dirty="0" smtClean="0">
                            <a:solidFill>
                              <a:schemeClr val="tx1"/>
                            </a:solidFill>
                            <a:latin typeface="Cambria Math" panose="02040503050406030204" pitchFamily="18" charset="0"/>
                          </a:rPr>
                          <m:t>×</m:t>
                        </m:r>
                        <m:r>
                          <a:rPr lang="bn-IN" sz="2800" i="1" dirty="0" smtClean="0">
                            <a:solidFill>
                              <a:schemeClr val="tx1"/>
                            </a:solidFill>
                            <a:latin typeface="Cambria Math" panose="02040503050406030204" pitchFamily="18" charset="0"/>
                          </a:rPr>
                          <m:t>5</m:t>
                        </m:r>
                      </m:e>
                    </m:d>
                    <m:r>
                      <a:rPr lang="bn-IN" sz="2800" b="0" i="1" dirty="0" smtClean="0">
                        <a:solidFill>
                          <a:schemeClr val="tx1"/>
                        </a:solidFill>
                        <a:latin typeface="Cambria Math" panose="02040503050406030204" pitchFamily="18" charset="0"/>
                      </a:rPr>
                      <m:t>}</m:t>
                    </m:r>
                  </m:oMath>
                </a14:m>
                <a:endParaRPr lang="bn-IN" sz="2800" i="1" dirty="0">
                  <a:solidFill>
                    <a:schemeClr val="tx1"/>
                  </a:solidFill>
                </a:endParaRPr>
              </a:p>
              <a:p>
                <a:r>
                  <a:rPr lang="bn-IN" sz="28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bn-IN" sz="2800" i="1" dirty="0">
                        <a:solidFill>
                          <a:schemeClr val="tx1"/>
                        </a:solidFill>
                        <a:latin typeface="Cambria Math" panose="02040503050406030204" pitchFamily="18" charset="0"/>
                      </a:rPr>
                      <m:t>10</m:t>
                    </m:r>
                    <m:r>
                      <a:rPr lang="en-US" sz="2800" dirty="0">
                        <a:solidFill>
                          <a:schemeClr val="tx1"/>
                        </a:solidFill>
                        <a:latin typeface="Cambria Math" panose="02040503050406030204" pitchFamily="18" charset="0"/>
                      </a:rPr>
                      <m:t>×</m:t>
                    </m:r>
                  </m:oMath>
                </a14:m>
                <a:r>
                  <a:rPr lang="bn-IN" sz="2800" dirty="0">
                    <a:solidFill>
                      <a:schemeClr val="tx1"/>
                    </a:solidFill>
                    <a:latin typeface="NikoshBAN" panose="02000000000000000000" pitchFamily="2" charset="0"/>
                    <a:cs typeface="NikoshBAN" panose="02000000000000000000" pitchFamily="2" charset="0"/>
                  </a:rPr>
                  <a:t>(</a:t>
                </a:r>
                <a14:m>
                  <m:oMath xmlns:m="http://schemas.openxmlformats.org/officeDocument/2006/math">
                    <m:r>
                      <a:rPr lang="bn-IN" sz="2800" dirty="0" smtClean="0">
                        <a:solidFill>
                          <a:schemeClr val="tx1"/>
                        </a:solidFill>
                        <a:latin typeface="Cambria Math" panose="02040503050406030204" pitchFamily="18" charset="0"/>
                      </a:rPr>
                      <m:t>12</m:t>
                    </m:r>
                    <m:r>
                      <a:rPr lang="bn-IN" sz="2800" i="0" dirty="0" smtClean="0">
                        <a:solidFill>
                          <a:schemeClr val="tx1"/>
                        </a:solidFill>
                        <a:latin typeface="Cambria Math" panose="02040503050406030204" pitchFamily="18" charset="0"/>
                      </a:rPr>
                      <m:t>+</m:t>
                    </m:r>
                    <m:r>
                      <a:rPr lang="bn-IN" sz="2800" i="0" dirty="0" smtClean="0">
                        <a:solidFill>
                          <a:schemeClr val="tx1"/>
                        </a:solidFill>
                        <a:latin typeface="Cambria Math" panose="02040503050406030204" pitchFamily="18" charset="0"/>
                      </a:rPr>
                      <m:t>95</m:t>
                    </m:r>
                  </m:oMath>
                </a14:m>
                <a:r>
                  <a:rPr lang="bn-IN" sz="2800" dirty="0">
                    <a:solidFill>
                      <a:schemeClr val="tx1"/>
                    </a:solidFill>
                    <a:latin typeface="NikoshBAN" panose="02000000000000000000" pitchFamily="2" charset="0"/>
                    <a:cs typeface="NikoshBAN" panose="02000000000000000000" pitchFamily="2" charset="0"/>
                  </a:rPr>
                  <a:t>)</a:t>
                </a:r>
              </a:p>
              <a:p>
                <a:r>
                  <a:rPr lang="bn-IN" sz="2800" dirty="0">
                    <a:solidFill>
                      <a:schemeClr val="tx1"/>
                    </a:solidFill>
                    <a:latin typeface="NikoshBAN" panose="02000000000000000000" pitchFamily="2" charset="0"/>
                    <a:cs typeface="NikoshBAN" panose="02000000000000000000" pitchFamily="2" charset="0"/>
                  </a:rPr>
                  <a:t>          = </a:t>
                </a:r>
                <a14:m>
                  <m:oMath xmlns:m="http://schemas.openxmlformats.org/officeDocument/2006/math">
                    <m:r>
                      <a:rPr lang="bn-IN" sz="2800" i="1" dirty="0">
                        <a:solidFill>
                          <a:schemeClr val="tx1"/>
                        </a:solidFill>
                        <a:latin typeface="Cambria Math" panose="02040503050406030204" pitchFamily="18" charset="0"/>
                      </a:rPr>
                      <m:t>10</m:t>
                    </m:r>
                    <m:r>
                      <a:rPr lang="en-US" sz="2800" dirty="0">
                        <a:solidFill>
                          <a:schemeClr val="tx1"/>
                        </a:solidFill>
                        <a:latin typeface="Cambria Math" panose="02040503050406030204" pitchFamily="18" charset="0"/>
                      </a:rPr>
                      <m:t>×</m:t>
                    </m:r>
                    <m:r>
                      <a:rPr lang="en-US" sz="2800" dirty="0" smtClean="0">
                        <a:solidFill>
                          <a:schemeClr val="tx1"/>
                        </a:solidFill>
                        <a:latin typeface="Cambria Math" panose="02040503050406030204" pitchFamily="18" charset="0"/>
                      </a:rPr>
                      <m:t>107</m:t>
                    </m:r>
                  </m:oMath>
                </a14:m>
                <a:endParaRPr lang="bn-IN" sz="2800" dirty="0">
                  <a:solidFill>
                    <a:schemeClr val="tx1"/>
                  </a:solidFill>
                  <a:latin typeface="NikoshBAN" panose="02000000000000000000" pitchFamily="2" charset="0"/>
                </a:endParaRPr>
              </a:p>
              <a:p>
                <a:r>
                  <a:rPr lang="bn-IN" sz="2800" dirty="0">
                    <a:solidFill>
                      <a:schemeClr val="tx1"/>
                    </a:solidFill>
                    <a:latin typeface="NikoshBAN" panose="02000000000000000000" pitchFamily="2" charset="0"/>
                    <a:cs typeface="NikoshBAN" panose="02000000000000000000" pitchFamily="2" charset="0"/>
                  </a:rPr>
                  <a:t>	</a:t>
                </a:r>
                <a:r>
                  <a:rPr lang="en-US" sz="2800" dirty="0">
                    <a:solidFill>
                      <a:schemeClr val="tx1"/>
                    </a:solidFill>
                    <a:latin typeface="NikoshBAN" panose="02000000000000000000" pitchFamily="2" charset="0"/>
                    <a:cs typeface="NikoshBAN" panose="02000000000000000000" pitchFamily="2" charset="0"/>
                  </a:rPr>
                  <a:t>     </a:t>
                </a:r>
                <a:r>
                  <a:rPr lang="bn-IN" sz="2800" dirty="0">
                    <a:solidFill>
                      <a:schemeClr val="tx1"/>
                    </a:solidFill>
                    <a:latin typeface="NikoshBAN" panose="02000000000000000000" pitchFamily="2" charset="0"/>
                    <a:cs typeface="NikoshBAN" panose="02000000000000000000" pitchFamily="2" charset="0"/>
                  </a:rPr>
                  <a:t>=</a:t>
                </a:r>
                <a14:m>
                  <m:oMath xmlns:m="http://schemas.openxmlformats.org/officeDocument/2006/math">
                    <m:r>
                      <a:rPr lang="en-US" sz="2800" dirty="0" smtClean="0">
                        <a:solidFill>
                          <a:schemeClr val="tx1"/>
                        </a:solidFill>
                        <a:latin typeface="Cambria Math" panose="02040503050406030204" pitchFamily="18" charset="0"/>
                      </a:rPr>
                      <m:t>1070</m:t>
                    </m:r>
                  </m:oMath>
                </a14:m>
                <a:endParaRPr lang="bn-IN" sz="2800" dirty="0">
                  <a:solidFill>
                    <a:srgbClr val="FFFF00"/>
                  </a:solidFill>
                  <a:latin typeface="NikoshBAN" panose="02000000000000000000" pitchFamily="2" charset="0"/>
                </a:endParaRPr>
              </a:p>
            </p:txBody>
          </p:sp>
        </mc:Choice>
        <mc:Fallback xmlns="">
          <p:sp>
            <p:nvSpPr>
              <p:cNvPr id="3" name="TextBox 2">
                <a:extLst>
                  <a:ext uri="{FF2B5EF4-FFF2-40B4-BE49-F238E27FC236}">
                    <a16:creationId xmlns:a16="http://schemas.microsoft.com/office/drawing/2014/main" id="{A1013CF2-82C1-4FFC-8AA1-1A59A18B0A33}"/>
                  </a:ext>
                </a:extLst>
              </p:cNvPr>
              <p:cNvSpPr txBox="1">
                <a:spLocks noRot="1" noChangeAspect="1" noMove="1" noResize="1" noEditPoints="1" noAdjustHandles="1" noChangeArrowheads="1" noChangeShapeType="1" noTextEdit="1"/>
              </p:cNvSpPr>
              <p:nvPr/>
            </p:nvSpPr>
            <p:spPr>
              <a:xfrm>
                <a:off x="3540351" y="1558307"/>
                <a:ext cx="5408777" cy="4742196"/>
              </a:xfrm>
              <a:prstGeom prst="rect">
                <a:avLst/>
              </a:prstGeom>
              <a:blipFill>
                <a:blip r:embed="rId2"/>
                <a:stretch>
                  <a:fillRect l="-2368" t="-1157" b="-2699"/>
                </a:stretch>
              </a:blipFill>
            </p:spPr>
            <p:txBody>
              <a:bodyPr/>
              <a:lstStyle/>
              <a:p>
                <a:r>
                  <a:rPr lang="en-US">
                    <a:noFill/>
                  </a:rPr>
                  <a:t> </a:t>
                </a:r>
              </a:p>
            </p:txBody>
          </p:sp>
        </mc:Fallback>
      </mc:AlternateContent>
    </p:spTree>
    <p:extLst>
      <p:ext uri="{BB962C8B-B14F-4D97-AF65-F5344CB8AC3E}">
        <p14:creationId xmlns:p14="http://schemas.microsoft.com/office/powerpoint/2010/main" val="10879684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DEF2-F880-4D31-AB63-41036CD1777D}"/>
              </a:ext>
            </a:extLst>
          </p:cNvPr>
          <p:cNvSpPr>
            <a:spLocks noGrp="1"/>
          </p:cNvSpPr>
          <p:nvPr>
            <p:ph type="title"/>
          </p:nvPr>
        </p:nvSpPr>
        <p:spPr>
          <a:xfrm>
            <a:off x="3567333" y="393261"/>
            <a:ext cx="3227363" cy="915035"/>
          </a:xfrm>
          <a:solidFill>
            <a:schemeClr val="bg1">
              <a:lumMod val="75000"/>
            </a:schemeClr>
          </a:solidFill>
        </p:spPr>
        <p:txBody>
          <a:bodyPr>
            <a:normAutofit/>
          </a:bodyPr>
          <a:lstStyle/>
          <a:p>
            <a:r>
              <a:rPr lang="bn-IN" sz="5400" dirty="0">
                <a:latin typeface="NikoshBAN" panose="02000000000000000000" pitchFamily="2" charset="0"/>
                <a:cs typeface="NikoshBAN" panose="02000000000000000000" pitchFamily="2" charset="0"/>
              </a:rPr>
              <a:t> </a:t>
            </a:r>
            <a:r>
              <a:rPr lang="bn-IN" sz="5400" dirty="0">
                <a:solidFill>
                  <a:schemeClr val="tx1"/>
                </a:solidFill>
                <a:latin typeface="NikoshBAN" panose="02000000000000000000" pitchFamily="2" charset="0"/>
                <a:cs typeface="NikoshBAN" panose="02000000000000000000" pitchFamily="2" charset="0"/>
              </a:rPr>
              <a:t>দলগত কাজ </a:t>
            </a:r>
            <a:endParaRPr lang="en-US" sz="5400" dirty="0">
              <a:solidFill>
                <a:schemeClr val="tx1"/>
              </a:solidFill>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0BF3D345-F0F1-4E61-AAD1-49DFC15BB16B}"/>
              </a:ext>
            </a:extLst>
          </p:cNvPr>
          <p:cNvSpPr txBox="1"/>
          <p:nvPr/>
        </p:nvSpPr>
        <p:spPr>
          <a:xfrm>
            <a:off x="504093" y="2631293"/>
            <a:ext cx="8457028" cy="2123658"/>
          </a:xfrm>
          <a:prstGeom prst="rect">
            <a:avLst/>
          </a:prstGeom>
          <a:solidFill>
            <a:schemeClr val="bg2"/>
          </a:solidFill>
        </p:spPr>
        <p:txBody>
          <a:bodyPr wrap="square" rtlCol="0">
            <a:spAutoFit/>
          </a:bodyPr>
          <a:lstStyle/>
          <a:p>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পাঁচজন</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করে</a:t>
            </a:r>
            <a:r>
              <a:rPr lang="bn-IN" sz="4400" dirty="0">
                <a:latin typeface="NikoshBAN" panose="02000000000000000000" pitchFamily="2" charset="0"/>
                <a:cs typeface="NikoshBAN" panose="02000000000000000000" pitchFamily="2" charset="0"/>
              </a:rPr>
              <a:t> বি</a:t>
            </a:r>
            <a:r>
              <a:rPr lang="en-US" sz="4400" dirty="0" err="1">
                <a:latin typeface="NikoshBAN" panose="02000000000000000000" pitchFamily="2" charset="0"/>
                <a:cs typeface="NikoshBAN" panose="02000000000000000000" pitchFamily="2" charset="0"/>
              </a:rPr>
              <a:t>ভক্ত</a:t>
            </a:r>
            <a:r>
              <a:rPr lang="bn-IN" sz="4400" dirty="0">
                <a:latin typeface="NikoshBAN" panose="02000000000000000000" pitchFamily="2" charset="0"/>
                <a:cs typeface="NikoshBAN" panose="02000000000000000000" pitchFamily="2" charset="0"/>
              </a:rPr>
              <a:t> হয়ে</a:t>
            </a:r>
            <a:r>
              <a:rPr lang="en-US" sz="4400" dirty="0">
                <a:latin typeface="NikoshBAN" panose="02000000000000000000" pitchFamily="2" charset="0"/>
                <a:cs typeface="NikoshBAN" panose="02000000000000000000" pitchFamily="2" charset="0"/>
              </a:rPr>
              <a:t>,</a:t>
            </a:r>
          </a:p>
          <a:p>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অনুক্রম</a:t>
            </a:r>
            <a:r>
              <a:rPr lang="en-US" sz="4400" dirty="0">
                <a:latin typeface="NikoshBAN" panose="02000000000000000000" pitchFamily="2" charset="0"/>
                <a:cs typeface="NikoshBAN" panose="02000000000000000000" pitchFamily="2" charset="0"/>
              </a:rPr>
              <a:t> ও </a:t>
            </a:r>
            <a:r>
              <a:rPr lang="en-US" sz="4400" dirty="0" err="1">
                <a:latin typeface="NikoshBAN" panose="02000000000000000000" pitchFamily="2" charset="0"/>
                <a:cs typeface="NikoshBAN" panose="02000000000000000000" pitchFamily="2" charset="0"/>
              </a:rPr>
              <a:t>ধারার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মধ্যে</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দুটি</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পার্থক্য</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এবং</a:t>
            </a:r>
            <a:r>
              <a:rPr lang="en-US" sz="4400" dirty="0">
                <a:latin typeface="NikoshBAN" panose="02000000000000000000" pitchFamily="2" charset="0"/>
                <a:cs typeface="NikoshBAN" panose="02000000000000000000" pitchFamily="2" charset="0"/>
              </a:rPr>
              <a:t> </a:t>
            </a:r>
          </a:p>
          <a:p>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সমান্তর</a:t>
            </a:r>
            <a:r>
              <a:rPr lang="bn-IN" sz="4400" dirty="0">
                <a:latin typeface="NikoshBAN" panose="02000000000000000000" pitchFamily="2" charset="0"/>
                <a:cs typeface="NikoshBAN" panose="02000000000000000000" pitchFamily="2" charset="0"/>
              </a:rPr>
              <a:t> ধারার বৈশিষ্ট্য</a:t>
            </a:r>
            <a:r>
              <a:rPr lang="en-US" sz="4400" dirty="0" err="1">
                <a:latin typeface="NikoshBAN" panose="02000000000000000000" pitchFamily="2" charset="0"/>
                <a:cs typeface="NikoshBAN" panose="02000000000000000000" pitchFamily="2" charset="0"/>
              </a:rPr>
              <a:t>গুলো</a:t>
            </a:r>
            <a:r>
              <a:rPr lang="bn-IN" sz="4400" dirty="0">
                <a:latin typeface="NikoshBAN" panose="02000000000000000000" pitchFamily="2" charset="0"/>
                <a:cs typeface="NikoshBAN" panose="02000000000000000000" pitchFamily="2" charset="0"/>
              </a:rPr>
              <a:t> আলোচনা করো</a:t>
            </a:r>
            <a:r>
              <a:rPr lang="en-US" sz="44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2844E91D-849D-416A-9874-ED8155C86D11}"/>
              </a:ext>
            </a:extLst>
          </p:cNvPr>
          <p:cNvSpPr txBox="1"/>
          <p:nvPr/>
        </p:nvSpPr>
        <p:spPr>
          <a:xfrm>
            <a:off x="7343335" y="858129"/>
            <a:ext cx="2574388" cy="584775"/>
          </a:xfrm>
          <a:prstGeom prst="rect">
            <a:avLst/>
          </a:prstGeom>
          <a:solidFill>
            <a:schemeClr val="accent3">
              <a:lumMod val="20000"/>
              <a:lumOff val="80000"/>
            </a:schemeClr>
          </a:solidFill>
        </p:spPr>
        <p:txBody>
          <a:bodyPr wrap="square" rtlCol="0">
            <a:spAutoFit/>
          </a:bodyPr>
          <a:lstStyle/>
          <a:p>
            <a:r>
              <a:rPr lang="en-US" sz="3200" dirty="0">
                <a:latin typeface="NikoshBAN" panose="02000000000000000000" pitchFamily="2" charset="0"/>
                <a:cs typeface="NikoshBAN" panose="02000000000000000000" pitchFamily="2" charset="0"/>
              </a:rPr>
              <a:t>স</a:t>
            </a:r>
            <a:r>
              <a:rPr lang="as-IN" sz="3200" dirty="0">
                <a:latin typeface="NikoshBAN" panose="02000000000000000000" pitchFamily="2" charset="0"/>
                <a:cs typeface="NikoshBAN" panose="02000000000000000000" pitchFamily="2" charset="0"/>
              </a:rPr>
              <a:t>ম</a:t>
            </a:r>
            <a:r>
              <a:rPr lang="en-US" sz="3200" dirty="0">
                <a:latin typeface="NikoshBAN" panose="02000000000000000000" pitchFamily="2" charset="0"/>
                <a:cs typeface="NikoshBAN" panose="02000000000000000000" pitchFamily="2" charset="0"/>
              </a:rPr>
              <a:t>য়</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১</a:t>
            </a:r>
            <a:r>
              <a:rPr lang="en-US" sz="3200" dirty="0">
                <a:latin typeface="NikoshBAN" panose="02000000000000000000" pitchFamily="2" charset="0"/>
                <a:cs typeface="NikoshBAN" panose="02000000000000000000" pitchFamily="2" charset="0"/>
              </a:rPr>
              <a:t>০ </a:t>
            </a:r>
            <a:r>
              <a:rPr lang="en-US" sz="3200" dirty="0" err="1">
                <a:latin typeface="NikoshBAN" panose="02000000000000000000" pitchFamily="2" charset="0"/>
                <a:cs typeface="NikoshBAN" panose="02000000000000000000" pitchFamily="2" charset="0"/>
              </a:rPr>
              <a:t>মিনিট</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959294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 calcmode="lin" valueType="num">
                                      <p:cBhvr>
                                        <p:cTn id="23" dur="500" fill="hold"/>
                                        <p:tgtEl>
                                          <p:spTgt spid="3"/>
                                        </p:tgtEl>
                                        <p:attrNameLst>
                                          <p:attrName>style.rotation</p:attrName>
                                        </p:attrNameLst>
                                      </p:cBhvr>
                                      <p:tavLst>
                                        <p:tav tm="0">
                                          <p:val>
                                            <p:fltVal val="90"/>
                                          </p:val>
                                        </p:tav>
                                        <p:tav tm="100000">
                                          <p:val>
                                            <p:fltVal val="0"/>
                                          </p:val>
                                        </p:tav>
                                      </p:tavLst>
                                    </p:anim>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994AD-7973-494C-9E0E-677DBB0D5AFD}"/>
              </a:ext>
            </a:extLst>
          </p:cNvPr>
          <p:cNvSpPr>
            <a:spLocks noGrp="1"/>
          </p:cNvSpPr>
          <p:nvPr>
            <p:ph type="title"/>
          </p:nvPr>
        </p:nvSpPr>
        <p:spPr>
          <a:xfrm>
            <a:off x="838200" y="98474"/>
            <a:ext cx="8924778" cy="956603"/>
          </a:xfrm>
        </p:spPr>
        <p:txBody>
          <a:bodyPr>
            <a:noAutofit/>
          </a:bodyPr>
          <a:lstStyle/>
          <a:p>
            <a:pPr algn="ctr"/>
            <a:r>
              <a:rPr lang="bn-IN" sz="6600" dirty="0">
                <a:solidFill>
                  <a:schemeClr val="accent5"/>
                </a:solidFill>
                <a:latin typeface="NikoshBAN" panose="02000000000000000000" pitchFamily="2" charset="0"/>
                <a:cs typeface="NikoshBAN" panose="02000000000000000000" pitchFamily="2" charset="0"/>
              </a:rPr>
              <a:t>মূল্যায়ণ </a:t>
            </a:r>
            <a:endParaRPr lang="en-US" sz="6600" dirty="0">
              <a:solidFill>
                <a:schemeClr val="accent5"/>
              </a:solidFill>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AC07BF5D-EC7A-41B8-A729-61C3A75E17F0}"/>
              </a:ext>
            </a:extLst>
          </p:cNvPr>
          <p:cNvSpPr txBox="1"/>
          <p:nvPr/>
        </p:nvSpPr>
        <p:spPr>
          <a:xfrm>
            <a:off x="464235" y="1709580"/>
            <a:ext cx="11437032" cy="523220"/>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7+13+19+25… … </a:t>
            </a:r>
            <a:r>
              <a:rPr lang="bn-BD" sz="2800" dirty="0">
                <a:latin typeface="NikoshBAN" panose="02000000000000000000" pitchFamily="2" charset="0"/>
                <a:cs typeface="NikoshBAN" panose="02000000000000000000" pitchFamily="2" charset="0"/>
              </a:rPr>
              <a:t>এ</a:t>
            </a:r>
            <a:r>
              <a:rPr lang="en-US" sz="2800" dirty="0">
                <a:latin typeface="NikoshBAN" panose="02000000000000000000" pitchFamily="2" charset="0"/>
                <a:cs typeface="NikoshBAN" panose="02000000000000000000" pitchFamily="2" charset="0"/>
              </a:rPr>
              <a:t>ক</a:t>
            </a:r>
            <a:r>
              <a:rPr lang="bn-BD" sz="2800" dirty="0">
                <a:latin typeface="NikoshBAN" panose="02000000000000000000" pitchFamily="2" charset="0"/>
                <a:cs typeface="NikoshBAN" panose="02000000000000000000" pitchFamily="2" charset="0"/>
              </a:rPr>
              <a:t>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ধারা</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উপরোক্ত তথ্যের আলোকে ১-২ নং প্রশ্নের উত্তর দাও। </a:t>
            </a:r>
            <a:endParaRPr lang="en-US" sz="2800"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C758ED9E-1E97-4761-AD72-933CFE9BC1ED}"/>
              </a:ext>
            </a:extLst>
          </p:cNvPr>
          <p:cNvSpPr txBox="1"/>
          <p:nvPr/>
        </p:nvSpPr>
        <p:spPr>
          <a:xfrm>
            <a:off x="464236" y="2447778"/>
            <a:ext cx="11254152" cy="2954655"/>
          </a:xfrm>
          <a:prstGeom prst="rect">
            <a:avLst/>
          </a:prstGeom>
          <a:noFill/>
        </p:spPr>
        <p:txBody>
          <a:bodyPr wrap="square" rtlCol="0">
            <a:spAutoFit/>
          </a:bodyPr>
          <a:lstStyle/>
          <a:p>
            <a:r>
              <a:rPr lang="bn-IN" dirty="0"/>
              <a:t>       </a:t>
            </a:r>
          </a:p>
          <a:p>
            <a:r>
              <a:rPr lang="en-US" sz="2800" dirty="0"/>
              <a:t>১। </a:t>
            </a:r>
            <a:r>
              <a:rPr lang="bn-IN" sz="2800" dirty="0">
                <a:latin typeface="NikoshBAN" panose="02000000000000000000" pitchFamily="2" charset="0"/>
                <a:cs typeface="NikoshBAN" panose="02000000000000000000" pitchFamily="2" charset="0"/>
              </a:rPr>
              <a:t>ধারাটির </a:t>
            </a:r>
            <a:r>
              <a:rPr lang="bn-IN" sz="2800" dirty="0">
                <a:latin typeface="NikoshBAN" panose="02000000000000000000" pitchFamily="2" charset="0"/>
              </a:rPr>
              <a:t>15</a:t>
            </a:r>
            <a:r>
              <a:rPr lang="bn-IN" sz="2800" dirty="0">
                <a:latin typeface="NikoshBAN" panose="02000000000000000000" pitchFamily="2" charset="0"/>
                <a:cs typeface="NikoshBAN" panose="02000000000000000000" pitchFamily="2" charset="0"/>
              </a:rPr>
              <a:t> তম পদ কোনটি ?  ক</a:t>
            </a:r>
            <a:r>
              <a:rPr lang="bn-IN" sz="2800" dirty="0">
                <a:latin typeface="NikoshBAN" panose="02000000000000000000" pitchFamily="2" charset="0"/>
              </a:rPr>
              <a:t>)</a:t>
            </a:r>
            <a:r>
              <a:rPr lang="bn-IN" sz="2800" dirty="0">
                <a:latin typeface="Arial" panose="020B0604020202020204" pitchFamily="34" charset="0"/>
              </a:rPr>
              <a:t>85 </a:t>
            </a:r>
            <a:r>
              <a:rPr lang="bn-IN" sz="2800" dirty="0">
                <a:latin typeface="NikoshBAN" panose="02000000000000000000" pitchFamily="2" charset="0"/>
              </a:rPr>
              <a:t>     </a:t>
            </a:r>
            <a:r>
              <a:rPr lang="bn-IN" sz="2800" dirty="0">
                <a:latin typeface="NikoshBAN" panose="02000000000000000000" pitchFamily="2" charset="0"/>
                <a:cs typeface="NikoshBAN" panose="02000000000000000000" pitchFamily="2" charset="0"/>
              </a:rPr>
              <a:t>খ)</a:t>
            </a:r>
            <a:r>
              <a:rPr lang="bn-IN" sz="2800" dirty="0">
                <a:latin typeface="NikoshBAN" panose="02000000000000000000" pitchFamily="2" charset="0"/>
              </a:rPr>
              <a:t> 91    </a:t>
            </a:r>
            <a:r>
              <a:rPr lang="bn-IN" sz="2800" dirty="0">
                <a:latin typeface="NikoshBAN" panose="02000000000000000000" pitchFamily="2" charset="0"/>
                <a:cs typeface="NikoshBAN" panose="02000000000000000000" pitchFamily="2" charset="0"/>
              </a:rPr>
              <a:t>গ)</a:t>
            </a:r>
            <a:r>
              <a:rPr lang="bn-IN" sz="2800" dirty="0">
                <a:latin typeface="NikoshBAN" panose="02000000000000000000" pitchFamily="2" charset="0"/>
              </a:rPr>
              <a:t> 97      </a:t>
            </a:r>
            <a:r>
              <a:rPr lang="bn-IN" sz="2800" dirty="0">
                <a:latin typeface="NikoshBAN" panose="02000000000000000000" pitchFamily="2" charset="0"/>
                <a:cs typeface="NikoshBAN" panose="02000000000000000000" pitchFamily="2" charset="0"/>
              </a:rPr>
              <a:t>ঘ )   </a:t>
            </a:r>
            <a:r>
              <a:rPr lang="bn-IN" sz="2800" dirty="0">
                <a:latin typeface="NikoshBAN" panose="02000000000000000000" pitchFamily="2" charset="0"/>
                <a:cs typeface="+mj-cs"/>
              </a:rPr>
              <a:t>104</a:t>
            </a:r>
            <a:r>
              <a:rPr lang="bn-IN" sz="2800" dirty="0">
                <a:latin typeface="NikoshBAN" panose="02000000000000000000" pitchFamily="2" charset="0"/>
                <a:cs typeface="NikoshBAN" panose="02000000000000000000" pitchFamily="2" charset="0"/>
              </a:rPr>
              <a:t>     </a:t>
            </a:r>
            <a:endParaRPr lang="bn-IN"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২। ধারাটির ১ম </a:t>
            </a:r>
            <a:r>
              <a:rPr lang="bn-IN" sz="2800" dirty="0">
                <a:latin typeface="NikoshBAN" panose="02000000000000000000" pitchFamily="2" charset="0"/>
              </a:rPr>
              <a:t>20</a:t>
            </a:r>
            <a:r>
              <a:rPr lang="bn-IN" sz="2800" dirty="0">
                <a:latin typeface="NikoshBAN" panose="02000000000000000000" pitchFamily="2" charset="0"/>
                <a:cs typeface="NikoshBAN" panose="02000000000000000000" pitchFamily="2" charset="0"/>
              </a:rPr>
              <a:t> টি পদের সমষ্টি কত ?         ক)  </a:t>
            </a:r>
            <a:r>
              <a:rPr lang="bn-IN" sz="2800" dirty="0">
                <a:latin typeface="NikoshBAN" panose="02000000000000000000" pitchFamily="2" charset="0"/>
                <a:cs typeface="+mj-cs"/>
              </a:rPr>
              <a:t>141  </a:t>
            </a:r>
            <a:r>
              <a:rPr lang="bn-IN" sz="2800" dirty="0">
                <a:latin typeface="NikoshBAN" panose="02000000000000000000" pitchFamily="2" charset="0"/>
                <a:cs typeface="NikoshBAN" panose="02000000000000000000" pitchFamily="2" charset="0"/>
              </a:rPr>
              <a:t> খ) </a:t>
            </a:r>
            <a:r>
              <a:rPr lang="bn-IN" sz="2800" dirty="0">
                <a:latin typeface="NikoshBAN" panose="02000000000000000000" pitchFamily="2" charset="0"/>
              </a:rPr>
              <a:t>1210</a:t>
            </a:r>
            <a:r>
              <a:rPr lang="bn-IN" sz="2800" dirty="0">
                <a:latin typeface="NikoshBAN" panose="02000000000000000000" pitchFamily="2" charset="0"/>
                <a:cs typeface="NikoshBAN" panose="02000000000000000000" pitchFamily="2" charset="0"/>
              </a:rPr>
              <a:t>     গ) </a:t>
            </a:r>
            <a:r>
              <a:rPr lang="bn-IN" sz="2800" dirty="0">
                <a:latin typeface="NikoshBAN" panose="02000000000000000000" pitchFamily="2" charset="0"/>
                <a:cs typeface="+mj-cs"/>
              </a:rPr>
              <a:t>1280 </a:t>
            </a:r>
            <a:r>
              <a:rPr lang="bn-IN" sz="2800" dirty="0">
                <a:latin typeface="NikoshBAN" panose="02000000000000000000" pitchFamily="2" charset="0"/>
                <a:cs typeface="NikoshBAN" panose="02000000000000000000" pitchFamily="2" charset="0"/>
              </a:rPr>
              <a:t>   ঘ) </a:t>
            </a:r>
            <a:r>
              <a:rPr lang="bn-IN" sz="2800" dirty="0">
                <a:latin typeface="NikoshBAN" panose="02000000000000000000" pitchFamily="2" charset="0"/>
                <a:cs typeface="+mj-cs"/>
              </a:rPr>
              <a:t>2560</a:t>
            </a:r>
            <a:endParaRPr lang="bn-IN"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৩। সমান্তর ধারার ১ম পদ </a:t>
            </a:r>
            <a:r>
              <a:rPr lang="bn-IN" sz="2800" dirty="0">
                <a:latin typeface="NikoshBAN" panose="02000000000000000000" pitchFamily="2" charset="0"/>
              </a:rPr>
              <a:t>3</a:t>
            </a:r>
            <a:r>
              <a:rPr lang="bn-IN" sz="2800" dirty="0">
                <a:latin typeface="NikoshBAN" panose="02000000000000000000" pitchFamily="2" charset="0"/>
                <a:cs typeface="NikoshBAN" panose="02000000000000000000" pitchFamily="2" charset="0"/>
              </a:rPr>
              <a:t> এবং সাধারণ অন্তর </a:t>
            </a:r>
            <a:r>
              <a:rPr lang="bn-IN" sz="2800" dirty="0">
                <a:latin typeface="NikoshBAN" panose="02000000000000000000" pitchFamily="2" charset="0"/>
              </a:rPr>
              <a:t>4</a:t>
            </a:r>
            <a:r>
              <a:rPr lang="bn-IN" sz="2800" dirty="0">
                <a:latin typeface="NikoshBAN" panose="02000000000000000000" pitchFamily="2" charset="0"/>
                <a:cs typeface="NikoshBAN" panose="02000000000000000000" pitchFamily="2" charset="0"/>
              </a:rPr>
              <a:t> হলে-</a:t>
            </a:r>
          </a:p>
          <a:p>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তৃতীয় পদ</a:t>
            </a:r>
            <a:r>
              <a:rPr lang="bn-IN" sz="2800" dirty="0">
                <a:latin typeface="NikoshBAN" panose="02000000000000000000" pitchFamily="2" charset="0"/>
                <a:cs typeface="+mj-cs"/>
              </a:rPr>
              <a:t> 7 </a:t>
            </a:r>
            <a:r>
              <a:rPr lang="en-US" sz="2800" dirty="0">
                <a:latin typeface="NikoshBAN" panose="02000000000000000000" pitchFamily="2" charset="0"/>
                <a:cs typeface="+mj-cs"/>
              </a:rPr>
              <a:t>(</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 ৪র্থ পদ </a:t>
            </a:r>
            <a:r>
              <a:rPr lang="bn-IN" sz="2800" dirty="0">
                <a:latin typeface="NikoshBAN" panose="02000000000000000000" pitchFamily="2" charset="0"/>
              </a:rPr>
              <a:t>15</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iii)</a:t>
            </a:r>
            <a:r>
              <a:rPr lang="bn-IN" sz="2800" dirty="0">
                <a:latin typeface="NikoshBAN" panose="02000000000000000000" pitchFamily="2" charset="0"/>
                <a:cs typeface="NikoshBAN" panose="02000000000000000000" pitchFamily="2" charset="0"/>
              </a:rPr>
              <a:t>  ধারাটি  </a:t>
            </a:r>
            <a:r>
              <a:rPr lang="bn-IN" sz="2800" dirty="0">
                <a:latin typeface="NikoshBAN" panose="02000000000000000000" pitchFamily="2" charset="0"/>
              </a:rPr>
              <a:t>3</a:t>
            </a:r>
            <a:r>
              <a:rPr lang="bn-IN" sz="2800" dirty="0">
                <a:latin typeface="NikoshBAN" panose="02000000000000000000" pitchFamily="2" charset="0"/>
                <a:cs typeface="NikoshBAN" panose="02000000000000000000" pitchFamily="2" charset="0"/>
              </a:rPr>
              <a:t>+</a:t>
            </a:r>
            <a:r>
              <a:rPr lang="bn-IN" sz="2800" dirty="0">
                <a:latin typeface="NikoshBAN" panose="02000000000000000000" pitchFamily="2" charset="0"/>
              </a:rPr>
              <a:t>7</a:t>
            </a:r>
            <a:r>
              <a:rPr lang="bn-IN" sz="2800" dirty="0">
                <a:latin typeface="NikoshBAN" panose="02000000000000000000" pitchFamily="2" charset="0"/>
                <a:cs typeface="NikoshBAN" panose="02000000000000000000" pitchFamily="2" charset="0"/>
              </a:rPr>
              <a:t>+</a:t>
            </a:r>
            <a:r>
              <a:rPr lang="bn-IN" sz="2800" dirty="0">
                <a:latin typeface="NikoshBAN" panose="02000000000000000000" pitchFamily="2" charset="0"/>
              </a:rPr>
              <a:t>11</a:t>
            </a:r>
            <a:r>
              <a:rPr lang="bn-IN" sz="2800" dirty="0">
                <a:latin typeface="NikoshBAN" panose="02000000000000000000" pitchFamily="2" charset="0"/>
                <a:cs typeface="NikoshBAN" panose="02000000000000000000" pitchFamily="2" charset="0"/>
              </a:rPr>
              <a:t>+</a:t>
            </a:r>
            <a:r>
              <a:rPr lang="bn-IN" sz="2800" dirty="0">
                <a:latin typeface="NikoshBAN" panose="02000000000000000000" pitchFamily="2" charset="0"/>
              </a:rPr>
              <a:t>15</a:t>
            </a:r>
            <a:r>
              <a:rPr lang="bn-IN" sz="2800" dirty="0">
                <a:latin typeface="NikoshBAN" panose="02000000000000000000" pitchFamily="2" charset="0"/>
                <a:cs typeface="NikoshBAN" panose="02000000000000000000" pitchFamily="2" charset="0"/>
              </a:rPr>
              <a:t> ... ...  নিচের কোনটি সঠিক ?</a:t>
            </a:r>
          </a:p>
          <a:p>
            <a:endParaRPr lang="bn-IN" sz="2800" dirty="0">
              <a:latin typeface="NikoshBAN" panose="02000000000000000000" pitchFamily="2" charset="0"/>
              <a:cs typeface="NikoshBAN" panose="02000000000000000000" pitchFamily="2" charset="0"/>
            </a:endParaRPr>
          </a:p>
          <a:p>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 ও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খ) </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 ও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গ)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ও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ঘ) </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ও  </a:t>
            </a:r>
            <a:r>
              <a:rPr lang="en-US" sz="2800" dirty="0">
                <a:latin typeface="NikoshBAN" panose="02000000000000000000" pitchFamily="2" charset="0"/>
                <a:cs typeface="NikoshBAN" panose="02000000000000000000" pitchFamily="2" charset="0"/>
              </a:rPr>
              <a:t>ii¡</a:t>
            </a:r>
            <a:r>
              <a:rPr lang="bn-IN" sz="2800" dirty="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0457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wheel(1)">
                                      <p:cBhvr>
                                        <p:cTn id="25" dur="20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 calcmode="lin" valueType="num">
                                      <p:cBhvr>
                                        <p:cTn id="30"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down)">
                                      <p:cBhvr>
                                        <p:cTn id="36" dur="500"/>
                                        <p:tgtEl>
                                          <p:spTgt spid="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anim calcmode="lin" valueType="num">
                                      <p:cBhvr additive="base">
                                        <p:cTn id="4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anim calcmode="lin" valueType="num">
                                      <p:cBhvr additive="base">
                                        <p:cTn id="4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nodeType="clickEffect">
                                  <p:stCondLst>
                                    <p:cond delay="0"/>
                                  </p:stCondLst>
                                  <p:childTnLst>
                                    <p:set>
                                      <p:cBhvr>
                                        <p:cTn id="50" dur="1" fill="hold">
                                          <p:stCondLst>
                                            <p:cond delay="0"/>
                                          </p:stCondLst>
                                        </p:cTn>
                                        <p:tgtEl>
                                          <p:spTgt spid="6">
                                            <p:txEl>
                                              <p:pRg st="6" end="6"/>
                                            </p:txEl>
                                          </p:spTgt>
                                        </p:tgtEl>
                                        <p:attrNameLst>
                                          <p:attrName>style.visibility</p:attrName>
                                        </p:attrNameLst>
                                      </p:cBhvr>
                                      <p:to>
                                        <p:strVal val="visible"/>
                                      </p:to>
                                    </p:set>
                                    <p:animEffect transition="in" filter="fade">
                                      <p:cBhvr>
                                        <p:cTn id="51" dur="1000"/>
                                        <p:tgtEl>
                                          <p:spTgt spid="6">
                                            <p:txEl>
                                              <p:pRg st="6" end="6"/>
                                            </p:txEl>
                                          </p:spTgt>
                                        </p:tgtEl>
                                      </p:cBhvr>
                                    </p:animEffect>
                                    <p:anim calcmode="lin" valueType="num">
                                      <p:cBhvr>
                                        <p:cTn id="52"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6">
                                            <p:txEl>
                                              <p:pRg st="6" end="6"/>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6">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076E-C680-4615-9A9D-6313767FA7C7}"/>
              </a:ext>
            </a:extLst>
          </p:cNvPr>
          <p:cNvSpPr>
            <a:spLocks noGrp="1"/>
          </p:cNvSpPr>
          <p:nvPr>
            <p:ph type="title"/>
          </p:nvPr>
        </p:nvSpPr>
        <p:spPr>
          <a:xfrm>
            <a:off x="677333" y="609599"/>
            <a:ext cx="9789029" cy="4187483"/>
          </a:xfrm>
        </p:spPr>
        <p:txBody>
          <a:bodyPr/>
          <a:lstStyle/>
          <a:p>
            <a:pPr algn="ctr"/>
            <a:r>
              <a:rPr lang="en-US" dirty="0" err="1">
                <a:latin typeface="NikoshBAN" panose="02000000000000000000" pitchFamily="2" charset="0"/>
                <a:cs typeface="NikoshBAN" panose="02000000000000000000" pitchFamily="2" charset="0"/>
              </a:rPr>
              <a:t>এসো</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এখন</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তোমাদের</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উত্ত</a:t>
            </a:r>
            <a:r>
              <a:rPr lang="bn-BD" dirty="0">
                <a:latin typeface="NikoshBAN" panose="02000000000000000000" pitchFamily="2" charset="0"/>
                <a:cs typeface="NikoshBAN" panose="02000000000000000000" pitchFamily="2" charset="0"/>
              </a:rPr>
              <a:t>র</a:t>
            </a:r>
            <a:r>
              <a:rPr lang="en-US" dirty="0">
                <a:latin typeface="NikoshBAN" panose="02000000000000000000" pitchFamily="2" charset="0"/>
                <a:cs typeface="NikoshBAN" panose="02000000000000000000" pitchFamily="2" charset="0"/>
              </a:rPr>
              <a:t>ে</a:t>
            </a:r>
            <a:r>
              <a:rPr lang="bn-BD" dirty="0">
                <a:latin typeface="NikoshBAN" panose="02000000000000000000" pitchFamily="2" charset="0"/>
                <a:cs typeface="NikoshBAN" panose="02000000000000000000" pitchFamily="2" charset="0"/>
              </a:rPr>
              <a:t>র</a:t>
            </a:r>
            <a:r>
              <a:rPr lang="en-US" dirty="0">
                <a:latin typeface="NikoshBAN" panose="02000000000000000000" pitchFamily="2" charset="0"/>
                <a:cs typeface="NikoshBAN" panose="02000000000000000000" pitchFamily="2" charset="0"/>
              </a:rPr>
              <a:t> </a:t>
            </a:r>
            <a:r>
              <a:rPr lang="bn-BD" dirty="0">
                <a:latin typeface="NikoshBAN" panose="02000000000000000000" pitchFamily="2" charset="0"/>
                <a:cs typeface="NikoshBAN" panose="02000000000000000000" pitchFamily="2" charset="0"/>
              </a:rPr>
              <a:t>স</a:t>
            </a:r>
            <a:r>
              <a:rPr lang="en-US" dirty="0" err="1">
                <a:latin typeface="NikoshBAN" panose="02000000000000000000" pitchFamily="2" charset="0"/>
                <a:cs typeface="NikoshBAN" panose="02000000000000000000" pitchFamily="2" charset="0"/>
              </a:rPr>
              <a:t>াথে</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উত্তরগুলো</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মিলিয়ে</a:t>
            </a:r>
            <a:r>
              <a:rPr lang="en-US" dirty="0">
                <a:latin typeface="NikoshBAN" panose="02000000000000000000" pitchFamily="2" charset="0"/>
                <a:cs typeface="NikoshBAN" panose="02000000000000000000" pitchFamily="2" charset="0"/>
              </a:rPr>
              <a:t> </a:t>
            </a:r>
            <a:r>
              <a:rPr lang="en-US" dirty="0" err="1">
                <a:latin typeface="NikoshBAN" panose="02000000000000000000" pitchFamily="2" charset="0"/>
                <a:cs typeface="NikoshBAN" panose="02000000000000000000" pitchFamily="2" charset="0"/>
              </a:rPr>
              <a:t>নিই</a:t>
            </a:r>
            <a:r>
              <a:rPr lang="en-US" dirty="0">
                <a:latin typeface="NikoshBAN" panose="02000000000000000000" pitchFamily="2" charset="0"/>
                <a:cs typeface="NikoshBAN" panose="02000000000000000000" pitchFamily="2" charset="0"/>
              </a:rPr>
              <a:t> </a:t>
            </a:r>
            <a:br>
              <a:rPr lang="en-US" dirty="0">
                <a:latin typeface="NikoshBAN" panose="02000000000000000000" pitchFamily="2" charset="0"/>
                <a:cs typeface="NikoshBAN" panose="02000000000000000000" pitchFamily="2" charset="0"/>
              </a:rPr>
            </a:br>
            <a:br>
              <a:rPr lang="en-US" dirty="0">
                <a:latin typeface="NikoshBAN" panose="02000000000000000000" pitchFamily="2" charset="0"/>
                <a:cs typeface="NikoshBAN" panose="02000000000000000000" pitchFamily="2" charset="0"/>
              </a:rPr>
            </a:br>
            <a:r>
              <a:rPr lang="bn-BD" dirty="0">
                <a:latin typeface="NikoshBAN" panose="02000000000000000000" pitchFamily="2" charset="0"/>
                <a:cs typeface="NikoshBAN" panose="02000000000000000000" pitchFamily="2" charset="0"/>
              </a:rPr>
              <a:t>১</a:t>
            </a:r>
            <a:r>
              <a:rPr lang="en-US" dirty="0">
                <a:latin typeface="NikoshBAN" panose="02000000000000000000" pitchFamily="2" charset="0"/>
                <a:cs typeface="NikoshBAN" panose="02000000000000000000" pitchFamily="2" charset="0"/>
              </a:rPr>
              <a:t>। (খ) </a:t>
            </a:r>
            <a:r>
              <a:rPr lang="bn-IN" dirty="0">
                <a:latin typeface="NikoshBAN" panose="02000000000000000000" pitchFamily="2" charset="0"/>
                <a:cs typeface="+mn-cs"/>
              </a:rPr>
              <a:t>91</a:t>
            </a:r>
            <a:r>
              <a:rPr lang="en-US" dirty="0">
                <a:latin typeface="NikoshBAN" panose="02000000000000000000" pitchFamily="2" charset="0"/>
                <a:cs typeface="NikoshBAN" panose="02000000000000000000" pitchFamily="2" charset="0"/>
              </a:rPr>
              <a:t>         </a:t>
            </a:r>
            <a:r>
              <a:rPr lang="bn-BD" dirty="0">
                <a:latin typeface="NikoshBAN" panose="02000000000000000000" pitchFamily="2" charset="0"/>
                <a:cs typeface="NikoshBAN" panose="02000000000000000000" pitchFamily="2" charset="0"/>
              </a:rPr>
              <a:t>২</a:t>
            </a:r>
            <a:r>
              <a:rPr lang="en-US" dirty="0">
                <a:latin typeface="NikoshBAN" panose="02000000000000000000" pitchFamily="2" charset="0"/>
                <a:cs typeface="NikoshBAN" panose="02000000000000000000" pitchFamily="2" charset="0"/>
              </a:rPr>
              <a:t>।  (</a:t>
            </a:r>
            <a:r>
              <a:rPr lang="bn-BD" dirty="0">
                <a:latin typeface="NikoshBAN" panose="02000000000000000000" pitchFamily="2" charset="0"/>
                <a:cs typeface="NikoshBAN" panose="02000000000000000000" pitchFamily="2" charset="0"/>
              </a:rPr>
              <a:t>গ</a:t>
            </a:r>
            <a:r>
              <a:rPr lang="en-US" dirty="0">
                <a:latin typeface="NikoshBAN" panose="02000000000000000000" pitchFamily="2" charset="0"/>
                <a:cs typeface="NikoshBAN" panose="02000000000000000000" pitchFamily="2" charset="0"/>
              </a:rPr>
              <a:t>) </a:t>
            </a:r>
            <a:r>
              <a:rPr lang="bn-IN">
                <a:latin typeface="NikoshBAN" panose="02000000000000000000" pitchFamily="2" charset="0"/>
                <a:cs typeface="+mn-cs"/>
              </a:rPr>
              <a:t>1280</a:t>
            </a:r>
            <a:r>
              <a:rPr lang="en-US">
                <a:latin typeface="NikoshBAN" panose="02000000000000000000" pitchFamily="2" charset="0"/>
                <a:cs typeface="NikoshBAN" panose="02000000000000000000" pitchFamily="2" charset="0"/>
              </a:rPr>
              <a:t>     </a:t>
            </a:r>
            <a:r>
              <a:rPr lang="bn-BD" dirty="0">
                <a:latin typeface="NikoshBAN" panose="02000000000000000000" pitchFamily="2" charset="0"/>
                <a:cs typeface="NikoshBAN" panose="02000000000000000000" pitchFamily="2" charset="0"/>
              </a:rPr>
              <a:t>৩</a:t>
            </a:r>
            <a:r>
              <a:rPr lang="en-US" dirty="0">
                <a:latin typeface="NikoshBAN" panose="02000000000000000000" pitchFamily="2" charset="0"/>
                <a:cs typeface="NikoshBAN" panose="02000000000000000000" pitchFamily="2" charset="0"/>
              </a:rPr>
              <a:t>।  (</a:t>
            </a:r>
            <a:r>
              <a:rPr lang="bn-BD" dirty="0">
                <a:latin typeface="NikoshBAN" panose="02000000000000000000" pitchFamily="2" charset="0"/>
                <a:cs typeface="NikoshBAN" panose="02000000000000000000" pitchFamily="2" charset="0"/>
              </a:rPr>
              <a:t>গ</a:t>
            </a:r>
            <a:r>
              <a:rPr lang="en-US" dirty="0">
                <a:latin typeface="NikoshBAN" panose="02000000000000000000" pitchFamily="2" charset="0"/>
                <a:cs typeface="NikoshBAN" panose="02000000000000000000" pitchFamily="2" charset="0"/>
              </a:rPr>
              <a:t>) ii</a:t>
            </a:r>
            <a:r>
              <a:rPr lang="bn-IN" dirty="0">
                <a:latin typeface="NikoshBAN" panose="02000000000000000000" pitchFamily="2" charset="0"/>
                <a:cs typeface="NikoshBAN" panose="02000000000000000000" pitchFamily="2" charset="0"/>
              </a:rPr>
              <a:t> ও  </a:t>
            </a:r>
            <a:r>
              <a:rPr lang="en-US" dirty="0">
                <a:latin typeface="NikoshBAN" panose="02000000000000000000" pitchFamily="2" charset="0"/>
                <a:cs typeface="NikoshBAN" panose="02000000000000000000" pitchFamily="2" charset="0"/>
              </a:rPr>
              <a:t>ii¡</a:t>
            </a:r>
            <a:r>
              <a:rPr lang="bn-IN" dirty="0">
                <a:latin typeface="NikoshBAN" panose="02000000000000000000" pitchFamily="2" charset="0"/>
                <a:cs typeface="NikoshBAN" panose="02000000000000000000" pitchFamily="2" charset="0"/>
              </a:rPr>
              <a:t>  </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3260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7A295-FD51-4D9B-BF25-AD99A9BC21D1}"/>
              </a:ext>
            </a:extLst>
          </p:cNvPr>
          <p:cNvSpPr>
            <a:spLocks noGrp="1"/>
          </p:cNvSpPr>
          <p:nvPr>
            <p:ph type="title"/>
          </p:nvPr>
        </p:nvSpPr>
        <p:spPr>
          <a:xfrm>
            <a:off x="4498729" y="154110"/>
            <a:ext cx="3477651" cy="1382064"/>
          </a:xfrm>
        </p:spPr>
        <p:txBody>
          <a:bodyPr>
            <a:normAutofit/>
          </a:bodyPr>
          <a:lstStyle/>
          <a:p>
            <a:pPr algn="ctr"/>
            <a:r>
              <a:rPr lang="bn-IN" sz="7200" dirty="0">
                <a:solidFill>
                  <a:schemeClr val="tx1"/>
                </a:solidFill>
                <a:latin typeface="NikoshBAN" panose="02000000000000000000" pitchFamily="2" charset="0"/>
                <a:cs typeface="NikoshBAN" panose="02000000000000000000" pitchFamily="2" charset="0"/>
              </a:rPr>
              <a:t>বাড়ির কাজ</a:t>
            </a:r>
            <a:endParaRPr lang="en-US" sz="7200" dirty="0">
              <a:solidFill>
                <a:schemeClr val="tx1"/>
              </a:solidFill>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F4991138-C065-4498-8F2B-4D4DF58CFFE1}"/>
                  </a:ext>
                </a:extLst>
              </p:cNvPr>
              <p:cNvSpPr txBox="1"/>
              <p:nvPr/>
            </p:nvSpPr>
            <p:spPr>
              <a:xfrm>
                <a:off x="328778" y="2231025"/>
                <a:ext cx="10735115" cy="3785652"/>
              </a:xfrm>
              <a:prstGeom prst="rect">
                <a:avLst/>
              </a:prstGeom>
              <a:noFill/>
            </p:spPr>
            <p:txBody>
              <a:bodyPr wrap="square" rtlCol="0">
                <a:spAutoFit/>
              </a:bodyPr>
              <a:lstStyle/>
              <a:p>
                <a14:m>
                  <m:oMath xmlns:m="http://schemas.openxmlformats.org/officeDocument/2006/math">
                    <m:r>
                      <a:rPr lang="en-US" sz="4800" smtClean="0">
                        <a:solidFill>
                          <a:schemeClr val="tx1"/>
                        </a:solidFill>
                        <a:latin typeface="Cambria Math" panose="02040503050406030204" pitchFamily="18" charset="0"/>
                      </a:rPr>
                      <m:t>8</m:t>
                    </m:r>
                    <m:r>
                      <a:rPr lang="en-US" sz="4800" i="0" smtClean="0">
                        <a:solidFill>
                          <a:schemeClr val="tx1"/>
                        </a:solidFill>
                        <a:latin typeface="Cambria Math" panose="02040503050406030204" pitchFamily="18" charset="0"/>
                      </a:rPr>
                      <m:t>+</m:t>
                    </m:r>
                    <m:r>
                      <a:rPr lang="en-US" sz="4800" i="0" smtClean="0">
                        <a:solidFill>
                          <a:schemeClr val="tx1"/>
                        </a:solidFill>
                        <a:latin typeface="Cambria Math" panose="02040503050406030204" pitchFamily="18" charset="0"/>
                      </a:rPr>
                      <m:t>12</m:t>
                    </m:r>
                    <m:r>
                      <a:rPr lang="en-US" sz="4800" i="0" smtClean="0">
                        <a:solidFill>
                          <a:schemeClr val="tx1"/>
                        </a:solidFill>
                        <a:latin typeface="Cambria Math" panose="02040503050406030204" pitchFamily="18" charset="0"/>
                      </a:rPr>
                      <m:t>+</m:t>
                    </m:r>
                    <m:r>
                      <a:rPr lang="en-US" sz="4800" i="0" smtClean="0">
                        <a:solidFill>
                          <a:schemeClr val="tx1"/>
                        </a:solidFill>
                        <a:latin typeface="Cambria Math" panose="02040503050406030204" pitchFamily="18" charset="0"/>
                      </a:rPr>
                      <m:t>16</m:t>
                    </m:r>
                    <m:r>
                      <a:rPr lang="en-US" sz="4800" i="0" smtClean="0">
                        <a:solidFill>
                          <a:schemeClr val="tx1"/>
                        </a:solidFill>
                        <a:latin typeface="Cambria Math" panose="02040503050406030204" pitchFamily="18" charset="0"/>
                      </a:rPr>
                      <m:t>+</m:t>
                    </m:r>
                    <m:r>
                      <a:rPr lang="en-US" sz="4800" i="0" smtClean="0">
                        <a:solidFill>
                          <a:schemeClr val="tx1"/>
                        </a:solidFill>
                        <a:latin typeface="Cambria Math" panose="02040503050406030204" pitchFamily="18" charset="0"/>
                      </a:rPr>
                      <m:t>20</m:t>
                    </m:r>
                    <m:r>
                      <a:rPr lang="en-US" sz="4800" i="0" smtClean="0">
                        <a:solidFill>
                          <a:schemeClr val="tx1"/>
                        </a:solidFill>
                        <a:latin typeface="Cambria Math" panose="02040503050406030204" pitchFamily="18" charset="0"/>
                      </a:rPr>
                      <m:t>+⋯</m:t>
                    </m:r>
                  </m:oMath>
                </a14:m>
                <a:r>
                  <a:rPr lang="en-US" sz="4800" dirty="0">
                    <a:solidFill>
                      <a:schemeClr val="tx1"/>
                    </a:solidFill>
                  </a:rPr>
                  <a:t>…….</a:t>
                </a:r>
                <a:r>
                  <a:rPr lang="en-US" sz="4800" dirty="0">
                    <a:solidFill>
                      <a:schemeClr val="tx1"/>
                    </a:solidFill>
                    <a:latin typeface="NikoshBAN" panose="02000000000000000000" pitchFamily="2" charset="0"/>
                    <a:cs typeface="NikoshBAN" panose="02000000000000000000" pitchFamily="2" charset="0"/>
                  </a:rPr>
                  <a:t> এ</a:t>
                </a:r>
                <a:r>
                  <a:rPr lang="bn-BD" sz="4800" dirty="0">
                    <a:solidFill>
                      <a:schemeClr val="tx1"/>
                    </a:solidFill>
                    <a:latin typeface="NikoshBAN" panose="02000000000000000000" pitchFamily="2" charset="0"/>
                    <a:cs typeface="NikoshBAN" panose="02000000000000000000" pitchFamily="2" charset="0"/>
                  </a:rPr>
                  <a:t>ট</a:t>
                </a:r>
                <a:r>
                  <a:rPr lang="en-US" sz="4800" dirty="0">
                    <a:solidFill>
                      <a:schemeClr val="tx1"/>
                    </a:solidFill>
                    <a:latin typeface="NikoshBAN" panose="02000000000000000000" pitchFamily="2" charset="0"/>
                    <a:cs typeface="NikoshBAN" panose="02000000000000000000" pitchFamily="2" charset="0"/>
                  </a:rPr>
                  <a:t>ি এক</a:t>
                </a:r>
                <a:r>
                  <a:rPr lang="bn-BD" sz="4800" dirty="0">
                    <a:solidFill>
                      <a:schemeClr val="tx1"/>
                    </a:solidFill>
                    <a:latin typeface="NikoshBAN" panose="02000000000000000000" pitchFamily="2" charset="0"/>
                    <a:cs typeface="NikoshBAN" panose="02000000000000000000" pitchFamily="2" charset="0"/>
                  </a:rPr>
                  <a:t>ট</a:t>
                </a:r>
                <a:r>
                  <a:rPr lang="en-US" sz="4800" dirty="0">
                    <a:solidFill>
                      <a:schemeClr val="tx1"/>
                    </a:solidFill>
                    <a:latin typeface="NikoshBAN" panose="02000000000000000000" pitchFamily="2" charset="0"/>
                    <a:cs typeface="NikoshBAN" panose="02000000000000000000" pitchFamily="2" charset="0"/>
                  </a:rPr>
                  <a:t>ি </a:t>
                </a:r>
                <a:r>
                  <a:rPr lang="bn-BD" sz="4800" dirty="0">
                    <a:solidFill>
                      <a:schemeClr val="tx1"/>
                    </a:solidFill>
                    <a:latin typeface="NikoshBAN" panose="02000000000000000000" pitchFamily="2" charset="0"/>
                    <a:cs typeface="NikoshBAN" panose="02000000000000000000" pitchFamily="2" charset="0"/>
                  </a:rPr>
                  <a:t>ধ</a:t>
                </a:r>
                <a:r>
                  <a:rPr lang="en-US" sz="4800" dirty="0">
                    <a:solidFill>
                      <a:schemeClr val="tx1"/>
                    </a:solidFill>
                    <a:latin typeface="NikoshBAN" panose="02000000000000000000" pitchFamily="2" charset="0"/>
                    <a:cs typeface="NikoshBAN" panose="02000000000000000000" pitchFamily="2" charset="0"/>
                  </a:rPr>
                  <a:t>ারা </a:t>
                </a:r>
              </a:p>
              <a:p>
                <a:endParaRPr lang="en-US" sz="4800" dirty="0">
                  <a:solidFill>
                    <a:schemeClr val="tx1"/>
                  </a:solidFill>
                  <a:latin typeface="NikoshBAN" panose="02000000000000000000" pitchFamily="2" charset="0"/>
                  <a:cs typeface="NikoshBAN" panose="02000000000000000000" pitchFamily="2" charset="0"/>
                </a:endParaRPr>
              </a:p>
              <a:p>
                <a:r>
                  <a:rPr lang="en-US" sz="4800" dirty="0">
                    <a:solidFill>
                      <a:schemeClr val="tx1"/>
                    </a:solidFill>
                    <a:latin typeface="NikoshBAN" panose="02000000000000000000" pitchFamily="2" charset="0"/>
                    <a:cs typeface="NikoshBAN" panose="02000000000000000000" pitchFamily="2" charset="0"/>
                  </a:rPr>
                  <a:t>ক. ধারাটির সাধারণ </a:t>
                </a:r>
                <a:r>
                  <a:rPr lang="bn-BD" sz="4800" dirty="0">
                    <a:solidFill>
                      <a:schemeClr val="tx1"/>
                    </a:solidFill>
                    <a:latin typeface="NikoshBAN" panose="02000000000000000000" pitchFamily="2" charset="0"/>
                    <a:cs typeface="NikoshBAN" panose="02000000000000000000" pitchFamily="2" charset="0"/>
                  </a:rPr>
                  <a:t>অ</a:t>
                </a:r>
                <a:r>
                  <a:rPr lang="en-US" sz="4800" dirty="0">
                    <a:solidFill>
                      <a:schemeClr val="tx1"/>
                    </a:solidFill>
                    <a:latin typeface="NikoshBAN" panose="02000000000000000000" pitchFamily="2" charset="0"/>
                    <a:cs typeface="NikoshBAN" panose="02000000000000000000" pitchFamily="2" charset="0"/>
                  </a:rPr>
                  <a:t>ন</a:t>
                </a:r>
                <a:r>
                  <a:rPr lang="bn-BD" sz="4800" dirty="0">
                    <a:solidFill>
                      <a:schemeClr val="tx1"/>
                    </a:solidFill>
                    <a:latin typeface="NikoshBAN" panose="02000000000000000000" pitchFamily="2" charset="0"/>
                    <a:cs typeface="NikoshBAN" panose="02000000000000000000" pitchFamily="2" charset="0"/>
                  </a:rPr>
                  <a:t>্</a:t>
                </a:r>
                <a:r>
                  <a:rPr lang="en-US" sz="4800" dirty="0">
                    <a:solidFill>
                      <a:schemeClr val="tx1"/>
                    </a:solidFill>
                    <a:latin typeface="NikoshBAN" panose="02000000000000000000" pitchFamily="2" charset="0"/>
                    <a:cs typeface="NikoshBAN" panose="02000000000000000000" pitchFamily="2" charset="0"/>
                  </a:rPr>
                  <a:t>ত</a:t>
                </a:r>
                <a:r>
                  <a:rPr lang="bn-BD" sz="4800" dirty="0">
                    <a:solidFill>
                      <a:schemeClr val="tx1"/>
                    </a:solidFill>
                    <a:latin typeface="NikoshBAN" panose="02000000000000000000" pitchFamily="2" charset="0"/>
                    <a:cs typeface="NikoshBAN" panose="02000000000000000000" pitchFamily="2" charset="0"/>
                  </a:rPr>
                  <a:t>র</a:t>
                </a:r>
                <a:r>
                  <a:rPr lang="en-US" sz="4800" dirty="0">
                    <a:solidFill>
                      <a:schemeClr val="tx1"/>
                    </a:solidFill>
                    <a:latin typeface="NikoshBAN" panose="02000000000000000000" pitchFamily="2" charset="0"/>
                    <a:cs typeface="NikoshBAN" panose="02000000000000000000" pitchFamily="2" charset="0"/>
                  </a:rPr>
                  <a:t> </a:t>
                </a:r>
                <a:r>
                  <a:rPr lang="bn-BD" sz="4800" dirty="0">
                    <a:solidFill>
                      <a:schemeClr val="tx1"/>
                    </a:solidFill>
                    <a:latin typeface="NikoshBAN" panose="02000000000000000000" pitchFamily="2" charset="0"/>
                    <a:cs typeface="NikoshBAN" panose="02000000000000000000" pitchFamily="2" charset="0"/>
                  </a:rPr>
                  <a:t>ন</a:t>
                </a:r>
                <a:r>
                  <a:rPr lang="en-US" sz="4800" dirty="0">
                    <a:solidFill>
                      <a:schemeClr val="tx1"/>
                    </a:solidFill>
                    <a:latin typeface="NikoshBAN" panose="02000000000000000000" pitchFamily="2" charset="0"/>
                    <a:cs typeface="NikoshBAN" panose="02000000000000000000" pitchFamily="2" charset="0"/>
                  </a:rPr>
                  <a:t>ি</a:t>
                </a:r>
                <a:r>
                  <a:rPr lang="bn-BD" sz="4800" dirty="0">
                    <a:solidFill>
                      <a:schemeClr val="tx1"/>
                    </a:solidFill>
                    <a:latin typeface="NikoshBAN" panose="02000000000000000000" pitchFamily="2" charset="0"/>
                    <a:cs typeface="NikoshBAN" panose="02000000000000000000" pitchFamily="2" charset="0"/>
                  </a:rPr>
                  <a:t>র</a:t>
                </a:r>
                <a:r>
                  <a:rPr lang="en-US" sz="4800" dirty="0">
                    <a:solidFill>
                      <a:schemeClr val="tx1"/>
                    </a:solidFill>
                    <a:latin typeface="NikoshBAN" panose="02000000000000000000" pitchFamily="2" charset="0"/>
                    <a:cs typeface="NikoshBAN" panose="02000000000000000000" pitchFamily="2" charset="0"/>
                  </a:rPr>
                  <a:t>্ণয় করো ।</a:t>
                </a:r>
              </a:p>
              <a:p>
                <a:r>
                  <a:rPr lang="en-US" sz="4800" dirty="0">
                    <a:solidFill>
                      <a:schemeClr val="tx1"/>
                    </a:solidFill>
                    <a:latin typeface="NikoshBAN" panose="02000000000000000000" pitchFamily="2" charset="0"/>
                    <a:cs typeface="NikoshBAN" panose="02000000000000000000" pitchFamily="2" charset="0"/>
                  </a:rPr>
                  <a:t>খ. </a:t>
                </a:r>
                <a:r>
                  <a:rPr lang="bn-BD" sz="4800" dirty="0">
                    <a:solidFill>
                      <a:schemeClr val="tx1"/>
                    </a:solidFill>
                    <a:latin typeface="NikoshBAN" panose="02000000000000000000" pitchFamily="2" charset="0"/>
                    <a:cs typeface="NikoshBAN" panose="02000000000000000000" pitchFamily="2" charset="0"/>
                  </a:rPr>
                  <a:t>ধ</a:t>
                </a:r>
                <a:r>
                  <a:rPr lang="en-US" sz="4800" dirty="0">
                    <a:solidFill>
                      <a:schemeClr val="tx1"/>
                    </a:solidFill>
                    <a:latin typeface="NikoshBAN" panose="02000000000000000000" pitchFamily="2" charset="0"/>
                    <a:cs typeface="NikoshBAN" panose="02000000000000000000" pitchFamily="2" charset="0"/>
                  </a:rPr>
                  <a:t>া</a:t>
                </a:r>
                <a:r>
                  <a:rPr lang="bn-BD" sz="4800" dirty="0">
                    <a:solidFill>
                      <a:schemeClr val="tx1"/>
                    </a:solidFill>
                    <a:latin typeface="NikoshBAN" panose="02000000000000000000" pitchFamily="2" charset="0"/>
                    <a:cs typeface="NikoshBAN" panose="02000000000000000000" pitchFamily="2" charset="0"/>
                  </a:rPr>
                  <a:t>র</a:t>
                </a:r>
                <a:r>
                  <a:rPr lang="en-US" sz="4800" dirty="0">
                    <a:solidFill>
                      <a:schemeClr val="tx1"/>
                    </a:solidFill>
                    <a:latin typeface="NikoshBAN" panose="02000000000000000000" pitchFamily="2" charset="0"/>
                    <a:cs typeface="NikoshBAN" panose="02000000000000000000" pitchFamily="2" charset="0"/>
                  </a:rPr>
                  <a:t>াটির </a:t>
                </a:r>
                <a14:m>
                  <m:oMath xmlns:m="http://schemas.openxmlformats.org/officeDocument/2006/math">
                    <m:r>
                      <a:rPr lang="en-US" sz="4800" smtClean="0">
                        <a:solidFill>
                          <a:schemeClr val="tx1"/>
                        </a:solidFill>
                        <a:latin typeface="Cambria Math" panose="02040503050406030204" pitchFamily="18" charset="0"/>
                      </a:rPr>
                      <m:t>40</m:t>
                    </m:r>
                  </m:oMath>
                </a14:m>
                <a:r>
                  <a:rPr lang="en-US" sz="4800" dirty="0">
                    <a:solidFill>
                      <a:schemeClr val="tx1"/>
                    </a:solidFill>
                    <a:latin typeface="NikoshBAN" panose="02000000000000000000" pitchFamily="2" charset="0"/>
                    <a:cs typeface="NikoshBAN" panose="02000000000000000000" pitchFamily="2" charset="0"/>
                  </a:rPr>
                  <a:t> তম পদ নির্ণয় ক</a:t>
                </a:r>
                <a:r>
                  <a:rPr lang="bn-BD" sz="4800" dirty="0">
                    <a:solidFill>
                      <a:schemeClr val="tx1"/>
                    </a:solidFill>
                    <a:latin typeface="NikoshBAN" panose="02000000000000000000" pitchFamily="2" charset="0"/>
                    <a:cs typeface="NikoshBAN" panose="02000000000000000000" pitchFamily="2" charset="0"/>
                  </a:rPr>
                  <a:t>র</a:t>
                </a:r>
                <a:r>
                  <a:rPr lang="en-US" sz="4800" dirty="0">
                    <a:solidFill>
                      <a:schemeClr val="tx1"/>
                    </a:solidFill>
                    <a:latin typeface="NikoshBAN" panose="02000000000000000000" pitchFamily="2" charset="0"/>
                    <a:cs typeface="NikoshBAN" panose="02000000000000000000" pitchFamily="2" charset="0"/>
                  </a:rPr>
                  <a:t>ো ।</a:t>
                </a:r>
              </a:p>
              <a:p>
                <a:r>
                  <a:rPr lang="en-US" sz="4800" dirty="0">
                    <a:solidFill>
                      <a:schemeClr val="tx1"/>
                    </a:solidFill>
                    <a:latin typeface="NikoshBAN" panose="02000000000000000000" pitchFamily="2" charset="0"/>
                    <a:cs typeface="NikoshBAN" panose="02000000000000000000" pitchFamily="2" charset="0"/>
                  </a:rPr>
                  <a:t>গ. ধারা</a:t>
                </a:r>
                <a:r>
                  <a:rPr lang="bn-BD" sz="4800" dirty="0">
                    <a:solidFill>
                      <a:schemeClr val="tx1"/>
                    </a:solidFill>
                    <a:latin typeface="NikoshBAN" panose="02000000000000000000" pitchFamily="2" charset="0"/>
                    <a:cs typeface="NikoshBAN" panose="02000000000000000000" pitchFamily="2" charset="0"/>
                  </a:rPr>
                  <a:t>ট</a:t>
                </a:r>
                <a:r>
                  <a:rPr lang="en-US" sz="4800" dirty="0">
                    <a:solidFill>
                      <a:schemeClr val="tx1"/>
                    </a:solidFill>
                    <a:latin typeface="NikoshBAN" panose="02000000000000000000" pitchFamily="2" charset="0"/>
                    <a:cs typeface="NikoshBAN" panose="02000000000000000000" pitchFamily="2" charset="0"/>
                  </a:rPr>
                  <a:t>ি</a:t>
                </a:r>
                <a:r>
                  <a:rPr lang="bn-BD" sz="4800" dirty="0">
                    <a:solidFill>
                      <a:schemeClr val="tx1"/>
                    </a:solidFill>
                    <a:latin typeface="NikoshBAN" panose="02000000000000000000" pitchFamily="2" charset="0"/>
                    <a:cs typeface="NikoshBAN" panose="02000000000000000000" pitchFamily="2" charset="0"/>
                  </a:rPr>
                  <a:t>র</a:t>
                </a:r>
                <a:r>
                  <a:rPr lang="en-US" sz="4800" dirty="0">
                    <a:solidFill>
                      <a:schemeClr val="tx1"/>
                    </a:solidFill>
                    <a:latin typeface="NikoshBAN" panose="02000000000000000000" pitchFamily="2" charset="0"/>
                    <a:cs typeface="NikoshBAN" panose="02000000000000000000" pitchFamily="2" charset="0"/>
                  </a:rPr>
                  <a:t> </a:t>
                </a:r>
                <a:r>
                  <a:rPr lang="bn-BD" sz="4800" dirty="0">
                    <a:solidFill>
                      <a:schemeClr val="tx1"/>
                    </a:solidFill>
                    <a:latin typeface="NikoshBAN" panose="02000000000000000000" pitchFamily="2" charset="0"/>
                    <a:cs typeface="NikoshBAN" panose="02000000000000000000" pitchFamily="2" charset="0"/>
                  </a:rPr>
                  <a:t>১</a:t>
                </a:r>
                <a:r>
                  <a:rPr lang="en-US" sz="4800" dirty="0">
                    <a:solidFill>
                      <a:schemeClr val="tx1"/>
                    </a:solidFill>
                    <a:latin typeface="NikoshBAN" panose="02000000000000000000" pitchFamily="2" charset="0"/>
                    <a:cs typeface="NikoshBAN" panose="02000000000000000000" pitchFamily="2" charset="0"/>
                  </a:rPr>
                  <a:t>ম </a:t>
                </a:r>
                <a14:m>
                  <m:oMath xmlns:m="http://schemas.openxmlformats.org/officeDocument/2006/math">
                    <m:r>
                      <a:rPr lang="en-US" sz="4800" smtClean="0">
                        <a:solidFill>
                          <a:schemeClr val="tx1"/>
                        </a:solidFill>
                        <a:latin typeface="Cambria Math" panose="02040503050406030204" pitchFamily="18" charset="0"/>
                      </a:rPr>
                      <m:t>30</m:t>
                    </m:r>
                  </m:oMath>
                </a14:m>
                <a:r>
                  <a:rPr lang="bn-IN" sz="4800" dirty="0">
                    <a:solidFill>
                      <a:schemeClr val="tx1"/>
                    </a:solidFill>
                    <a:latin typeface="NikoshBAN" panose="02000000000000000000" pitchFamily="2" charset="0"/>
                    <a:cs typeface="NikoshBAN" panose="02000000000000000000" pitchFamily="2" charset="0"/>
                  </a:rPr>
                  <a:t> </a:t>
                </a:r>
                <a:r>
                  <a:rPr lang="en-US" sz="4800" dirty="0">
                    <a:solidFill>
                      <a:schemeClr val="tx1"/>
                    </a:solidFill>
                    <a:latin typeface="NikoshBAN" panose="02000000000000000000" pitchFamily="2" charset="0"/>
                    <a:cs typeface="NikoshBAN" panose="02000000000000000000" pitchFamily="2" charset="0"/>
                  </a:rPr>
                  <a:t>টি পদের স</a:t>
                </a:r>
                <a:r>
                  <a:rPr lang="bn-BD" sz="4800" dirty="0">
                    <a:solidFill>
                      <a:schemeClr val="tx1"/>
                    </a:solidFill>
                    <a:latin typeface="NikoshBAN" panose="02000000000000000000" pitchFamily="2" charset="0"/>
                    <a:cs typeface="NikoshBAN" panose="02000000000000000000" pitchFamily="2" charset="0"/>
                  </a:rPr>
                  <a:t>ম</a:t>
                </a:r>
                <a:r>
                  <a:rPr lang="en-US" sz="4800" dirty="0">
                    <a:solidFill>
                      <a:schemeClr val="tx1"/>
                    </a:solidFill>
                    <a:latin typeface="NikoshBAN" panose="02000000000000000000" pitchFamily="2" charset="0"/>
                    <a:cs typeface="NikoshBAN" panose="02000000000000000000" pitchFamily="2" charset="0"/>
                  </a:rPr>
                  <a:t>ষ্টি নির্ণয় ক</a:t>
                </a:r>
                <a:r>
                  <a:rPr lang="bn-BD" sz="4800" dirty="0">
                    <a:solidFill>
                      <a:schemeClr val="tx1"/>
                    </a:solidFill>
                    <a:latin typeface="NikoshBAN" panose="02000000000000000000" pitchFamily="2" charset="0"/>
                    <a:cs typeface="NikoshBAN" panose="02000000000000000000" pitchFamily="2" charset="0"/>
                  </a:rPr>
                  <a:t>র</a:t>
                </a:r>
                <a:r>
                  <a:rPr lang="en-US" sz="4800" dirty="0">
                    <a:solidFill>
                      <a:schemeClr val="tx1"/>
                    </a:solidFill>
                    <a:latin typeface="NikoshBAN" panose="02000000000000000000" pitchFamily="2" charset="0"/>
                    <a:cs typeface="NikoshBAN" panose="02000000000000000000" pitchFamily="2" charset="0"/>
                  </a:rPr>
                  <a:t>ো । </a:t>
                </a:r>
                <a:endParaRPr lang="en-US" sz="4800" dirty="0">
                  <a:solidFill>
                    <a:srgbClr val="FFFF00"/>
                  </a:solidFill>
                </a:endParaRPr>
              </a:p>
            </p:txBody>
          </p:sp>
        </mc:Choice>
        <mc:Fallback xmlns="">
          <p:sp>
            <p:nvSpPr>
              <p:cNvPr id="3" name="TextBox 2">
                <a:extLst>
                  <a:ext uri="{FF2B5EF4-FFF2-40B4-BE49-F238E27FC236}">
                    <a16:creationId xmlns:a16="http://schemas.microsoft.com/office/drawing/2014/main" id="{F4991138-C065-4498-8F2B-4D4DF58CFFE1}"/>
                  </a:ext>
                </a:extLst>
              </p:cNvPr>
              <p:cNvSpPr txBox="1">
                <a:spLocks noRot="1" noChangeAspect="1" noMove="1" noResize="1" noEditPoints="1" noAdjustHandles="1" noChangeArrowheads="1" noChangeShapeType="1" noTextEdit="1"/>
              </p:cNvSpPr>
              <p:nvPr/>
            </p:nvSpPr>
            <p:spPr>
              <a:xfrm>
                <a:off x="328778" y="2231025"/>
                <a:ext cx="10735115" cy="3785652"/>
              </a:xfrm>
              <a:prstGeom prst="rect">
                <a:avLst/>
              </a:prstGeom>
              <a:blipFill>
                <a:blip r:embed="rId3"/>
                <a:stretch>
                  <a:fillRect l="-2612" t="-4670" b="-8052"/>
                </a:stretch>
              </a:blipFill>
            </p:spPr>
            <p:txBody>
              <a:bodyPr/>
              <a:lstStyle/>
              <a:p>
                <a:r>
                  <a:rPr lang="en-US">
                    <a:noFill/>
                  </a:rPr>
                  <a:t> </a:t>
                </a:r>
              </a:p>
            </p:txBody>
          </p:sp>
        </mc:Fallback>
      </mc:AlternateContent>
    </p:spTree>
    <p:extLst>
      <p:ext uri="{BB962C8B-B14F-4D97-AF65-F5344CB8AC3E}">
        <p14:creationId xmlns:p14="http://schemas.microsoft.com/office/powerpoint/2010/main" val="22225014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80">
                                          <p:stCondLst>
                                            <p:cond delay="0"/>
                                          </p:stCondLst>
                                        </p:cTn>
                                        <p:tgtEl>
                                          <p:spTgt spid="3">
                                            <p:txEl>
                                              <p:pRg st="0" end="0"/>
                                            </p:txEl>
                                          </p:spTgt>
                                        </p:tgtEl>
                                      </p:cBhvr>
                                    </p:animEffect>
                                    <p:anim calcmode="lin" valueType="num">
                                      <p:cBhvr>
                                        <p:cTn id="17"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2" dur="26">
                                          <p:stCondLst>
                                            <p:cond delay="650"/>
                                          </p:stCondLst>
                                        </p:cTn>
                                        <p:tgtEl>
                                          <p:spTgt spid="3">
                                            <p:txEl>
                                              <p:pRg st="0" end="0"/>
                                            </p:txEl>
                                          </p:spTgt>
                                        </p:tgtEl>
                                      </p:cBhvr>
                                      <p:to x="100000" y="60000"/>
                                    </p:animScale>
                                    <p:animScale>
                                      <p:cBhvr>
                                        <p:cTn id="23" dur="166" decel="50000">
                                          <p:stCondLst>
                                            <p:cond delay="676"/>
                                          </p:stCondLst>
                                        </p:cTn>
                                        <p:tgtEl>
                                          <p:spTgt spid="3">
                                            <p:txEl>
                                              <p:pRg st="0" end="0"/>
                                            </p:txEl>
                                          </p:spTgt>
                                        </p:tgtEl>
                                      </p:cBhvr>
                                      <p:to x="100000" y="100000"/>
                                    </p:animScale>
                                    <p:animScale>
                                      <p:cBhvr>
                                        <p:cTn id="24" dur="26">
                                          <p:stCondLst>
                                            <p:cond delay="1312"/>
                                          </p:stCondLst>
                                        </p:cTn>
                                        <p:tgtEl>
                                          <p:spTgt spid="3">
                                            <p:txEl>
                                              <p:pRg st="0" end="0"/>
                                            </p:txEl>
                                          </p:spTgt>
                                        </p:tgtEl>
                                      </p:cBhvr>
                                      <p:to x="100000" y="80000"/>
                                    </p:animScale>
                                    <p:animScale>
                                      <p:cBhvr>
                                        <p:cTn id="25" dur="166" decel="50000">
                                          <p:stCondLst>
                                            <p:cond delay="1338"/>
                                          </p:stCondLst>
                                        </p:cTn>
                                        <p:tgtEl>
                                          <p:spTgt spid="3">
                                            <p:txEl>
                                              <p:pRg st="0" end="0"/>
                                            </p:txEl>
                                          </p:spTgt>
                                        </p:tgtEl>
                                      </p:cBhvr>
                                      <p:to x="100000" y="100000"/>
                                    </p:animScale>
                                    <p:animScale>
                                      <p:cBhvr>
                                        <p:cTn id="26" dur="26">
                                          <p:stCondLst>
                                            <p:cond delay="1642"/>
                                          </p:stCondLst>
                                        </p:cTn>
                                        <p:tgtEl>
                                          <p:spTgt spid="3">
                                            <p:txEl>
                                              <p:pRg st="0" end="0"/>
                                            </p:txEl>
                                          </p:spTgt>
                                        </p:tgtEl>
                                      </p:cBhvr>
                                      <p:to x="100000" y="90000"/>
                                    </p:animScale>
                                    <p:animScale>
                                      <p:cBhvr>
                                        <p:cTn id="27" dur="166" decel="50000">
                                          <p:stCondLst>
                                            <p:cond delay="1668"/>
                                          </p:stCondLst>
                                        </p:cTn>
                                        <p:tgtEl>
                                          <p:spTgt spid="3">
                                            <p:txEl>
                                              <p:pRg st="0" end="0"/>
                                            </p:txEl>
                                          </p:spTgt>
                                        </p:tgtEl>
                                      </p:cBhvr>
                                      <p:to x="100000" y="100000"/>
                                    </p:animScale>
                                    <p:animScale>
                                      <p:cBhvr>
                                        <p:cTn id="28" dur="26">
                                          <p:stCondLst>
                                            <p:cond delay="1808"/>
                                          </p:stCondLst>
                                        </p:cTn>
                                        <p:tgtEl>
                                          <p:spTgt spid="3">
                                            <p:txEl>
                                              <p:pRg st="0" end="0"/>
                                            </p:txEl>
                                          </p:spTgt>
                                        </p:tgtEl>
                                      </p:cBhvr>
                                      <p:to x="100000" y="95000"/>
                                    </p:animScale>
                                    <p:animScale>
                                      <p:cBhvr>
                                        <p:cTn id="29" dur="166" decel="50000">
                                          <p:stCondLst>
                                            <p:cond delay="1834"/>
                                          </p:stCondLst>
                                        </p:cTn>
                                        <p:tgtEl>
                                          <p:spTgt spid="3">
                                            <p:txEl>
                                              <p:pRg st="0" end="0"/>
                                            </p:txEl>
                                          </p:spTgt>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wipe(down)">
                                      <p:cBhvr>
                                        <p:cTn id="34" dur="580">
                                          <p:stCondLst>
                                            <p:cond delay="0"/>
                                          </p:stCondLst>
                                        </p:cTn>
                                        <p:tgtEl>
                                          <p:spTgt spid="3">
                                            <p:txEl>
                                              <p:pRg st="2" end="2"/>
                                            </p:txEl>
                                          </p:spTgt>
                                        </p:tgtEl>
                                      </p:cBhvr>
                                    </p:animEffect>
                                    <p:anim calcmode="lin" valueType="num">
                                      <p:cBhvr>
                                        <p:cTn id="3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0" dur="26">
                                          <p:stCondLst>
                                            <p:cond delay="650"/>
                                          </p:stCondLst>
                                        </p:cTn>
                                        <p:tgtEl>
                                          <p:spTgt spid="3">
                                            <p:txEl>
                                              <p:pRg st="2" end="2"/>
                                            </p:txEl>
                                          </p:spTgt>
                                        </p:tgtEl>
                                      </p:cBhvr>
                                      <p:to x="100000" y="60000"/>
                                    </p:animScale>
                                    <p:animScale>
                                      <p:cBhvr>
                                        <p:cTn id="41" dur="166" decel="50000">
                                          <p:stCondLst>
                                            <p:cond delay="676"/>
                                          </p:stCondLst>
                                        </p:cTn>
                                        <p:tgtEl>
                                          <p:spTgt spid="3">
                                            <p:txEl>
                                              <p:pRg st="2" end="2"/>
                                            </p:txEl>
                                          </p:spTgt>
                                        </p:tgtEl>
                                      </p:cBhvr>
                                      <p:to x="100000" y="100000"/>
                                    </p:animScale>
                                    <p:animScale>
                                      <p:cBhvr>
                                        <p:cTn id="42" dur="26">
                                          <p:stCondLst>
                                            <p:cond delay="1312"/>
                                          </p:stCondLst>
                                        </p:cTn>
                                        <p:tgtEl>
                                          <p:spTgt spid="3">
                                            <p:txEl>
                                              <p:pRg st="2" end="2"/>
                                            </p:txEl>
                                          </p:spTgt>
                                        </p:tgtEl>
                                      </p:cBhvr>
                                      <p:to x="100000" y="80000"/>
                                    </p:animScale>
                                    <p:animScale>
                                      <p:cBhvr>
                                        <p:cTn id="43" dur="166" decel="50000">
                                          <p:stCondLst>
                                            <p:cond delay="1338"/>
                                          </p:stCondLst>
                                        </p:cTn>
                                        <p:tgtEl>
                                          <p:spTgt spid="3">
                                            <p:txEl>
                                              <p:pRg st="2" end="2"/>
                                            </p:txEl>
                                          </p:spTgt>
                                        </p:tgtEl>
                                      </p:cBhvr>
                                      <p:to x="100000" y="100000"/>
                                    </p:animScale>
                                    <p:animScale>
                                      <p:cBhvr>
                                        <p:cTn id="44" dur="26">
                                          <p:stCondLst>
                                            <p:cond delay="1642"/>
                                          </p:stCondLst>
                                        </p:cTn>
                                        <p:tgtEl>
                                          <p:spTgt spid="3">
                                            <p:txEl>
                                              <p:pRg st="2" end="2"/>
                                            </p:txEl>
                                          </p:spTgt>
                                        </p:tgtEl>
                                      </p:cBhvr>
                                      <p:to x="100000" y="90000"/>
                                    </p:animScale>
                                    <p:animScale>
                                      <p:cBhvr>
                                        <p:cTn id="45" dur="166" decel="50000">
                                          <p:stCondLst>
                                            <p:cond delay="1668"/>
                                          </p:stCondLst>
                                        </p:cTn>
                                        <p:tgtEl>
                                          <p:spTgt spid="3">
                                            <p:txEl>
                                              <p:pRg st="2" end="2"/>
                                            </p:txEl>
                                          </p:spTgt>
                                        </p:tgtEl>
                                      </p:cBhvr>
                                      <p:to x="100000" y="100000"/>
                                    </p:animScale>
                                    <p:animScale>
                                      <p:cBhvr>
                                        <p:cTn id="46" dur="26">
                                          <p:stCondLst>
                                            <p:cond delay="1808"/>
                                          </p:stCondLst>
                                        </p:cTn>
                                        <p:tgtEl>
                                          <p:spTgt spid="3">
                                            <p:txEl>
                                              <p:pRg st="2" end="2"/>
                                            </p:txEl>
                                          </p:spTgt>
                                        </p:tgtEl>
                                      </p:cBhvr>
                                      <p:to x="100000" y="95000"/>
                                    </p:animScale>
                                    <p:animScale>
                                      <p:cBhvr>
                                        <p:cTn id="47" dur="166" decel="50000">
                                          <p:stCondLst>
                                            <p:cond delay="1834"/>
                                          </p:stCondLst>
                                        </p:cTn>
                                        <p:tgtEl>
                                          <p:spTgt spid="3">
                                            <p:txEl>
                                              <p:pRg st="2" end="2"/>
                                            </p:txEl>
                                          </p:spTgt>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wipe(down)">
                                      <p:cBhvr>
                                        <p:cTn id="52" dur="580">
                                          <p:stCondLst>
                                            <p:cond delay="0"/>
                                          </p:stCondLst>
                                        </p:cTn>
                                        <p:tgtEl>
                                          <p:spTgt spid="3">
                                            <p:txEl>
                                              <p:pRg st="3" end="3"/>
                                            </p:txEl>
                                          </p:spTgt>
                                        </p:tgtEl>
                                      </p:cBhvr>
                                    </p:animEffect>
                                    <p:anim calcmode="lin" valueType="num">
                                      <p:cBhvr>
                                        <p:cTn id="53"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8" dur="26">
                                          <p:stCondLst>
                                            <p:cond delay="650"/>
                                          </p:stCondLst>
                                        </p:cTn>
                                        <p:tgtEl>
                                          <p:spTgt spid="3">
                                            <p:txEl>
                                              <p:pRg st="3" end="3"/>
                                            </p:txEl>
                                          </p:spTgt>
                                        </p:tgtEl>
                                      </p:cBhvr>
                                      <p:to x="100000" y="60000"/>
                                    </p:animScale>
                                    <p:animScale>
                                      <p:cBhvr>
                                        <p:cTn id="59" dur="166" decel="50000">
                                          <p:stCondLst>
                                            <p:cond delay="676"/>
                                          </p:stCondLst>
                                        </p:cTn>
                                        <p:tgtEl>
                                          <p:spTgt spid="3">
                                            <p:txEl>
                                              <p:pRg st="3" end="3"/>
                                            </p:txEl>
                                          </p:spTgt>
                                        </p:tgtEl>
                                      </p:cBhvr>
                                      <p:to x="100000" y="100000"/>
                                    </p:animScale>
                                    <p:animScale>
                                      <p:cBhvr>
                                        <p:cTn id="60" dur="26">
                                          <p:stCondLst>
                                            <p:cond delay="1312"/>
                                          </p:stCondLst>
                                        </p:cTn>
                                        <p:tgtEl>
                                          <p:spTgt spid="3">
                                            <p:txEl>
                                              <p:pRg st="3" end="3"/>
                                            </p:txEl>
                                          </p:spTgt>
                                        </p:tgtEl>
                                      </p:cBhvr>
                                      <p:to x="100000" y="80000"/>
                                    </p:animScale>
                                    <p:animScale>
                                      <p:cBhvr>
                                        <p:cTn id="61" dur="166" decel="50000">
                                          <p:stCondLst>
                                            <p:cond delay="1338"/>
                                          </p:stCondLst>
                                        </p:cTn>
                                        <p:tgtEl>
                                          <p:spTgt spid="3">
                                            <p:txEl>
                                              <p:pRg st="3" end="3"/>
                                            </p:txEl>
                                          </p:spTgt>
                                        </p:tgtEl>
                                      </p:cBhvr>
                                      <p:to x="100000" y="100000"/>
                                    </p:animScale>
                                    <p:animScale>
                                      <p:cBhvr>
                                        <p:cTn id="62" dur="26">
                                          <p:stCondLst>
                                            <p:cond delay="1642"/>
                                          </p:stCondLst>
                                        </p:cTn>
                                        <p:tgtEl>
                                          <p:spTgt spid="3">
                                            <p:txEl>
                                              <p:pRg st="3" end="3"/>
                                            </p:txEl>
                                          </p:spTgt>
                                        </p:tgtEl>
                                      </p:cBhvr>
                                      <p:to x="100000" y="90000"/>
                                    </p:animScale>
                                    <p:animScale>
                                      <p:cBhvr>
                                        <p:cTn id="63" dur="166" decel="50000">
                                          <p:stCondLst>
                                            <p:cond delay="1668"/>
                                          </p:stCondLst>
                                        </p:cTn>
                                        <p:tgtEl>
                                          <p:spTgt spid="3">
                                            <p:txEl>
                                              <p:pRg st="3" end="3"/>
                                            </p:txEl>
                                          </p:spTgt>
                                        </p:tgtEl>
                                      </p:cBhvr>
                                      <p:to x="100000" y="100000"/>
                                    </p:animScale>
                                    <p:animScale>
                                      <p:cBhvr>
                                        <p:cTn id="64" dur="26">
                                          <p:stCondLst>
                                            <p:cond delay="1808"/>
                                          </p:stCondLst>
                                        </p:cTn>
                                        <p:tgtEl>
                                          <p:spTgt spid="3">
                                            <p:txEl>
                                              <p:pRg st="3" end="3"/>
                                            </p:txEl>
                                          </p:spTgt>
                                        </p:tgtEl>
                                      </p:cBhvr>
                                      <p:to x="100000" y="95000"/>
                                    </p:animScale>
                                    <p:animScale>
                                      <p:cBhvr>
                                        <p:cTn id="65" dur="166" decel="50000">
                                          <p:stCondLst>
                                            <p:cond delay="1834"/>
                                          </p:stCondLst>
                                        </p:cTn>
                                        <p:tgtEl>
                                          <p:spTgt spid="3">
                                            <p:txEl>
                                              <p:pRg st="3" end="3"/>
                                            </p:txEl>
                                          </p:spTgt>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nodeType="clickEffect">
                                  <p:stCondLst>
                                    <p:cond delay="0"/>
                                  </p:stCondLst>
                                  <p:childTnLst>
                                    <p:set>
                                      <p:cBhvr>
                                        <p:cTn id="69" dur="1" fill="hold">
                                          <p:stCondLst>
                                            <p:cond delay="0"/>
                                          </p:stCondLst>
                                        </p:cTn>
                                        <p:tgtEl>
                                          <p:spTgt spid="3">
                                            <p:txEl>
                                              <p:pRg st="4" end="4"/>
                                            </p:txEl>
                                          </p:spTgt>
                                        </p:tgtEl>
                                        <p:attrNameLst>
                                          <p:attrName>style.visibility</p:attrName>
                                        </p:attrNameLst>
                                      </p:cBhvr>
                                      <p:to>
                                        <p:strVal val="visible"/>
                                      </p:to>
                                    </p:set>
                                    <p:animEffect transition="in" filter="wipe(down)">
                                      <p:cBhvr>
                                        <p:cTn id="70" dur="580">
                                          <p:stCondLst>
                                            <p:cond delay="0"/>
                                          </p:stCondLst>
                                        </p:cTn>
                                        <p:tgtEl>
                                          <p:spTgt spid="3">
                                            <p:txEl>
                                              <p:pRg st="4" end="4"/>
                                            </p:txEl>
                                          </p:spTgt>
                                        </p:tgtEl>
                                      </p:cBhvr>
                                    </p:animEffect>
                                    <p:anim calcmode="lin" valueType="num">
                                      <p:cBhvr>
                                        <p:cTn id="7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6" dur="26">
                                          <p:stCondLst>
                                            <p:cond delay="650"/>
                                          </p:stCondLst>
                                        </p:cTn>
                                        <p:tgtEl>
                                          <p:spTgt spid="3">
                                            <p:txEl>
                                              <p:pRg st="4" end="4"/>
                                            </p:txEl>
                                          </p:spTgt>
                                        </p:tgtEl>
                                      </p:cBhvr>
                                      <p:to x="100000" y="60000"/>
                                    </p:animScale>
                                    <p:animScale>
                                      <p:cBhvr>
                                        <p:cTn id="77" dur="166" decel="50000">
                                          <p:stCondLst>
                                            <p:cond delay="676"/>
                                          </p:stCondLst>
                                        </p:cTn>
                                        <p:tgtEl>
                                          <p:spTgt spid="3">
                                            <p:txEl>
                                              <p:pRg st="4" end="4"/>
                                            </p:txEl>
                                          </p:spTgt>
                                        </p:tgtEl>
                                      </p:cBhvr>
                                      <p:to x="100000" y="100000"/>
                                    </p:animScale>
                                    <p:animScale>
                                      <p:cBhvr>
                                        <p:cTn id="78" dur="26">
                                          <p:stCondLst>
                                            <p:cond delay="1312"/>
                                          </p:stCondLst>
                                        </p:cTn>
                                        <p:tgtEl>
                                          <p:spTgt spid="3">
                                            <p:txEl>
                                              <p:pRg st="4" end="4"/>
                                            </p:txEl>
                                          </p:spTgt>
                                        </p:tgtEl>
                                      </p:cBhvr>
                                      <p:to x="100000" y="80000"/>
                                    </p:animScale>
                                    <p:animScale>
                                      <p:cBhvr>
                                        <p:cTn id="79" dur="166" decel="50000">
                                          <p:stCondLst>
                                            <p:cond delay="1338"/>
                                          </p:stCondLst>
                                        </p:cTn>
                                        <p:tgtEl>
                                          <p:spTgt spid="3">
                                            <p:txEl>
                                              <p:pRg st="4" end="4"/>
                                            </p:txEl>
                                          </p:spTgt>
                                        </p:tgtEl>
                                      </p:cBhvr>
                                      <p:to x="100000" y="100000"/>
                                    </p:animScale>
                                    <p:animScale>
                                      <p:cBhvr>
                                        <p:cTn id="80" dur="26">
                                          <p:stCondLst>
                                            <p:cond delay="1642"/>
                                          </p:stCondLst>
                                        </p:cTn>
                                        <p:tgtEl>
                                          <p:spTgt spid="3">
                                            <p:txEl>
                                              <p:pRg st="4" end="4"/>
                                            </p:txEl>
                                          </p:spTgt>
                                        </p:tgtEl>
                                      </p:cBhvr>
                                      <p:to x="100000" y="90000"/>
                                    </p:animScale>
                                    <p:animScale>
                                      <p:cBhvr>
                                        <p:cTn id="81" dur="166" decel="50000">
                                          <p:stCondLst>
                                            <p:cond delay="1668"/>
                                          </p:stCondLst>
                                        </p:cTn>
                                        <p:tgtEl>
                                          <p:spTgt spid="3">
                                            <p:txEl>
                                              <p:pRg st="4" end="4"/>
                                            </p:txEl>
                                          </p:spTgt>
                                        </p:tgtEl>
                                      </p:cBhvr>
                                      <p:to x="100000" y="100000"/>
                                    </p:animScale>
                                    <p:animScale>
                                      <p:cBhvr>
                                        <p:cTn id="82" dur="26">
                                          <p:stCondLst>
                                            <p:cond delay="1808"/>
                                          </p:stCondLst>
                                        </p:cTn>
                                        <p:tgtEl>
                                          <p:spTgt spid="3">
                                            <p:txEl>
                                              <p:pRg st="4" end="4"/>
                                            </p:txEl>
                                          </p:spTgt>
                                        </p:tgtEl>
                                      </p:cBhvr>
                                      <p:to x="100000" y="95000"/>
                                    </p:animScale>
                                    <p:animScale>
                                      <p:cBhvr>
                                        <p:cTn id="8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1FF2C-87FD-4E3C-96E6-E2384ABE3958}"/>
              </a:ext>
            </a:extLst>
          </p:cNvPr>
          <p:cNvSpPr>
            <a:spLocks noGrp="1"/>
          </p:cNvSpPr>
          <p:nvPr>
            <p:ph type="title"/>
          </p:nvPr>
        </p:nvSpPr>
        <p:spPr>
          <a:xfrm>
            <a:off x="838200" y="1051242"/>
            <a:ext cx="10515600" cy="1557047"/>
          </a:xfrm>
        </p:spPr>
        <p:txBody>
          <a:bodyPr>
            <a:normAutofit/>
          </a:bodyPr>
          <a:lstStyle/>
          <a:p>
            <a:r>
              <a:rPr lang="bn-IN" sz="4400" dirty="0">
                <a:solidFill>
                  <a:srgbClr val="002060"/>
                </a:solidFill>
                <a:latin typeface="NikoshBAN" panose="02000000000000000000" pitchFamily="2" charset="0"/>
                <a:cs typeface="NikoshBAN" panose="02000000000000000000" pitchFamily="2" charset="0"/>
              </a:rPr>
              <a:t>সবাইকে শুভেচ্ছা জানিয়ে আজকের ক্লাস সমাপ্তি ঘোষণা কর</a:t>
            </a:r>
            <a:r>
              <a:rPr lang="en-US" sz="4400" dirty="0" err="1">
                <a:solidFill>
                  <a:srgbClr val="002060"/>
                </a:solidFill>
                <a:latin typeface="NikoshBAN" panose="02000000000000000000" pitchFamily="2" charset="0"/>
                <a:cs typeface="NikoshBAN" panose="02000000000000000000" pitchFamily="2" charset="0"/>
              </a:rPr>
              <a:t>ছি</a:t>
            </a:r>
            <a:r>
              <a:rPr lang="en-US" sz="4400" dirty="0">
                <a:solidFill>
                  <a:srgbClr val="002060"/>
                </a:solidFill>
                <a:latin typeface="NikoshBAN" panose="02000000000000000000" pitchFamily="2" charset="0"/>
                <a:cs typeface="NikoshBAN" panose="02000000000000000000" pitchFamily="2" charset="0"/>
              </a:rPr>
              <a:t>। (</a:t>
            </a:r>
            <a:r>
              <a:rPr lang="en-US" sz="4400" dirty="0" err="1">
                <a:solidFill>
                  <a:srgbClr val="002060"/>
                </a:solidFill>
                <a:latin typeface="NikoshBAN" panose="02000000000000000000" pitchFamily="2" charset="0"/>
                <a:cs typeface="NikoshBAN" panose="02000000000000000000" pitchFamily="2" charset="0"/>
              </a:rPr>
              <a:t>খোদা</a:t>
            </a:r>
            <a:r>
              <a:rPr lang="en-US" sz="4400" dirty="0">
                <a:solidFill>
                  <a:srgbClr val="002060"/>
                </a:solidFill>
                <a:latin typeface="NikoshBAN" panose="02000000000000000000" pitchFamily="2" charset="0"/>
                <a:cs typeface="NikoshBAN" panose="02000000000000000000" pitchFamily="2" charset="0"/>
              </a:rPr>
              <a:t> </a:t>
            </a:r>
            <a:r>
              <a:rPr lang="en-US" sz="4400" dirty="0" err="1">
                <a:solidFill>
                  <a:srgbClr val="002060"/>
                </a:solidFill>
                <a:latin typeface="NikoshBAN" panose="02000000000000000000" pitchFamily="2" charset="0"/>
                <a:cs typeface="NikoshBAN" panose="02000000000000000000" pitchFamily="2" charset="0"/>
              </a:rPr>
              <a:t>হাফেজ</a:t>
            </a:r>
            <a:r>
              <a:rPr lang="en-US" sz="4400" dirty="0">
                <a:solidFill>
                  <a:srgbClr val="002060"/>
                </a:solidFill>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C7413094-07E5-4559-9969-4543B0257275}"/>
              </a:ext>
            </a:extLst>
          </p:cNvPr>
          <p:cNvSpPr txBox="1"/>
          <p:nvPr/>
        </p:nvSpPr>
        <p:spPr>
          <a:xfrm>
            <a:off x="7718684" y="4898817"/>
            <a:ext cx="4363388" cy="1815882"/>
          </a:xfrm>
          <a:prstGeom prst="rect">
            <a:avLst/>
          </a:prstGeom>
          <a:noFill/>
        </p:spPr>
        <p:txBody>
          <a:bodyPr wrap="square" rtlCol="0">
            <a:spAutoFit/>
          </a:bodyPr>
          <a:lstStyle/>
          <a:p>
            <a:r>
              <a:rPr lang="en-US" sz="2800" dirty="0" err="1">
                <a:latin typeface="NikoshBAN" panose="02000000000000000000" pitchFamily="2" charset="0"/>
                <a:cs typeface="NikoshBAN" panose="02000000000000000000" pitchFamily="2" charset="0"/>
              </a:rPr>
              <a:t>কৃতজ্ঞতা</a:t>
            </a:r>
            <a:r>
              <a:rPr lang="as-IN" sz="2800" dirty="0">
                <a:latin typeface="NikoshBAN" panose="02000000000000000000" pitchFamily="2" charset="0"/>
                <a:cs typeface="NikoshBAN" panose="02000000000000000000" pitchFamily="2" charset="0"/>
              </a:rPr>
              <a:t>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মোঃ</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জিয়াউর রহমান </a:t>
            </a:r>
          </a:p>
          <a:p>
            <a:r>
              <a:rPr lang="bn-IN" sz="2800" dirty="0">
                <a:latin typeface="NikoshBAN" panose="02000000000000000000" pitchFamily="2" charset="0"/>
                <a:cs typeface="NikoshBAN" panose="02000000000000000000" pitchFamily="2" charset="0"/>
              </a:rPr>
              <a:t>	-সিনিয়র সহকারী শিক্ষক</a:t>
            </a:r>
            <a:endParaRPr lang="en-US" sz="2800" dirty="0">
              <a:latin typeface="NikoshBAN" panose="02000000000000000000" pitchFamily="2" charset="0"/>
              <a:cs typeface="NikoshBAN" panose="02000000000000000000" pitchFamily="2" charset="0"/>
            </a:endParaRPr>
          </a:p>
          <a:p>
            <a:r>
              <a:rPr lang="en-US" sz="2800" dirty="0" err="1">
                <a:latin typeface="NikoshBAN" panose="02000000000000000000" pitchFamily="2" charset="0"/>
                <a:cs typeface="NikoshBAN" panose="02000000000000000000" pitchFamily="2" charset="0"/>
              </a:rPr>
              <a:t>কালাপাহাড়িয়া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ইউনিয়ন</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উচ্চ</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বিদ্যালয়</a:t>
            </a:r>
            <a:r>
              <a:rPr lang="en-US" sz="2800" dirty="0">
                <a:latin typeface="NikoshBAN" panose="02000000000000000000" pitchFamily="2" charset="0"/>
                <a:cs typeface="NikoshBAN" panose="02000000000000000000" pitchFamily="2" charset="0"/>
              </a:rPr>
              <a:t>,</a:t>
            </a:r>
            <a:endParaRPr lang="bn-IN" sz="2800"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আড়াইহাজার , নারায়ণগঞ্জ</a:t>
            </a:r>
            <a:r>
              <a:rPr lang="en-US" sz="2800" dirty="0">
                <a:latin typeface="NikoshBAN" panose="02000000000000000000" pitchFamily="2" charset="0"/>
                <a:cs typeface="NikoshBAN" panose="02000000000000000000" pitchFamily="2" charset="0"/>
              </a:rPr>
              <a:t>।</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a:t>
            </a:r>
            <a:endParaRPr lang="bn-IN"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370644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style.rotation</p:attrName>
                                        </p:attrNameLst>
                                      </p:cBhvr>
                                      <p:tavLst>
                                        <p:tav tm="0">
                                          <p:val>
                                            <p:fltVal val="720"/>
                                          </p:val>
                                        </p:tav>
                                        <p:tav tm="100000">
                                          <p:val>
                                            <p:fltVal val="0"/>
                                          </p:val>
                                        </p:tav>
                                      </p:tavLst>
                                    </p:anim>
                                    <p:anim calcmode="lin" valueType="num">
                                      <p:cBhvr>
                                        <p:cTn id="9" dur="1000" fill="hold"/>
                                        <p:tgtEl>
                                          <p:spTgt spid="2"/>
                                        </p:tgtEl>
                                        <p:attrNameLst>
                                          <p:attrName>ppt_h</p:attrName>
                                        </p:attrNameLst>
                                      </p:cBhvr>
                                      <p:tavLst>
                                        <p:tav tm="0">
                                          <p:val>
                                            <p:fltVal val="0"/>
                                          </p:val>
                                        </p:tav>
                                        <p:tav tm="100000">
                                          <p:val>
                                            <p:strVal val="#ppt_h"/>
                                          </p:val>
                                        </p:tav>
                                      </p:tavLst>
                                    </p:anim>
                                    <p:anim calcmode="lin" valueType="num">
                                      <p:cBhvr>
                                        <p:cTn id="10" dur="1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alphaModFix amt="16000"/>
          </a:blip>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38EC63-1F87-4561-BDB4-ACB5D3EBE3DA}"/>
              </a:ext>
            </a:extLst>
          </p:cNvPr>
          <p:cNvSpPr txBox="1"/>
          <p:nvPr/>
        </p:nvSpPr>
        <p:spPr>
          <a:xfrm>
            <a:off x="2238837" y="674557"/>
            <a:ext cx="6203853" cy="3693319"/>
          </a:xfrm>
          <a:prstGeom prst="rect">
            <a:avLst/>
          </a:prstGeom>
          <a:solidFill>
            <a:schemeClr val="accent2">
              <a:lumMod val="20000"/>
              <a:lumOff val="80000"/>
            </a:schemeClr>
          </a:solidFill>
        </p:spPr>
        <p:txBody>
          <a:bodyPr wrap="square" rtlCol="0">
            <a:spAutoFit/>
          </a:bodyPr>
          <a:lstStyle/>
          <a:p>
            <a:pPr algn="ctr"/>
            <a:r>
              <a:rPr lang="en-US" sz="3600" dirty="0" err="1">
                <a:latin typeface="NikoshBAN" panose="02000000000000000000" pitchFamily="2" charset="0"/>
                <a:cs typeface="NikoshBAN" panose="02000000000000000000" pitchFamily="2" charset="0"/>
              </a:rPr>
              <a:t>মোঃ</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সানোয়ার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হোসেন</a:t>
            </a:r>
            <a:r>
              <a:rPr lang="en-US" sz="3600" dirty="0">
                <a:latin typeface="NikoshBAN" panose="02000000000000000000" pitchFamily="2" charset="0"/>
                <a:cs typeface="NikoshBAN" panose="02000000000000000000" pitchFamily="2" charset="0"/>
              </a:rPr>
              <a:t> </a:t>
            </a:r>
            <a:r>
              <a:rPr lang="bn-IN" sz="3600" dirty="0">
                <a:latin typeface="NikoshBAN" panose="02000000000000000000" pitchFamily="2" charset="0"/>
                <a:cs typeface="NikoshBAN" panose="02000000000000000000" pitchFamily="2" charset="0"/>
              </a:rPr>
              <a:t> </a:t>
            </a:r>
          </a:p>
          <a:p>
            <a:pPr algn="ctr"/>
            <a:r>
              <a:rPr lang="bn-IN" sz="3600" dirty="0">
                <a:latin typeface="NikoshBAN" panose="02000000000000000000" pitchFamily="2" charset="0"/>
                <a:cs typeface="NikoshBAN" panose="02000000000000000000" pitchFamily="2" charset="0"/>
              </a:rPr>
              <a:t>	সিনিয়র সহকারী শিক্ষক</a:t>
            </a:r>
            <a:endParaRPr lang="en-US" sz="3600" dirty="0">
              <a:latin typeface="NikoshBAN" panose="02000000000000000000" pitchFamily="2" charset="0"/>
              <a:cs typeface="NikoshBAN" panose="02000000000000000000" pitchFamily="2" charset="0"/>
            </a:endParaRPr>
          </a:p>
          <a:p>
            <a:pPr algn="ctr"/>
            <a:r>
              <a:rPr lang="as-IN" sz="3600" dirty="0">
                <a:latin typeface="NikoshBAN" panose="02000000000000000000" pitchFamily="2" charset="0"/>
                <a:cs typeface="NikoshBAN" panose="02000000000000000000" pitchFamily="2" charset="0"/>
              </a:rPr>
              <a:t>ক</a:t>
            </a:r>
            <a:r>
              <a:rPr lang="en-US" sz="3600" dirty="0" err="1">
                <a:latin typeface="NikoshBAN" panose="02000000000000000000" pitchFamily="2" charset="0"/>
                <a:cs typeface="NikoshBAN" panose="02000000000000000000" pitchFamily="2" charset="0"/>
              </a:rPr>
              <a:t>ৈচড়</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বালিকা</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উচ্চ</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বিদ্যালয়</a:t>
            </a:r>
            <a:r>
              <a:rPr lang="en-US" sz="3600" dirty="0">
                <a:latin typeface="NikoshBAN" panose="02000000000000000000" pitchFamily="2" charset="0"/>
                <a:cs typeface="NikoshBAN" panose="02000000000000000000" pitchFamily="2" charset="0"/>
              </a:rPr>
              <a:t>, </a:t>
            </a:r>
            <a:endParaRPr lang="bn-IN" sz="3600" dirty="0">
              <a:latin typeface="NikoshBAN" panose="02000000000000000000" pitchFamily="2" charset="0"/>
              <a:cs typeface="NikoshBAN" panose="02000000000000000000" pitchFamily="2" charset="0"/>
            </a:endParaRPr>
          </a:p>
          <a:p>
            <a:pPr algn="ctr"/>
            <a:r>
              <a:rPr lang="en-US" sz="3600" dirty="0">
                <a:latin typeface="NikoshBAN" panose="02000000000000000000" pitchFamily="2" charset="0"/>
                <a:cs typeface="NikoshBAN" panose="02000000000000000000" pitchFamily="2" charset="0"/>
              </a:rPr>
              <a:t>ব</a:t>
            </a:r>
            <a:r>
              <a:rPr lang="as-IN" sz="3600" dirty="0">
                <a:latin typeface="NikoshBAN" panose="02000000000000000000" pitchFamily="2" charset="0"/>
                <a:cs typeface="NikoshBAN" panose="02000000000000000000" pitchFamily="2" charset="0"/>
              </a:rPr>
              <a:t>গ</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ড়</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স</a:t>
            </a:r>
            <a:r>
              <a:rPr lang="en-US" sz="3600" dirty="0">
                <a:latin typeface="NikoshBAN" panose="02000000000000000000" pitchFamily="2" charset="0"/>
                <a:cs typeface="NikoshBAN" panose="02000000000000000000" pitchFamily="2" charset="0"/>
              </a:rPr>
              <a:t>দ</a:t>
            </a:r>
            <a:r>
              <a:rPr lang="as-IN" sz="3600" dirty="0">
                <a:latin typeface="NikoshBAN" panose="02000000000000000000" pitchFamily="2" charset="0"/>
                <a:cs typeface="NikoshBAN" panose="02000000000000000000" pitchFamily="2" charset="0"/>
              </a:rPr>
              <a:t>র</a:t>
            </a:r>
            <a:r>
              <a:rPr lang="bn-IN" sz="3600" dirty="0">
                <a:latin typeface="NikoshBAN" panose="02000000000000000000" pitchFamily="2" charset="0"/>
                <a:cs typeface="NikoshBAN" panose="02000000000000000000" pitchFamily="2" charset="0"/>
              </a:rPr>
              <a:t> , </a:t>
            </a:r>
            <a:r>
              <a:rPr lang="en-US" sz="3600" dirty="0">
                <a:latin typeface="NikoshBAN" panose="02000000000000000000" pitchFamily="2" charset="0"/>
                <a:cs typeface="NikoshBAN" panose="02000000000000000000" pitchFamily="2" charset="0"/>
              </a:rPr>
              <a:t>ব</a:t>
            </a:r>
            <a:r>
              <a:rPr lang="as-IN" sz="3600" dirty="0">
                <a:latin typeface="NikoshBAN" panose="02000000000000000000" pitchFamily="2" charset="0"/>
                <a:cs typeface="NikoshBAN" panose="02000000000000000000" pitchFamily="2" charset="0"/>
              </a:rPr>
              <a:t>গ</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ড়</a:t>
            </a:r>
            <a:r>
              <a:rPr lang="en-US" sz="3600" dirty="0">
                <a:latin typeface="NikoshBAN" panose="02000000000000000000" pitchFamily="2" charset="0"/>
                <a:cs typeface="NikoshBAN" panose="02000000000000000000" pitchFamily="2" charset="0"/>
              </a:rPr>
              <a:t>া ।</a:t>
            </a:r>
            <a:r>
              <a:rPr lang="bn-IN" sz="3600" dirty="0">
                <a:latin typeface="NikoshBAN" panose="02000000000000000000" pitchFamily="2" charset="0"/>
                <a:cs typeface="NikoshBAN" panose="02000000000000000000" pitchFamily="2" charset="0"/>
              </a:rPr>
              <a:t> </a:t>
            </a:r>
            <a:r>
              <a:rPr lang="en-US" sz="3600" dirty="0">
                <a:latin typeface="NikoshBAN" panose="02000000000000000000" pitchFamily="2" charset="0"/>
                <a:cs typeface="NikoshBAN" panose="02000000000000000000" pitchFamily="2" charset="0"/>
              </a:rPr>
              <a:t> </a:t>
            </a:r>
            <a:endParaRPr lang="bn-IN" sz="3600" dirty="0">
              <a:latin typeface="NikoshBAN" panose="02000000000000000000" pitchFamily="2" charset="0"/>
              <a:cs typeface="NikoshBAN" panose="02000000000000000000" pitchFamily="2" charset="0"/>
            </a:endParaRPr>
          </a:p>
          <a:p>
            <a:pPr algn="ctr"/>
            <a:r>
              <a:rPr lang="bn-IN" sz="3600" dirty="0">
                <a:latin typeface="NikoshBAN" panose="02000000000000000000" pitchFamily="2" charset="0"/>
                <a:cs typeface="NikoshBAN" panose="02000000000000000000" pitchFamily="2" charset="0"/>
              </a:rPr>
              <a:t>শ্রে</a:t>
            </a:r>
            <a:r>
              <a:rPr lang="en-US" sz="3600" dirty="0" err="1">
                <a:latin typeface="NikoshBAN" panose="02000000000000000000" pitchFamily="2" charset="0"/>
                <a:cs typeface="NikoshBAN" panose="02000000000000000000" pitchFamily="2" charset="0"/>
              </a:rPr>
              <a:t>ণিঃ</a:t>
            </a:r>
            <a:r>
              <a:rPr lang="bn-IN"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দশম</a:t>
            </a:r>
            <a:r>
              <a:rPr lang="bn-IN" sz="3600" dirty="0">
                <a:latin typeface="NikoshBAN" panose="02000000000000000000" pitchFamily="2" charset="0"/>
                <a:cs typeface="NikoshBAN" panose="02000000000000000000" pitchFamily="2" charset="0"/>
              </a:rPr>
              <a:t>, বিষয়ঃ গণিত, অধ্যায়ঃ ১৩।  </a:t>
            </a:r>
          </a:p>
          <a:p>
            <a:pPr algn="ctr"/>
            <a:r>
              <a:rPr lang="bn-IN" sz="3600" dirty="0">
                <a:latin typeface="NikoshBAN" panose="02000000000000000000" pitchFamily="2" charset="0"/>
                <a:cs typeface="NikoshBAN" panose="02000000000000000000" pitchFamily="2" charset="0"/>
              </a:rPr>
              <a:t>মোবাইলঃ </a:t>
            </a:r>
            <a:r>
              <a:rPr lang="en-US" sz="3600" dirty="0">
                <a:latin typeface="NikoshBAN" panose="02000000000000000000" pitchFamily="2" charset="0"/>
                <a:ea typeface="Calibri" panose="020F0502020204030204" pitchFamily="34" charset="0"/>
                <a:cs typeface="NikoshBAN" panose="02000000000000000000" pitchFamily="2" charset="0"/>
              </a:rPr>
              <a:t>01735-597560</a:t>
            </a:r>
            <a:endParaRPr lang="bn-IN" sz="3600" dirty="0">
              <a:latin typeface="NikoshBAN" panose="02000000000000000000" pitchFamily="2" charset="0"/>
              <a:ea typeface="Calibri" panose="020F0502020204030204" pitchFamily="34" charset="0"/>
              <a:cs typeface="NikoshBAN" panose="02000000000000000000" pitchFamily="2" charset="0"/>
            </a:endParaRPr>
          </a:p>
          <a:p>
            <a:endParaRPr lang="en-US" dirty="0"/>
          </a:p>
        </p:txBody>
      </p:sp>
      <p:sp>
        <p:nvSpPr>
          <p:cNvPr id="3" name="TextBox 2">
            <a:extLst>
              <a:ext uri="{FF2B5EF4-FFF2-40B4-BE49-F238E27FC236}">
                <a16:creationId xmlns:a16="http://schemas.microsoft.com/office/drawing/2014/main" id="{E7C016A5-3341-4952-8873-AAD9D45C5D4F}"/>
              </a:ext>
            </a:extLst>
          </p:cNvPr>
          <p:cNvSpPr txBox="1"/>
          <p:nvPr/>
        </p:nvSpPr>
        <p:spPr>
          <a:xfrm>
            <a:off x="194872" y="674557"/>
            <a:ext cx="1394085" cy="1200329"/>
          </a:xfrm>
          <a:prstGeom prst="rect">
            <a:avLst/>
          </a:prstGeom>
          <a:solidFill>
            <a:schemeClr val="accent2">
              <a:lumMod val="60000"/>
              <a:lumOff val="40000"/>
            </a:schemeClr>
          </a:solidFill>
        </p:spPr>
        <p:txBody>
          <a:bodyPr wrap="square" rtlCol="0">
            <a:spAutoFit/>
          </a:bodyPr>
          <a:lstStyle/>
          <a:p>
            <a:r>
              <a:rPr lang="en-US" sz="3600" dirty="0" err="1">
                <a:latin typeface="NikoshBAN" panose="02000000000000000000" pitchFamily="2" charset="0"/>
                <a:cs typeface="NikoshBAN" panose="02000000000000000000" pitchFamily="2" charset="0"/>
              </a:rPr>
              <a:t>শিক্</a:t>
            </a:r>
            <a:r>
              <a:rPr lang="as-IN" sz="3600" dirty="0">
                <a:latin typeface="NikoshBAN" panose="02000000000000000000" pitchFamily="2" charset="0"/>
                <a:cs typeface="NikoshBAN" panose="02000000000000000000" pitchFamily="2" charset="0"/>
              </a:rPr>
              <a:t>ষ</a:t>
            </a:r>
            <a:r>
              <a:rPr lang="en-US" sz="3600" dirty="0">
                <a:latin typeface="NikoshBAN" panose="02000000000000000000" pitchFamily="2" charset="0"/>
                <a:cs typeface="NikoshBAN" panose="02000000000000000000" pitchFamily="2" charset="0"/>
              </a:rPr>
              <a:t>ক </a:t>
            </a:r>
            <a:r>
              <a:rPr lang="as-IN" sz="3600" dirty="0">
                <a:latin typeface="NikoshBAN" panose="02000000000000000000" pitchFamily="2" charset="0"/>
                <a:cs typeface="NikoshBAN" panose="02000000000000000000" pitchFamily="2" charset="0"/>
              </a:rPr>
              <a:t>প</a:t>
            </a:r>
            <a:r>
              <a:rPr lang="en-US" sz="3600" dirty="0">
                <a:latin typeface="NikoshBAN" panose="02000000000000000000" pitchFamily="2" charset="0"/>
                <a:cs typeface="NikoshBAN" panose="02000000000000000000" pitchFamily="2" charset="0"/>
              </a:rPr>
              <a:t>র</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চ</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ত</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 </a:t>
            </a:r>
          </a:p>
        </p:txBody>
      </p:sp>
      <p:sp>
        <p:nvSpPr>
          <p:cNvPr id="4" name="TextBox 3">
            <a:extLst>
              <a:ext uri="{FF2B5EF4-FFF2-40B4-BE49-F238E27FC236}">
                <a16:creationId xmlns:a16="http://schemas.microsoft.com/office/drawing/2014/main" id="{6C49EBC3-1A4E-47C5-B319-8C8CD10047DE}"/>
              </a:ext>
            </a:extLst>
          </p:cNvPr>
          <p:cNvSpPr txBox="1"/>
          <p:nvPr/>
        </p:nvSpPr>
        <p:spPr>
          <a:xfrm>
            <a:off x="6096000" y="4487797"/>
            <a:ext cx="3072984" cy="646331"/>
          </a:xfrm>
          <a:prstGeom prst="rect">
            <a:avLst/>
          </a:prstGeom>
          <a:solidFill>
            <a:schemeClr val="accent4">
              <a:lumMod val="60000"/>
              <a:lumOff val="40000"/>
            </a:schemeClr>
          </a:solidFill>
        </p:spPr>
        <p:txBody>
          <a:bodyPr wrap="square" rtlCol="0">
            <a:spAutoFit/>
          </a:bodyPr>
          <a:lstStyle/>
          <a:p>
            <a:r>
              <a:rPr lang="en-US" sz="3600" dirty="0">
                <a:latin typeface="NikoshBAN" panose="02000000000000000000" pitchFamily="2" charset="0"/>
                <a:cs typeface="NikoshBAN" panose="02000000000000000000" pitchFamily="2" charset="0"/>
              </a:rPr>
              <a:t>স</a:t>
            </a:r>
            <a:r>
              <a:rPr lang="as-IN" sz="3600" dirty="0">
                <a:latin typeface="NikoshBAN" panose="02000000000000000000" pitchFamily="2" charset="0"/>
                <a:cs typeface="NikoshBAN" panose="02000000000000000000" pitchFamily="2" charset="0"/>
              </a:rPr>
              <a:t>ম</a:t>
            </a:r>
            <a:r>
              <a:rPr lang="en-US"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৫</a:t>
            </a:r>
            <a:r>
              <a:rPr lang="en-US" sz="3600" dirty="0">
                <a:latin typeface="NikoshBAN" panose="02000000000000000000" pitchFamily="2" charset="0"/>
                <a:cs typeface="NikoshBAN" panose="02000000000000000000" pitchFamily="2" charset="0"/>
              </a:rPr>
              <a:t>০ </a:t>
            </a:r>
            <a:r>
              <a:rPr lang="as-IN" sz="3600" dirty="0">
                <a:latin typeface="NikoshBAN" panose="02000000000000000000" pitchFamily="2" charset="0"/>
                <a:cs typeface="NikoshBAN" panose="02000000000000000000" pitchFamily="2" charset="0"/>
              </a:rPr>
              <a:t>ম</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ট</a:t>
            </a:r>
            <a:r>
              <a:rPr lang="en-US" sz="36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53176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chemeClr val="accent5">
                <a:lumMod val="0"/>
                <a:lumOff val="100000"/>
              </a:schemeClr>
            </a:gs>
            <a:gs pos="40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EE5E-D23C-4F2D-9626-B273192B05B4}"/>
              </a:ext>
            </a:extLst>
          </p:cNvPr>
          <p:cNvSpPr>
            <a:spLocks noGrp="1"/>
          </p:cNvSpPr>
          <p:nvPr>
            <p:ph type="title"/>
          </p:nvPr>
        </p:nvSpPr>
        <p:spPr>
          <a:xfrm>
            <a:off x="4025487" y="508418"/>
            <a:ext cx="3597952" cy="815680"/>
          </a:xfrm>
        </p:spPr>
        <p:txBody>
          <a:bodyPr>
            <a:normAutofit fontScale="90000"/>
          </a:bodyPr>
          <a:lstStyle/>
          <a:p>
            <a:r>
              <a:rPr lang="en-US" dirty="0">
                <a:latin typeface="NikoshBAN" panose="02000000000000000000" pitchFamily="2" charset="0"/>
                <a:cs typeface="NikoshBAN" panose="02000000000000000000" pitchFamily="2" charset="0"/>
              </a:rPr>
              <a:t>নিচের চিত্রগুলো লক্ষ্য করো</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4" name="Oval 3">
            <a:extLst>
              <a:ext uri="{FF2B5EF4-FFF2-40B4-BE49-F238E27FC236}">
                <a16:creationId xmlns:a16="http://schemas.microsoft.com/office/drawing/2014/main" id="{B8395D29-2EC1-4C57-9F7A-A9EA844307C5}"/>
              </a:ext>
            </a:extLst>
          </p:cNvPr>
          <p:cNvSpPr/>
          <p:nvPr/>
        </p:nvSpPr>
        <p:spPr>
          <a:xfrm>
            <a:off x="59480" y="2706070"/>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6FEF22E-F0A4-427A-8491-93BBEA88072B}"/>
              </a:ext>
            </a:extLst>
          </p:cNvPr>
          <p:cNvSpPr/>
          <p:nvPr/>
        </p:nvSpPr>
        <p:spPr>
          <a:xfrm>
            <a:off x="514805" y="2718832"/>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51FFA98C-92B9-4B0A-BA4F-496C31B0A066}"/>
              </a:ext>
            </a:extLst>
          </p:cNvPr>
          <p:cNvSpPr/>
          <p:nvPr/>
        </p:nvSpPr>
        <p:spPr>
          <a:xfrm>
            <a:off x="971486" y="2718832"/>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ED12E314-C38E-4D7B-99B3-8C7D822709FC}"/>
              </a:ext>
            </a:extLst>
          </p:cNvPr>
          <p:cNvSpPr/>
          <p:nvPr/>
        </p:nvSpPr>
        <p:spPr>
          <a:xfrm>
            <a:off x="2922506" y="2687246"/>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DD24918-390E-4ACD-9BE7-87BE8B905AB3}"/>
              </a:ext>
            </a:extLst>
          </p:cNvPr>
          <p:cNvSpPr/>
          <p:nvPr/>
        </p:nvSpPr>
        <p:spPr>
          <a:xfrm>
            <a:off x="3346097" y="2687245"/>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7877889-C3FF-4B3B-828D-7F6E6DD1E413}"/>
              </a:ext>
            </a:extLst>
          </p:cNvPr>
          <p:cNvSpPr/>
          <p:nvPr/>
        </p:nvSpPr>
        <p:spPr>
          <a:xfrm>
            <a:off x="4141057" y="2685689"/>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D035332-1C9E-4FF3-A515-A01C8C346AF4}"/>
              </a:ext>
            </a:extLst>
          </p:cNvPr>
          <p:cNvSpPr/>
          <p:nvPr/>
        </p:nvSpPr>
        <p:spPr>
          <a:xfrm>
            <a:off x="4589315" y="2692974"/>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3557781-DE33-4898-A6AD-73811A8B686D}"/>
              </a:ext>
            </a:extLst>
          </p:cNvPr>
          <p:cNvSpPr/>
          <p:nvPr/>
        </p:nvSpPr>
        <p:spPr>
          <a:xfrm>
            <a:off x="2503299" y="2718832"/>
            <a:ext cx="448339" cy="4795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E44034E2-F6F0-4D4D-B4EA-10989E955710}"/>
              </a:ext>
            </a:extLst>
          </p:cNvPr>
          <p:cNvSpPr/>
          <p:nvPr/>
        </p:nvSpPr>
        <p:spPr>
          <a:xfrm>
            <a:off x="2064416" y="2703189"/>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44AC1CA-74D7-4FB2-B2BC-5B18137D68AD}"/>
              </a:ext>
            </a:extLst>
          </p:cNvPr>
          <p:cNvSpPr/>
          <p:nvPr/>
        </p:nvSpPr>
        <p:spPr>
          <a:xfrm>
            <a:off x="1623665" y="2720138"/>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6261DBA-DB92-415C-8F84-C55105423218}"/>
              </a:ext>
            </a:extLst>
          </p:cNvPr>
          <p:cNvSpPr/>
          <p:nvPr/>
        </p:nvSpPr>
        <p:spPr>
          <a:xfrm>
            <a:off x="5038681" y="2703209"/>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8DE8C4-4409-468B-962A-E1ABEBA4A582}"/>
              </a:ext>
            </a:extLst>
          </p:cNvPr>
          <p:cNvSpPr/>
          <p:nvPr/>
        </p:nvSpPr>
        <p:spPr>
          <a:xfrm>
            <a:off x="5488047" y="2703189"/>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91993B3-BB80-4A71-8BB5-985330D53B80}"/>
              </a:ext>
            </a:extLst>
          </p:cNvPr>
          <p:cNvSpPr/>
          <p:nvPr/>
        </p:nvSpPr>
        <p:spPr>
          <a:xfrm>
            <a:off x="6820845" y="2692974"/>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8037C7F-A549-41BB-8225-1E971AC63518}"/>
              </a:ext>
            </a:extLst>
          </p:cNvPr>
          <p:cNvSpPr/>
          <p:nvPr/>
        </p:nvSpPr>
        <p:spPr>
          <a:xfrm>
            <a:off x="8019716" y="2703189"/>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25C6738-A227-4E41-B232-CD155F049D6A}"/>
              </a:ext>
            </a:extLst>
          </p:cNvPr>
          <p:cNvSpPr/>
          <p:nvPr/>
        </p:nvSpPr>
        <p:spPr>
          <a:xfrm>
            <a:off x="8459603" y="2692976"/>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062EE698-C1AC-4874-B641-2FBE2C370F47}"/>
              </a:ext>
            </a:extLst>
          </p:cNvPr>
          <p:cNvSpPr/>
          <p:nvPr/>
        </p:nvSpPr>
        <p:spPr>
          <a:xfrm>
            <a:off x="8899490" y="2692975"/>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AF6C630-E797-431E-BDE6-2B93FE7B227E}"/>
              </a:ext>
            </a:extLst>
          </p:cNvPr>
          <p:cNvSpPr/>
          <p:nvPr/>
        </p:nvSpPr>
        <p:spPr>
          <a:xfrm>
            <a:off x="9360408" y="2718832"/>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E83F7464-75CD-492F-BF9A-3FC5A8B36416}"/>
              </a:ext>
            </a:extLst>
          </p:cNvPr>
          <p:cNvSpPr/>
          <p:nvPr/>
        </p:nvSpPr>
        <p:spPr>
          <a:xfrm>
            <a:off x="9805671" y="2723918"/>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5AC06423-E0E8-4117-89A8-75503E597576}"/>
              </a:ext>
            </a:extLst>
          </p:cNvPr>
          <p:cNvSpPr/>
          <p:nvPr/>
        </p:nvSpPr>
        <p:spPr>
          <a:xfrm>
            <a:off x="5920528" y="2692002"/>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01BBAA7A-64E6-4B39-BEAD-9286193118D8}"/>
              </a:ext>
            </a:extLst>
          </p:cNvPr>
          <p:cNvSpPr/>
          <p:nvPr/>
        </p:nvSpPr>
        <p:spPr>
          <a:xfrm>
            <a:off x="6362215" y="2703189"/>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613C12AD-B993-4CFD-BC2E-AD74EF9FB4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0640" y="3444254"/>
            <a:ext cx="4943519" cy="2018663"/>
          </a:xfrm>
          <a:prstGeom prst="rect">
            <a:avLst/>
          </a:prstGeom>
        </p:spPr>
      </p:pic>
      <p:sp>
        <p:nvSpPr>
          <p:cNvPr id="11" name="TextBox 10">
            <a:extLst>
              <a:ext uri="{FF2B5EF4-FFF2-40B4-BE49-F238E27FC236}">
                <a16:creationId xmlns:a16="http://schemas.microsoft.com/office/drawing/2014/main" id="{31F597FE-2566-4FB7-BE13-1519BE1FC36B}"/>
              </a:ext>
            </a:extLst>
          </p:cNvPr>
          <p:cNvSpPr txBox="1"/>
          <p:nvPr/>
        </p:nvSpPr>
        <p:spPr>
          <a:xfrm>
            <a:off x="345133" y="5561736"/>
            <a:ext cx="11169748" cy="584775"/>
          </a:xfrm>
          <a:prstGeom prst="rect">
            <a:avLst/>
          </a:prstGeom>
          <a:noFill/>
        </p:spPr>
        <p:txBody>
          <a:bodyPr wrap="square" rtlCol="0">
            <a:spAutoFit/>
          </a:bodyPr>
          <a:lstStyle/>
          <a:p>
            <a:r>
              <a:rPr lang="en-US" sz="3200" dirty="0" err="1">
                <a:latin typeface="NikoshBAN" panose="02000000000000000000" pitchFamily="2" charset="0"/>
                <a:cs typeface="NikoshBAN" panose="02000000000000000000" pitchFamily="2" charset="0"/>
              </a:rPr>
              <a:t>ভেবে</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বলো</a:t>
            </a:r>
            <a:r>
              <a:rPr lang="en-US" sz="3200" dirty="0">
                <a:latin typeface="NikoshBAN" panose="02000000000000000000" pitchFamily="2" charset="0"/>
                <a:cs typeface="NikoshBAN" panose="02000000000000000000" pitchFamily="2" charset="0"/>
              </a:rPr>
              <a:t>,</a:t>
            </a:r>
            <a:r>
              <a:rPr lang="bn-IN" sz="3200" dirty="0">
                <a:latin typeface="NikoshBAN" panose="02000000000000000000" pitchFamily="2" charset="0"/>
                <a:cs typeface="NikoshBAN" panose="02000000000000000000" pitchFamily="2" charset="0"/>
              </a:rPr>
              <a:t>চিত্রগুলোতে কোনো সম্পর্ক আছে কি ?</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আছে</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একটি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নির্দিষ্ট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নিয়মে</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যাচ্ছে</a:t>
            </a:r>
            <a:r>
              <a:rPr lang="en-US" sz="3200" dirty="0">
                <a:latin typeface="NikoshBAN" panose="02000000000000000000" pitchFamily="2" charset="0"/>
                <a:cs typeface="NikoshBAN" panose="02000000000000000000" pitchFamily="2" charset="0"/>
              </a:rPr>
              <a:t>। </a:t>
            </a:r>
          </a:p>
        </p:txBody>
      </p:sp>
      <p:sp>
        <p:nvSpPr>
          <p:cNvPr id="28" name="TextBox 27">
            <a:extLst>
              <a:ext uri="{FF2B5EF4-FFF2-40B4-BE49-F238E27FC236}">
                <a16:creationId xmlns:a16="http://schemas.microsoft.com/office/drawing/2014/main" id="{E5562A87-7800-47D2-A2EE-876BC708B1EA}"/>
              </a:ext>
            </a:extLst>
          </p:cNvPr>
          <p:cNvSpPr txBox="1"/>
          <p:nvPr/>
        </p:nvSpPr>
        <p:spPr>
          <a:xfrm>
            <a:off x="3716469" y="508418"/>
            <a:ext cx="4020762" cy="646331"/>
          </a:xfrm>
          <a:prstGeom prst="rect">
            <a:avLst/>
          </a:prstGeom>
          <a:noFill/>
        </p:spPr>
        <p:txBody>
          <a:bodyPr wrap="square" rtlCol="0">
            <a:spAutoFit/>
          </a:bodyPr>
          <a:lstStyle/>
          <a:p>
            <a:pPr algn="ctr"/>
            <a:r>
              <a:rPr lang="en-US" sz="3600" dirty="0">
                <a:latin typeface="NikoshBAN" panose="02000000000000000000" pitchFamily="2" charset="0"/>
                <a:cs typeface="NikoshBAN" panose="02000000000000000000" pitchFamily="2" charset="0"/>
              </a:rPr>
              <a:t> </a:t>
            </a:r>
          </a:p>
        </p:txBody>
      </p:sp>
      <p:sp>
        <p:nvSpPr>
          <p:cNvPr id="32" name="Oval 31">
            <a:extLst>
              <a:ext uri="{FF2B5EF4-FFF2-40B4-BE49-F238E27FC236}">
                <a16:creationId xmlns:a16="http://schemas.microsoft.com/office/drawing/2014/main" id="{24E88367-E83F-42DE-861F-616CB8FC9340}"/>
              </a:ext>
            </a:extLst>
          </p:cNvPr>
          <p:cNvSpPr/>
          <p:nvPr/>
        </p:nvSpPr>
        <p:spPr>
          <a:xfrm>
            <a:off x="10256464" y="2718832"/>
            <a:ext cx="486947"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61B96FB6-CE26-48DB-9D3B-A60C3A14B26D}"/>
              </a:ext>
            </a:extLst>
          </p:cNvPr>
          <p:cNvSpPr/>
          <p:nvPr/>
        </p:nvSpPr>
        <p:spPr>
          <a:xfrm>
            <a:off x="10743411" y="2725867"/>
            <a:ext cx="486947"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36888725-F1AB-4B0F-A453-AC694DD2B0E4}"/>
              </a:ext>
            </a:extLst>
          </p:cNvPr>
          <p:cNvSpPr/>
          <p:nvPr/>
        </p:nvSpPr>
        <p:spPr>
          <a:xfrm>
            <a:off x="11217618" y="2735127"/>
            <a:ext cx="486947"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9CA5F2BE-D1E7-4B43-94D2-1A7581D291B6}"/>
              </a:ext>
            </a:extLst>
          </p:cNvPr>
          <p:cNvSpPr/>
          <p:nvPr/>
        </p:nvSpPr>
        <p:spPr>
          <a:xfrm>
            <a:off x="7569624" y="2703189"/>
            <a:ext cx="441960" cy="511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AE1AE9C5-C2DE-4FCE-86B3-4D03850F6B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22" y="3470233"/>
            <a:ext cx="5003401" cy="2018663"/>
          </a:xfrm>
          <a:prstGeom prst="rect">
            <a:avLst/>
          </a:prstGeom>
        </p:spPr>
      </p:pic>
      <p:sp>
        <p:nvSpPr>
          <p:cNvPr id="39" name="TextBox 38">
            <a:extLst>
              <a:ext uri="{FF2B5EF4-FFF2-40B4-BE49-F238E27FC236}">
                <a16:creationId xmlns:a16="http://schemas.microsoft.com/office/drawing/2014/main" id="{C88DFE39-D402-4B5E-9D28-59632E2A0754}"/>
              </a:ext>
            </a:extLst>
          </p:cNvPr>
          <p:cNvSpPr txBox="1"/>
          <p:nvPr/>
        </p:nvSpPr>
        <p:spPr>
          <a:xfrm>
            <a:off x="1623664" y="6151564"/>
            <a:ext cx="8800495" cy="584775"/>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চ</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ত</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র </a:t>
            </a:r>
            <a:r>
              <a:rPr lang="as-IN" sz="3200" dirty="0">
                <a:latin typeface="NikoshBAN" panose="02000000000000000000" pitchFamily="2" charset="0"/>
                <a:cs typeface="NikoshBAN" panose="02000000000000000000" pitchFamily="2" charset="0"/>
              </a:rPr>
              <a:t>হ</a:t>
            </a:r>
            <a:r>
              <a:rPr lang="en-US" sz="3200" dirty="0" err="1">
                <a:latin typeface="NikoshBAN" panose="02000000000000000000" pitchFamily="2" charset="0"/>
                <a:cs typeface="NikoshBAN" panose="02000000000000000000" pitchFamily="2" charset="0"/>
              </a:rPr>
              <a:t>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দেখা</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ব </a:t>
            </a:r>
            <a:r>
              <a:rPr lang="as-IN" sz="3200" dirty="0">
                <a:latin typeface="NikoshBAN" panose="02000000000000000000" pitchFamily="2" charset="0"/>
                <a:cs typeface="NikoshBAN" panose="02000000000000000000" pitchFamily="2" charset="0"/>
              </a:rPr>
              <a:t>প</a:t>
            </a:r>
            <a:r>
              <a:rPr lang="en-US" sz="3200" dirty="0">
                <a:latin typeface="NikoshBAN" panose="02000000000000000000" pitchFamily="2" charset="0"/>
                <a:cs typeface="NikoshBAN" panose="02000000000000000000" pitchFamily="2" charset="0"/>
              </a:rPr>
              <a:t>দ</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র </a:t>
            </a:r>
            <a:r>
              <a:rPr lang="as-IN" sz="3200" dirty="0">
                <a:latin typeface="NikoshBAN" panose="02000000000000000000" pitchFamily="2" charset="0"/>
                <a:cs typeface="NikoshBAN" panose="02000000000000000000" pitchFamily="2" charset="0"/>
              </a:rPr>
              <a:t>স</a:t>
            </a:r>
            <a:r>
              <a:rPr lang="en-US" sz="3200" dirty="0" err="1">
                <a:latin typeface="NikoshBAN" panose="02000000000000000000" pitchFamily="2" charset="0"/>
                <a:cs typeface="NikoshBAN" panose="02000000000000000000" pitchFamily="2" charset="0"/>
              </a:rPr>
              <a:t>াথে</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পরের</a:t>
            </a:r>
            <a:r>
              <a:rPr lang="en-US" sz="3200" dirty="0">
                <a:latin typeface="NikoshBAN" panose="02000000000000000000" pitchFamily="2" charset="0"/>
                <a:cs typeface="NikoshBAN" panose="02000000000000000000" pitchFamily="2" charset="0"/>
              </a:rPr>
              <a:t> প</a:t>
            </a:r>
            <a:r>
              <a:rPr lang="as-IN" sz="3200" dirty="0">
                <a:latin typeface="NikoshBAN" panose="02000000000000000000" pitchFamily="2" charset="0"/>
                <a:cs typeface="NikoshBAN" panose="02000000000000000000" pitchFamily="2" charset="0"/>
              </a:rPr>
              <a:t>দ</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র</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ব</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য়</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গ</a:t>
            </a:r>
            <a:r>
              <a:rPr lang="en-US" sz="3200" dirty="0">
                <a:latin typeface="NikoshBAN" panose="02000000000000000000" pitchFamily="2" charset="0"/>
                <a:cs typeface="NikoshBAN" panose="02000000000000000000" pitchFamily="2" charset="0"/>
              </a:rPr>
              <a:t>ফ</a:t>
            </a:r>
            <a:r>
              <a:rPr lang="as-IN" sz="3200" dirty="0">
                <a:latin typeface="NikoshBAN" panose="02000000000000000000" pitchFamily="2" charset="0"/>
                <a:cs typeface="NikoshBAN" panose="02000000000000000000" pitchFamily="2" charset="0"/>
              </a:rPr>
              <a:t>ল</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স</a:t>
            </a:r>
            <a:r>
              <a:rPr lang="en-US" sz="3200" dirty="0" err="1">
                <a:latin typeface="NikoshBAN" panose="02000000000000000000" pitchFamily="2" charset="0"/>
                <a:cs typeface="NikoshBAN" panose="02000000000000000000" pitchFamily="2" charset="0"/>
              </a:rPr>
              <a:t>র্বদা</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সমান</a:t>
            </a:r>
            <a:r>
              <a:rPr lang="en-US" sz="32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424566049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additive="base">
                                        <p:cTn id="28" dur="500" fill="hold"/>
                                        <p:tgtEl>
                                          <p:spTgt spid="15"/>
                                        </p:tgtEl>
                                        <p:attrNameLst>
                                          <p:attrName>ppt_x</p:attrName>
                                        </p:attrNameLst>
                                      </p:cBhvr>
                                      <p:tavLst>
                                        <p:tav tm="0">
                                          <p:val>
                                            <p:strVal val="#ppt_x"/>
                                          </p:val>
                                        </p:tav>
                                        <p:tav tm="100000">
                                          <p:val>
                                            <p:strVal val="#ppt_x"/>
                                          </p:val>
                                        </p:tav>
                                      </p:tavLst>
                                    </p:anim>
                                    <p:anim calcmode="lin" valueType="num">
                                      <p:cBhvr additive="base">
                                        <p:cTn id="29" dur="500" fill="hold"/>
                                        <p:tgtEl>
                                          <p:spTgt spid="15"/>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fill="hold"/>
                                        <p:tgtEl>
                                          <p:spTgt spid="23"/>
                                        </p:tgtEl>
                                        <p:attrNameLst>
                                          <p:attrName>ppt_x</p:attrName>
                                        </p:attrNameLst>
                                      </p:cBhvr>
                                      <p:tavLst>
                                        <p:tav tm="0">
                                          <p:val>
                                            <p:strVal val="#ppt_x"/>
                                          </p:val>
                                        </p:tav>
                                        <p:tav tm="100000">
                                          <p:val>
                                            <p:strVal val="#ppt_x"/>
                                          </p:val>
                                        </p:tav>
                                      </p:tavLst>
                                    </p:anim>
                                    <p:anim calcmode="lin" valueType="num">
                                      <p:cBhvr additive="base">
                                        <p:cTn id="37" dur="500" fill="hold"/>
                                        <p:tgtEl>
                                          <p:spTgt spid="23"/>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 calcmode="lin" valueType="num">
                                      <p:cBhvr additive="base">
                                        <p:cTn id="40" dur="500" fill="hold"/>
                                        <p:tgtEl>
                                          <p:spTgt spid="24"/>
                                        </p:tgtEl>
                                        <p:attrNameLst>
                                          <p:attrName>ppt_x</p:attrName>
                                        </p:attrNameLst>
                                      </p:cBhvr>
                                      <p:tavLst>
                                        <p:tav tm="0">
                                          <p:val>
                                            <p:strVal val="#ppt_x"/>
                                          </p:val>
                                        </p:tav>
                                        <p:tav tm="100000">
                                          <p:val>
                                            <p:strVal val="#ppt_x"/>
                                          </p:val>
                                        </p:tav>
                                      </p:tavLst>
                                    </p:anim>
                                    <p:anim calcmode="lin" valueType="num">
                                      <p:cBhvr additive="base">
                                        <p:cTn id="41" dur="500" fill="hold"/>
                                        <p:tgtEl>
                                          <p:spTgt spid="24"/>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ppt_x"/>
                                          </p:val>
                                        </p:tav>
                                        <p:tav tm="100000">
                                          <p:val>
                                            <p:strVal val="#ppt_x"/>
                                          </p:val>
                                        </p:tav>
                                      </p:tavLst>
                                    </p:anim>
                                    <p:anim calcmode="lin" valueType="num">
                                      <p:cBhvr additive="base">
                                        <p:cTn id="45" dur="500" fill="hold"/>
                                        <p:tgtEl>
                                          <p:spTgt spid="17"/>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500" fill="hold"/>
                                        <p:tgtEl>
                                          <p:spTgt spid="35"/>
                                        </p:tgtEl>
                                        <p:attrNameLst>
                                          <p:attrName>ppt_x</p:attrName>
                                        </p:attrNameLst>
                                      </p:cBhvr>
                                      <p:tavLst>
                                        <p:tav tm="0">
                                          <p:val>
                                            <p:strVal val="#ppt_x"/>
                                          </p:val>
                                        </p:tav>
                                        <p:tav tm="100000">
                                          <p:val>
                                            <p:strVal val="#ppt_x"/>
                                          </p:val>
                                        </p:tav>
                                      </p:tavLst>
                                    </p:anim>
                                    <p:anim calcmode="lin" valueType="num">
                                      <p:cBhvr additive="base">
                                        <p:cTn id="49" dur="500" fill="hold"/>
                                        <p:tgtEl>
                                          <p:spTgt spid="35"/>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ppt_x"/>
                                          </p:val>
                                        </p:tav>
                                        <p:tav tm="100000">
                                          <p:val>
                                            <p:strVal val="#ppt_x"/>
                                          </p:val>
                                        </p:tav>
                                      </p:tavLst>
                                    </p:anim>
                                    <p:anim calcmode="lin" valueType="num">
                                      <p:cBhvr additive="base">
                                        <p:cTn id="53" dur="500" fill="hold"/>
                                        <p:tgtEl>
                                          <p:spTgt spid="18"/>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ppt_x"/>
                                          </p:val>
                                        </p:tav>
                                        <p:tav tm="100000">
                                          <p:val>
                                            <p:strVal val="#ppt_x"/>
                                          </p:val>
                                        </p:tav>
                                      </p:tavLst>
                                    </p:anim>
                                    <p:anim calcmode="lin" valueType="num">
                                      <p:cBhvr additive="base">
                                        <p:cTn id="57" dur="500" fill="hold"/>
                                        <p:tgtEl>
                                          <p:spTgt spid="19"/>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additive="base">
                                        <p:cTn id="60" dur="500" fill="hold"/>
                                        <p:tgtEl>
                                          <p:spTgt spid="20"/>
                                        </p:tgtEl>
                                        <p:attrNameLst>
                                          <p:attrName>ppt_x</p:attrName>
                                        </p:attrNameLst>
                                      </p:cBhvr>
                                      <p:tavLst>
                                        <p:tav tm="0">
                                          <p:val>
                                            <p:strVal val="#ppt_x"/>
                                          </p:val>
                                        </p:tav>
                                        <p:tav tm="100000">
                                          <p:val>
                                            <p:strVal val="#ppt_x"/>
                                          </p:val>
                                        </p:tav>
                                      </p:tavLst>
                                    </p:anim>
                                    <p:anim calcmode="lin" valueType="num">
                                      <p:cBhvr additive="base">
                                        <p:cTn id="61" dur="500" fill="hold"/>
                                        <p:tgtEl>
                                          <p:spTgt spid="20"/>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additive="base">
                                        <p:cTn id="64" dur="500" fill="hold"/>
                                        <p:tgtEl>
                                          <p:spTgt spid="21"/>
                                        </p:tgtEl>
                                        <p:attrNameLst>
                                          <p:attrName>ppt_x</p:attrName>
                                        </p:attrNameLst>
                                      </p:cBhvr>
                                      <p:tavLst>
                                        <p:tav tm="0">
                                          <p:val>
                                            <p:strVal val="#ppt_x"/>
                                          </p:val>
                                        </p:tav>
                                        <p:tav tm="100000">
                                          <p:val>
                                            <p:strVal val="#ppt_x"/>
                                          </p:val>
                                        </p:tav>
                                      </p:tavLst>
                                    </p:anim>
                                    <p:anim calcmode="lin" valueType="num">
                                      <p:cBhvr additive="base">
                                        <p:cTn id="65" dur="500" fill="hold"/>
                                        <p:tgtEl>
                                          <p:spTgt spid="21"/>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additive="base">
                                        <p:cTn id="68" dur="500" fill="hold"/>
                                        <p:tgtEl>
                                          <p:spTgt spid="22"/>
                                        </p:tgtEl>
                                        <p:attrNameLst>
                                          <p:attrName>ppt_x</p:attrName>
                                        </p:attrNameLst>
                                      </p:cBhvr>
                                      <p:tavLst>
                                        <p:tav tm="0">
                                          <p:val>
                                            <p:strVal val="#ppt_x"/>
                                          </p:val>
                                        </p:tav>
                                        <p:tav tm="100000">
                                          <p:val>
                                            <p:strVal val="#ppt_x"/>
                                          </p:val>
                                        </p:tav>
                                      </p:tavLst>
                                    </p:anim>
                                    <p:anim calcmode="lin" valueType="num">
                                      <p:cBhvr additive="base">
                                        <p:cTn id="69" dur="500" fill="hold"/>
                                        <p:tgtEl>
                                          <p:spTgt spid="22"/>
                                        </p:tgtEl>
                                        <p:attrNameLst>
                                          <p:attrName>ppt_y</p:attrName>
                                        </p:attrNameLst>
                                      </p:cBhvr>
                                      <p:tavLst>
                                        <p:tav tm="0">
                                          <p:val>
                                            <p:strVal val="1+#ppt_h/2"/>
                                          </p:val>
                                        </p:tav>
                                        <p:tav tm="100000">
                                          <p:val>
                                            <p:strVal val="#ppt_y"/>
                                          </p:val>
                                        </p:tav>
                                      </p:tavLst>
                                    </p:anim>
                                  </p:childTnLst>
                                </p:cTn>
                              </p:par>
                              <p:par>
                                <p:cTn id="70" presetID="2" presetClass="entr" presetSubtype="4" fill="hold" grpId="0" nodeType="withEffect">
                                  <p:stCondLst>
                                    <p:cond delay="0"/>
                                  </p:stCondLst>
                                  <p:childTnLst>
                                    <p:set>
                                      <p:cBhvr>
                                        <p:cTn id="71" dur="1" fill="hold">
                                          <p:stCondLst>
                                            <p:cond delay="0"/>
                                          </p:stCondLst>
                                        </p:cTn>
                                        <p:tgtEl>
                                          <p:spTgt spid="32"/>
                                        </p:tgtEl>
                                        <p:attrNameLst>
                                          <p:attrName>style.visibility</p:attrName>
                                        </p:attrNameLst>
                                      </p:cBhvr>
                                      <p:to>
                                        <p:strVal val="visible"/>
                                      </p:to>
                                    </p:set>
                                    <p:anim calcmode="lin" valueType="num">
                                      <p:cBhvr additive="base">
                                        <p:cTn id="72" dur="500" fill="hold"/>
                                        <p:tgtEl>
                                          <p:spTgt spid="32"/>
                                        </p:tgtEl>
                                        <p:attrNameLst>
                                          <p:attrName>ppt_x</p:attrName>
                                        </p:attrNameLst>
                                      </p:cBhvr>
                                      <p:tavLst>
                                        <p:tav tm="0">
                                          <p:val>
                                            <p:strVal val="#ppt_x"/>
                                          </p:val>
                                        </p:tav>
                                        <p:tav tm="100000">
                                          <p:val>
                                            <p:strVal val="#ppt_x"/>
                                          </p:val>
                                        </p:tav>
                                      </p:tavLst>
                                    </p:anim>
                                    <p:anim calcmode="lin" valueType="num">
                                      <p:cBhvr additive="base">
                                        <p:cTn id="73" dur="500" fill="hold"/>
                                        <p:tgtEl>
                                          <p:spTgt spid="32"/>
                                        </p:tgtEl>
                                        <p:attrNameLst>
                                          <p:attrName>ppt_y</p:attrName>
                                        </p:attrNameLst>
                                      </p:cBhvr>
                                      <p:tavLst>
                                        <p:tav tm="0">
                                          <p:val>
                                            <p:strVal val="1+#ppt_h/2"/>
                                          </p:val>
                                        </p:tav>
                                        <p:tav tm="100000">
                                          <p:val>
                                            <p:strVal val="#ppt_y"/>
                                          </p:val>
                                        </p:tav>
                                      </p:tavLst>
                                    </p:anim>
                                  </p:childTnLst>
                                </p:cTn>
                              </p:par>
                              <p:par>
                                <p:cTn id="74" presetID="2" presetClass="entr" presetSubtype="4" fill="hold" grpId="0" nodeType="with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additive="base">
                                        <p:cTn id="76" dur="500" fill="hold"/>
                                        <p:tgtEl>
                                          <p:spTgt spid="33"/>
                                        </p:tgtEl>
                                        <p:attrNameLst>
                                          <p:attrName>ppt_x</p:attrName>
                                        </p:attrNameLst>
                                      </p:cBhvr>
                                      <p:tavLst>
                                        <p:tav tm="0">
                                          <p:val>
                                            <p:strVal val="#ppt_x"/>
                                          </p:val>
                                        </p:tav>
                                        <p:tav tm="100000">
                                          <p:val>
                                            <p:strVal val="#ppt_x"/>
                                          </p:val>
                                        </p:tav>
                                      </p:tavLst>
                                    </p:anim>
                                    <p:anim calcmode="lin" valueType="num">
                                      <p:cBhvr additive="base">
                                        <p:cTn id="77" dur="500" fill="hold"/>
                                        <p:tgtEl>
                                          <p:spTgt spid="33"/>
                                        </p:tgtEl>
                                        <p:attrNameLst>
                                          <p:attrName>ppt_y</p:attrName>
                                        </p:attrNameLst>
                                      </p:cBhvr>
                                      <p:tavLst>
                                        <p:tav tm="0">
                                          <p:val>
                                            <p:strVal val="1+#ppt_h/2"/>
                                          </p:val>
                                        </p:tav>
                                        <p:tav tm="100000">
                                          <p:val>
                                            <p:strVal val="#ppt_y"/>
                                          </p:val>
                                        </p:tav>
                                      </p:tavLst>
                                    </p:anim>
                                  </p:childTnLst>
                                </p:cTn>
                              </p:par>
                              <p:par>
                                <p:cTn id="78" presetID="2" presetClass="entr" presetSubtype="4"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 calcmode="lin" valueType="num">
                                      <p:cBhvr additive="base">
                                        <p:cTn id="80" dur="500" fill="hold"/>
                                        <p:tgtEl>
                                          <p:spTgt spid="34"/>
                                        </p:tgtEl>
                                        <p:attrNameLst>
                                          <p:attrName>ppt_x</p:attrName>
                                        </p:attrNameLst>
                                      </p:cBhvr>
                                      <p:tavLst>
                                        <p:tav tm="0">
                                          <p:val>
                                            <p:strVal val="#ppt_x"/>
                                          </p:val>
                                        </p:tav>
                                        <p:tav tm="100000">
                                          <p:val>
                                            <p:strVal val="#ppt_x"/>
                                          </p:val>
                                        </p:tav>
                                      </p:tavLst>
                                    </p:anim>
                                    <p:anim calcmode="lin" valueType="num">
                                      <p:cBhvr additive="base">
                                        <p:cTn id="81" dur="500" fill="hold"/>
                                        <p:tgtEl>
                                          <p:spTgt spid="34"/>
                                        </p:tgtEl>
                                        <p:attrNameLst>
                                          <p:attrName>ppt_y</p:attrName>
                                        </p:attrNameLst>
                                      </p:cBhvr>
                                      <p:tavLst>
                                        <p:tav tm="0">
                                          <p:val>
                                            <p:strVal val="1+#ppt_h/2"/>
                                          </p:val>
                                        </p:tav>
                                        <p:tav tm="100000">
                                          <p:val>
                                            <p:strVal val="#ppt_y"/>
                                          </p:val>
                                        </p:tav>
                                      </p:tavLst>
                                    </p:anim>
                                  </p:childTnLst>
                                </p:cTn>
                              </p:par>
                              <p:par>
                                <p:cTn id="82" presetID="2" presetClass="entr" presetSubtype="4" fill="hold" grpId="0" nodeType="withEffect">
                                  <p:stCondLst>
                                    <p:cond delay="0"/>
                                  </p:stCondLst>
                                  <p:childTnLst>
                                    <p:set>
                                      <p:cBhvr>
                                        <p:cTn id="83" dur="1" fill="hold">
                                          <p:stCondLst>
                                            <p:cond delay="0"/>
                                          </p:stCondLst>
                                        </p:cTn>
                                        <p:tgtEl>
                                          <p:spTgt spid="4"/>
                                        </p:tgtEl>
                                        <p:attrNameLst>
                                          <p:attrName>style.visibility</p:attrName>
                                        </p:attrNameLst>
                                      </p:cBhvr>
                                      <p:to>
                                        <p:strVal val="visible"/>
                                      </p:to>
                                    </p:set>
                                    <p:anim calcmode="lin" valueType="num">
                                      <p:cBhvr additive="base">
                                        <p:cTn id="84" dur="500" fill="hold"/>
                                        <p:tgtEl>
                                          <p:spTgt spid="4"/>
                                        </p:tgtEl>
                                        <p:attrNameLst>
                                          <p:attrName>ppt_x</p:attrName>
                                        </p:attrNameLst>
                                      </p:cBhvr>
                                      <p:tavLst>
                                        <p:tav tm="0">
                                          <p:val>
                                            <p:strVal val="#ppt_x"/>
                                          </p:val>
                                        </p:tav>
                                        <p:tav tm="100000">
                                          <p:val>
                                            <p:strVal val="#ppt_x"/>
                                          </p:val>
                                        </p:tav>
                                      </p:tavLst>
                                    </p:anim>
                                    <p:anim calcmode="lin" valueType="num">
                                      <p:cBhvr additive="base">
                                        <p:cTn id="85" dur="500" fill="hold"/>
                                        <p:tgtEl>
                                          <p:spTgt spid="4"/>
                                        </p:tgtEl>
                                        <p:attrNameLst>
                                          <p:attrName>ppt_y</p:attrName>
                                        </p:attrNameLst>
                                      </p:cBhvr>
                                      <p:tavLst>
                                        <p:tav tm="0">
                                          <p:val>
                                            <p:strVal val="1+#ppt_h/2"/>
                                          </p:val>
                                        </p:tav>
                                        <p:tav tm="100000">
                                          <p:val>
                                            <p:strVal val="#ppt_y"/>
                                          </p:val>
                                        </p:tav>
                                      </p:tavLst>
                                    </p:anim>
                                  </p:childTnLst>
                                </p:cTn>
                              </p:par>
                              <p:par>
                                <p:cTn id="86" presetID="2" presetClass="entr" presetSubtype="4" fill="hold" grpId="0" nodeType="withEffect">
                                  <p:stCondLst>
                                    <p:cond delay="0"/>
                                  </p:stCondLst>
                                  <p:childTnLst>
                                    <p:set>
                                      <p:cBhvr>
                                        <p:cTn id="87" dur="1" fill="hold">
                                          <p:stCondLst>
                                            <p:cond delay="0"/>
                                          </p:stCondLst>
                                        </p:cTn>
                                        <p:tgtEl>
                                          <p:spTgt spid="5"/>
                                        </p:tgtEl>
                                        <p:attrNameLst>
                                          <p:attrName>style.visibility</p:attrName>
                                        </p:attrNameLst>
                                      </p:cBhvr>
                                      <p:to>
                                        <p:strVal val="visible"/>
                                      </p:to>
                                    </p:set>
                                    <p:anim calcmode="lin" valueType="num">
                                      <p:cBhvr additive="base">
                                        <p:cTn id="88" dur="500" fill="hold"/>
                                        <p:tgtEl>
                                          <p:spTgt spid="5"/>
                                        </p:tgtEl>
                                        <p:attrNameLst>
                                          <p:attrName>ppt_x</p:attrName>
                                        </p:attrNameLst>
                                      </p:cBhvr>
                                      <p:tavLst>
                                        <p:tav tm="0">
                                          <p:val>
                                            <p:strVal val="#ppt_x"/>
                                          </p:val>
                                        </p:tav>
                                        <p:tav tm="100000">
                                          <p:val>
                                            <p:strVal val="#ppt_x"/>
                                          </p:val>
                                        </p:tav>
                                      </p:tavLst>
                                    </p:anim>
                                    <p:anim calcmode="lin" valueType="num">
                                      <p:cBhvr additive="base">
                                        <p:cTn id="89" dur="500" fill="hold"/>
                                        <p:tgtEl>
                                          <p:spTgt spid="5"/>
                                        </p:tgtEl>
                                        <p:attrNameLst>
                                          <p:attrName>ppt_y</p:attrName>
                                        </p:attrNameLst>
                                      </p:cBhvr>
                                      <p:tavLst>
                                        <p:tav tm="0">
                                          <p:val>
                                            <p:strVal val="1+#ppt_h/2"/>
                                          </p:val>
                                        </p:tav>
                                        <p:tav tm="100000">
                                          <p:val>
                                            <p:strVal val="#ppt_y"/>
                                          </p:val>
                                        </p:tav>
                                      </p:tavLst>
                                    </p:anim>
                                  </p:childTnLst>
                                </p:cTn>
                              </p:par>
                              <p:par>
                                <p:cTn id="90" presetID="2" presetClass="entr" presetSubtype="4" fill="hold" grpId="0" nodeType="withEffect">
                                  <p:stCondLst>
                                    <p:cond delay="0"/>
                                  </p:stCondLst>
                                  <p:childTnLst>
                                    <p:set>
                                      <p:cBhvr>
                                        <p:cTn id="91" dur="1" fill="hold">
                                          <p:stCondLst>
                                            <p:cond delay="0"/>
                                          </p:stCondLst>
                                        </p:cTn>
                                        <p:tgtEl>
                                          <p:spTgt spid="6"/>
                                        </p:tgtEl>
                                        <p:attrNameLst>
                                          <p:attrName>style.visibility</p:attrName>
                                        </p:attrNameLst>
                                      </p:cBhvr>
                                      <p:to>
                                        <p:strVal val="visible"/>
                                      </p:to>
                                    </p:set>
                                    <p:anim calcmode="lin" valueType="num">
                                      <p:cBhvr additive="base">
                                        <p:cTn id="92" dur="500" fill="hold"/>
                                        <p:tgtEl>
                                          <p:spTgt spid="6"/>
                                        </p:tgtEl>
                                        <p:attrNameLst>
                                          <p:attrName>ppt_x</p:attrName>
                                        </p:attrNameLst>
                                      </p:cBhvr>
                                      <p:tavLst>
                                        <p:tav tm="0">
                                          <p:val>
                                            <p:strVal val="#ppt_x"/>
                                          </p:val>
                                        </p:tav>
                                        <p:tav tm="100000">
                                          <p:val>
                                            <p:strVal val="#ppt_x"/>
                                          </p:val>
                                        </p:tav>
                                      </p:tavLst>
                                    </p:anim>
                                    <p:anim calcmode="lin" valueType="num">
                                      <p:cBhvr additive="base">
                                        <p:cTn id="93" dur="500" fill="hold"/>
                                        <p:tgtEl>
                                          <p:spTgt spid="6"/>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4"/>
                                        </p:tgtEl>
                                        <p:attrNameLst>
                                          <p:attrName>style.visibility</p:attrName>
                                        </p:attrNameLst>
                                      </p:cBhvr>
                                      <p:to>
                                        <p:strVal val="visible"/>
                                      </p:to>
                                    </p:set>
                                    <p:anim calcmode="lin" valueType="num">
                                      <p:cBhvr additive="base">
                                        <p:cTn id="96" dur="500" fill="hold"/>
                                        <p:tgtEl>
                                          <p:spTgt spid="14"/>
                                        </p:tgtEl>
                                        <p:attrNameLst>
                                          <p:attrName>ppt_x</p:attrName>
                                        </p:attrNameLst>
                                      </p:cBhvr>
                                      <p:tavLst>
                                        <p:tav tm="0">
                                          <p:val>
                                            <p:strVal val="#ppt_x"/>
                                          </p:val>
                                        </p:tav>
                                        <p:tav tm="100000">
                                          <p:val>
                                            <p:strVal val="#ppt_x"/>
                                          </p:val>
                                        </p:tav>
                                      </p:tavLst>
                                    </p:anim>
                                    <p:anim calcmode="lin" valueType="num">
                                      <p:cBhvr additive="base">
                                        <p:cTn id="97" dur="500" fill="hold"/>
                                        <p:tgtEl>
                                          <p:spTgt spid="14"/>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13"/>
                                        </p:tgtEl>
                                        <p:attrNameLst>
                                          <p:attrName>style.visibility</p:attrName>
                                        </p:attrNameLst>
                                      </p:cBhvr>
                                      <p:to>
                                        <p:strVal val="visible"/>
                                      </p:to>
                                    </p:set>
                                    <p:anim calcmode="lin" valueType="num">
                                      <p:cBhvr additive="base">
                                        <p:cTn id="100" dur="500" fill="hold"/>
                                        <p:tgtEl>
                                          <p:spTgt spid="13"/>
                                        </p:tgtEl>
                                        <p:attrNameLst>
                                          <p:attrName>ppt_x</p:attrName>
                                        </p:attrNameLst>
                                      </p:cBhvr>
                                      <p:tavLst>
                                        <p:tav tm="0">
                                          <p:val>
                                            <p:strVal val="#ppt_x"/>
                                          </p:val>
                                        </p:tav>
                                        <p:tav tm="100000">
                                          <p:val>
                                            <p:strVal val="#ppt_x"/>
                                          </p:val>
                                        </p:tav>
                                      </p:tavLst>
                                    </p:anim>
                                    <p:anim calcmode="lin" valueType="num">
                                      <p:cBhvr additive="base">
                                        <p:cTn id="101" dur="500" fill="hold"/>
                                        <p:tgtEl>
                                          <p:spTgt spid="13"/>
                                        </p:tgtEl>
                                        <p:attrNameLst>
                                          <p:attrName>ppt_y</p:attrName>
                                        </p:attrNameLst>
                                      </p:cBhvr>
                                      <p:tavLst>
                                        <p:tav tm="0">
                                          <p:val>
                                            <p:strVal val="1+#ppt_h/2"/>
                                          </p:val>
                                        </p:tav>
                                        <p:tav tm="100000">
                                          <p:val>
                                            <p:strVal val="#ppt_y"/>
                                          </p:val>
                                        </p:tav>
                                      </p:tavLst>
                                    </p:anim>
                                  </p:childTnLst>
                                </p:cTn>
                              </p:par>
                              <p:par>
                                <p:cTn id="102" presetID="2" presetClass="entr" presetSubtype="4" fill="hold" grpId="0" nodeType="withEffect">
                                  <p:stCondLst>
                                    <p:cond delay="0"/>
                                  </p:stCondLst>
                                  <p:childTnLst>
                                    <p:set>
                                      <p:cBhvr>
                                        <p:cTn id="103" dur="1" fill="hold">
                                          <p:stCondLst>
                                            <p:cond delay="0"/>
                                          </p:stCondLst>
                                        </p:cTn>
                                        <p:tgtEl>
                                          <p:spTgt spid="12"/>
                                        </p:tgtEl>
                                        <p:attrNameLst>
                                          <p:attrName>style.visibility</p:attrName>
                                        </p:attrNameLst>
                                      </p:cBhvr>
                                      <p:to>
                                        <p:strVal val="visible"/>
                                      </p:to>
                                    </p:set>
                                    <p:anim calcmode="lin" valueType="num">
                                      <p:cBhvr additive="base">
                                        <p:cTn id="104" dur="500" fill="hold"/>
                                        <p:tgtEl>
                                          <p:spTgt spid="12"/>
                                        </p:tgtEl>
                                        <p:attrNameLst>
                                          <p:attrName>ppt_x</p:attrName>
                                        </p:attrNameLst>
                                      </p:cBhvr>
                                      <p:tavLst>
                                        <p:tav tm="0">
                                          <p:val>
                                            <p:strVal val="#ppt_x"/>
                                          </p:val>
                                        </p:tav>
                                        <p:tav tm="100000">
                                          <p:val>
                                            <p:strVal val="#ppt_x"/>
                                          </p:val>
                                        </p:tav>
                                      </p:tavLst>
                                    </p:anim>
                                    <p:anim calcmode="lin" valueType="num">
                                      <p:cBhvr additive="base">
                                        <p:cTn id="105" dur="500" fill="hold"/>
                                        <p:tgtEl>
                                          <p:spTgt spid="12"/>
                                        </p:tgtEl>
                                        <p:attrNameLst>
                                          <p:attrName>ppt_y</p:attrName>
                                        </p:attrNameLst>
                                      </p:cBhvr>
                                      <p:tavLst>
                                        <p:tav tm="0">
                                          <p:val>
                                            <p:strVal val="1+#ppt_h/2"/>
                                          </p:val>
                                        </p:tav>
                                        <p:tav tm="100000">
                                          <p:val>
                                            <p:strVal val="#ppt_y"/>
                                          </p:val>
                                        </p:tav>
                                      </p:tavLst>
                                    </p:anim>
                                  </p:childTnLst>
                                </p:cTn>
                              </p:par>
                              <p:par>
                                <p:cTn id="106" presetID="8" presetClass="entr" presetSubtype="16" fill="hold" nodeType="with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diamond(in)">
                                      <p:cBhvr>
                                        <p:cTn id="108" dur="2000"/>
                                        <p:tgtEl>
                                          <p:spTgt spid="31"/>
                                        </p:tgtEl>
                                      </p:cBhvr>
                                    </p:animEffect>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nodeType="click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additive="base">
                                        <p:cTn id="113" dur="500" fill="hold"/>
                                        <p:tgtEl>
                                          <p:spTgt spid="37"/>
                                        </p:tgtEl>
                                        <p:attrNameLst>
                                          <p:attrName>ppt_x</p:attrName>
                                        </p:attrNameLst>
                                      </p:cBhvr>
                                      <p:tavLst>
                                        <p:tav tm="0">
                                          <p:val>
                                            <p:strVal val="#ppt_x"/>
                                          </p:val>
                                        </p:tav>
                                        <p:tav tm="100000">
                                          <p:val>
                                            <p:strVal val="#ppt_x"/>
                                          </p:val>
                                        </p:tav>
                                      </p:tavLst>
                                    </p:anim>
                                    <p:anim calcmode="lin" valueType="num">
                                      <p:cBhvr additive="base">
                                        <p:cTn id="11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nodeType="clickEffect">
                                  <p:stCondLst>
                                    <p:cond delay="0"/>
                                  </p:stCondLst>
                                  <p:childTnLst>
                                    <p:set>
                                      <p:cBhvr>
                                        <p:cTn id="118" dur="1" fill="hold">
                                          <p:stCondLst>
                                            <p:cond delay="0"/>
                                          </p:stCondLst>
                                        </p:cTn>
                                        <p:tgtEl>
                                          <p:spTgt spid="11">
                                            <p:txEl>
                                              <p:pRg st="0" end="0"/>
                                            </p:txEl>
                                          </p:spTgt>
                                        </p:tgtEl>
                                        <p:attrNameLst>
                                          <p:attrName>style.visibility</p:attrName>
                                        </p:attrNameLst>
                                      </p:cBhvr>
                                      <p:to>
                                        <p:strVal val="visible"/>
                                      </p:to>
                                    </p:set>
                                    <p:animEffect transition="in" filter="wipe(down)">
                                      <p:cBhvr>
                                        <p:cTn id="119" dur="500"/>
                                        <p:tgtEl>
                                          <p:spTgt spid="11">
                                            <p:txEl>
                                              <p:pRg st="0" end="0"/>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nodeType="clickEffect">
                                  <p:stCondLst>
                                    <p:cond delay="0"/>
                                  </p:stCondLst>
                                  <p:childTnLst>
                                    <p:set>
                                      <p:cBhvr>
                                        <p:cTn id="123" dur="1" fill="hold">
                                          <p:stCondLst>
                                            <p:cond delay="0"/>
                                          </p:stCondLst>
                                        </p:cTn>
                                        <p:tgtEl>
                                          <p:spTgt spid="39">
                                            <p:txEl>
                                              <p:pRg st="0" end="0"/>
                                            </p:txEl>
                                          </p:spTgt>
                                        </p:tgtEl>
                                        <p:attrNameLst>
                                          <p:attrName>style.visibility</p:attrName>
                                        </p:attrNameLst>
                                      </p:cBhvr>
                                      <p:to>
                                        <p:strVal val="visible"/>
                                      </p:to>
                                    </p:set>
                                    <p:anim calcmode="lin" valueType="num">
                                      <p:cBhvr additive="base">
                                        <p:cTn id="124" dur="500" fill="hold"/>
                                        <p:tgtEl>
                                          <p:spTgt spid="39">
                                            <p:txEl>
                                              <p:pRg st="0" end="0"/>
                                            </p:txEl>
                                          </p:spTgt>
                                        </p:tgtEl>
                                        <p:attrNameLst>
                                          <p:attrName>ppt_x</p:attrName>
                                        </p:attrNameLst>
                                      </p:cBhvr>
                                      <p:tavLst>
                                        <p:tav tm="0">
                                          <p:val>
                                            <p:strVal val="#ppt_x"/>
                                          </p:val>
                                        </p:tav>
                                        <p:tav tm="100000">
                                          <p:val>
                                            <p:strVal val="#ppt_x"/>
                                          </p:val>
                                        </p:tav>
                                      </p:tavLst>
                                    </p:anim>
                                    <p:anim calcmode="lin" valueType="num">
                                      <p:cBhvr additive="base">
                                        <p:cTn id="125" dur="500" fill="hold"/>
                                        <p:tgtEl>
                                          <p:spTgt spid="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32" grpId="0" animBg="1"/>
      <p:bldP spid="33" grpId="0" animBg="1"/>
      <p:bldP spid="34" grpId="0" animBg="1"/>
      <p:bldP spid="3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833F-6280-4A2B-9D71-82E858AD9AA5}"/>
              </a:ext>
            </a:extLst>
          </p:cNvPr>
          <p:cNvSpPr>
            <a:spLocks noGrp="1"/>
          </p:cNvSpPr>
          <p:nvPr>
            <p:ph type="title"/>
          </p:nvPr>
        </p:nvSpPr>
        <p:spPr>
          <a:xfrm>
            <a:off x="2516351" y="410476"/>
            <a:ext cx="5249015" cy="533800"/>
          </a:xfrm>
        </p:spPr>
        <p:txBody>
          <a:bodyPr>
            <a:normAutofit fontScale="90000"/>
          </a:bodyPr>
          <a:lstStyle/>
          <a:p>
            <a:r>
              <a:rPr lang="en-US" sz="4000" dirty="0" err="1">
                <a:solidFill>
                  <a:schemeClr val="accent5"/>
                </a:solidFill>
                <a:latin typeface="NikoshBAN" panose="02000000000000000000" pitchFamily="2" charset="0"/>
                <a:cs typeface="NikoshBAN" panose="02000000000000000000" pitchFamily="2" charset="0"/>
              </a:rPr>
              <a:t>প্রশ্নঃ</a:t>
            </a:r>
            <a:r>
              <a:rPr lang="en-US" sz="4000" dirty="0">
                <a:solidFill>
                  <a:schemeClr val="accent5"/>
                </a:solidFill>
                <a:latin typeface="NikoshBAN" panose="02000000000000000000" pitchFamily="2" charset="0"/>
                <a:cs typeface="NikoshBAN" panose="02000000000000000000" pitchFamily="2" charset="0"/>
              </a:rPr>
              <a:t> </a:t>
            </a:r>
            <a:r>
              <a:rPr lang="bn-IN" sz="4000" dirty="0">
                <a:solidFill>
                  <a:schemeClr val="accent5"/>
                </a:solidFill>
                <a:latin typeface="NikoshBAN" panose="02000000000000000000" pitchFamily="2" charset="0"/>
                <a:cs typeface="NikoshBAN" panose="02000000000000000000" pitchFamily="2" charset="0"/>
              </a:rPr>
              <a:t>এই নির্দিষ্ট নিয়মকে কি</a:t>
            </a:r>
            <a:r>
              <a:rPr lang="en-US" sz="4000" dirty="0">
                <a:solidFill>
                  <a:schemeClr val="accent5"/>
                </a:solidFill>
                <a:latin typeface="NikoshBAN" panose="02000000000000000000" pitchFamily="2" charset="0"/>
                <a:cs typeface="NikoshBAN" panose="02000000000000000000" pitchFamily="2" charset="0"/>
              </a:rPr>
              <a:t> </a:t>
            </a:r>
            <a:r>
              <a:rPr lang="en-US" sz="4000" dirty="0" err="1">
                <a:solidFill>
                  <a:schemeClr val="accent5"/>
                </a:solidFill>
                <a:latin typeface="NikoshBAN" panose="02000000000000000000" pitchFamily="2" charset="0"/>
                <a:cs typeface="NikoshBAN" panose="02000000000000000000" pitchFamily="2" charset="0"/>
              </a:rPr>
              <a:t>বলে</a:t>
            </a:r>
            <a:r>
              <a:rPr lang="bn-IN" sz="4000" dirty="0">
                <a:solidFill>
                  <a:schemeClr val="accent5"/>
                </a:solidFill>
                <a:latin typeface="NikoshBAN" panose="02000000000000000000" pitchFamily="2" charset="0"/>
                <a:cs typeface="NikoshBAN" panose="02000000000000000000" pitchFamily="2" charset="0"/>
              </a:rPr>
              <a:t>?</a:t>
            </a:r>
            <a:endParaRPr lang="en-US" sz="4000" dirty="0">
              <a:solidFill>
                <a:srgbClr val="00B050"/>
              </a:solidFill>
              <a:latin typeface="NikoshBAN" panose="02000000000000000000" pitchFamily="2" charset="0"/>
              <a:cs typeface="NikoshBAN" panose="02000000000000000000" pitchFamily="2" charset="0"/>
            </a:endParaRPr>
          </a:p>
        </p:txBody>
      </p:sp>
      <p:sp>
        <p:nvSpPr>
          <p:cNvPr id="4" name="Oval 3">
            <a:extLst>
              <a:ext uri="{FF2B5EF4-FFF2-40B4-BE49-F238E27FC236}">
                <a16:creationId xmlns:a16="http://schemas.microsoft.com/office/drawing/2014/main" id="{4B9852D2-D9ED-4EBF-B190-B8EA2500889D}"/>
              </a:ext>
            </a:extLst>
          </p:cNvPr>
          <p:cNvSpPr/>
          <p:nvPr/>
        </p:nvSpPr>
        <p:spPr>
          <a:xfrm>
            <a:off x="534571" y="2011678"/>
            <a:ext cx="450167"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4EECEFE2-A64F-44B7-937D-9EFA0A4C2AF0}"/>
              </a:ext>
            </a:extLst>
          </p:cNvPr>
          <p:cNvSpPr/>
          <p:nvPr/>
        </p:nvSpPr>
        <p:spPr>
          <a:xfrm>
            <a:off x="309487" y="1659985"/>
            <a:ext cx="450167"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00848619-E9BD-4C40-8A0D-FB62A6901971}"/>
              </a:ext>
            </a:extLst>
          </p:cNvPr>
          <p:cNvSpPr/>
          <p:nvPr/>
        </p:nvSpPr>
        <p:spPr>
          <a:xfrm>
            <a:off x="84404" y="2011678"/>
            <a:ext cx="450167"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ross 7">
            <a:extLst>
              <a:ext uri="{FF2B5EF4-FFF2-40B4-BE49-F238E27FC236}">
                <a16:creationId xmlns:a16="http://schemas.microsoft.com/office/drawing/2014/main" id="{3F6E85FB-CBCE-427B-9FD0-2FFD9251AF03}"/>
              </a:ext>
            </a:extLst>
          </p:cNvPr>
          <p:cNvSpPr/>
          <p:nvPr/>
        </p:nvSpPr>
        <p:spPr>
          <a:xfrm>
            <a:off x="1110467" y="1842863"/>
            <a:ext cx="513472" cy="520508"/>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CA03C00-7B1B-47C3-B56E-FCFD6027EDED}"/>
              </a:ext>
            </a:extLst>
          </p:cNvPr>
          <p:cNvSpPr/>
          <p:nvPr/>
        </p:nvSpPr>
        <p:spPr>
          <a:xfrm>
            <a:off x="2293034" y="2011678"/>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6C93307-82AA-4714-971C-EE2887685C3A}"/>
              </a:ext>
            </a:extLst>
          </p:cNvPr>
          <p:cNvSpPr/>
          <p:nvPr/>
        </p:nvSpPr>
        <p:spPr>
          <a:xfrm>
            <a:off x="2806506" y="2011678"/>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6B54482-9915-4494-87F5-3D7987B587DA}"/>
              </a:ext>
            </a:extLst>
          </p:cNvPr>
          <p:cNvSpPr/>
          <p:nvPr/>
        </p:nvSpPr>
        <p:spPr>
          <a:xfrm>
            <a:off x="1779562" y="2011678"/>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4EAC482C-801C-4254-9323-80C979951CC0}"/>
              </a:ext>
            </a:extLst>
          </p:cNvPr>
          <p:cNvSpPr/>
          <p:nvPr/>
        </p:nvSpPr>
        <p:spPr>
          <a:xfrm>
            <a:off x="2036298" y="1667016"/>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6292EC27-B740-4A06-A19B-0DB3B077B38E}"/>
              </a:ext>
            </a:extLst>
          </p:cNvPr>
          <p:cNvSpPr/>
          <p:nvPr/>
        </p:nvSpPr>
        <p:spPr>
          <a:xfrm>
            <a:off x="2577903" y="1652950"/>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ross 13">
            <a:extLst>
              <a:ext uri="{FF2B5EF4-FFF2-40B4-BE49-F238E27FC236}">
                <a16:creationId xmlns:a16="http://schemas.microsoft.com/office/drawing/2014/main" id="{DFEB4C49-2FF9-4D1A-AB74-32C713B41C3F}"/>
              </a:ext>
            </a:extLst>
          </p:cNvPr>
          <p:cNvSpPr/>
          <p:nvPr/>
        </p:nvSpPr>
        <p:spPr>
          <a:xfrm>
            <a:off x="3532748" y="1744389"/>
            <a:ext cx="513472" cy="520508"/>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39F1072-BB8A-4E32-A199-CB1F013F6EC7}"/>
              </a:ext>
            </a:extLst>
          </p:cNvPr>
          <p:cNvSpPr/>
          <p:nvPr/>
        </p:nvSpPr>
        <p:spPr>
          <a:xfrm>
            <a:off x="4377689" y="1983539"/>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CC23E5B1-D9B5-4365-94AD-4A52E13D1207}"/>
              </a:ext>
            </a:extLst>
          </p:cNvPr>
          <p:cNvSpPr/>
          <p:nvPr/>
        </p:nvSpPr>
        <p:spPr>
          <a:xfrm>
            <a:off x="4846315" y="1983539"/>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239517A3-18F0-4B0A-BC4C-9E7526CF90C9}"/>
              </a:ext>
            </a:extLst>
          </p:cNvPr>
          <p:cNvSpPr/>
          <p:nvPr/>
        </p:nvSpPr>
        <p:spPr>
          <a:xfrm>
            <a:off x="5359787" y="1983539"/>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66F9DC2-ADC7-4E77-97DD-DCA78511684D}"/>
              </a:ext>
            </a:extLst>
          </p:cNvPr>
          <p:cNvSpPr/>
          <p:nvPr/>
        </p:nvSpPr>
        <p:spPr>
          <a:xfrm>
            <a:off x="5848637" y="1983539"/>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7E6D9AA2-7E2F-46DE-8CBA-ED9AEE34ED3E}"/>
              </a:ext>
            </a:extLst>
          </p:cNvPr>
          <p:cNvSpPr/>
          <p:nvPr/>
        </p:nvSpPr>
        <p:spPr>
          <a:xfrm>
            <a:off x="6309346" y="1983539"/>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36147568-1F5B-4047-947A-164450EDD408}"/>
              </a:ext>
            </a:extLst>
          </p:cNvPr>
          <p:cNvSpPr/>
          <p:nvPr/>
        </p:nvSpPr>
        <p:spPr>
          <a:xfrm>
            <a:off x="5076670" y="1667016"/>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5E1EA7B-1A95-421D-9EA2-2A05DF8CE9A7}"/>
              </a:ext>
            </a:extLst>
          </p:cNvPr>
          <p:cNvSpPr/>
          <p:nvPr/>
        </p:nvSpPr>
        <p:spPr>
          <a:xfrm>
            <a:off x="5618282" y="1667016"/>
            <a:ext cx="513472" cy="351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CDD4372C-51EE-4FF1-AFAF-5F5A1C25B6DC}"/>
              </a:ext>
            </a:extLst>
          </p:cNvPr>
          <p:cNvSpPr txBox="1"/>
          <p:nvPr/>
        </p:nvSpPr>
        <p:spPr>
          <a:xfrm>
            <a:off x="534570" y="3024554"/>
            <a:ext cx="4825217" cy="646331"/>
          </a:xfrm>
          <a:prstGeom prst="rect">
            <a:avLst/>
          </a:prstGeom>
          <a:noFill/>
        </p:spPr>
        <p:txBody>
          <a:bodyPr wrap="square" rtlCol="0">
            <a:spAutoFit/>
          </a:bodyPr>
          <a:lstStyle/>
          <a:p>
            <a:r>
              <a:rPr lang="en-US" sz="3600" dirty="0">
                <a:latin typeface="NikoshBAN" panose="02000000000000000000" pitchFamily="2" charset="0"/>
                <a:cs typeface="NikoshBAN" panose="02000000000000000000" pitchFamily="2" charset="0"/>
              </a:rPr>
              <a:t>উ</a:t>
            </a:r>
            <a:r>
              <a:rPr lang="as-IN" sz="3600" dirty="0">
                <a:latin typeface="NikoshBAN" panose="02000000000000000000" pitchFamily="2" charset="0"/>
                <a:cs typeface="NikoshBAN" panose="02000000000000000000" pitchFamily="2" charset="0"/>
              </a:rPr>
              <a:t>প</a:t>
            </a:r>
            <a:r>
              <a:rPr lang="en-US" sz="3600" dirty="0">
                <a:latin typeface="NikoshBAN" panose="02000000000000000000" pitchFamily="2" charset="0"/>
                <a:cs typeface="NikoshBAN" panose="02000000000000000000" pitchFamily="2" charset="0"/>
              </a:rPr>
              <a:t>র</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র </a:t>
            </a:r>
            <a:r>
              <a:rPr lang="as-IN" sz="3600" dirty="0">
                <a:latin typeface="NikoshBAN" panose="02000000000000000000" pitchFamily="2" charset="0"/>
                <a:cs typeface="NikoshBAN" panose="02000000000000000000" pitchFamily="2" charset="0"/>
              </a:rPr>
              <a:t>চ</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ত</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র</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দ</a:t>
            </a:r>
            <a:r>
              <a:rPr lang="en-US" sz="3600" dirty="0" err="1">
                <a:latin typeface="NikoshBAN" panose="02000000000000000000" pitchFamily="2" charset="0"/>
                <a:cs typeface="NikoshBAN" panose="02000000000000000000" pitchFamily="2" charset="0"/>
              </a:rPr>
              <a:t>েখে</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চিন্তা</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বল</a:t>
            </a:r>
            <a:r>
              <a:rPr lang="en-US" sz="3600" dirty="0">
                <a:latin typeface="NikoshBAN" panose="02000000000000000000" pitchFamily="2" charset="0"/>
                <a:cs typeface="NikoshBAN" panose="02000000000000000000" pitchFamily="2" charset="0"/>
              </a:rPr>
              <a:t>, </a:t>
            </a:r>
          </a:p>
        </p:txBody>
      </p:sp>
      <p:sp>
        <p:nvSpPr>
          <p:cNvPr id="24" name="TextBox 23">
            <a:extLst>
              <a:ext uri="{FF2B5EF4-FFF2-40B4-BE49-F238E27FC236}">
                <a16:creationId xmlns:a16="http://schemas.microsoft.com/office/drawing/2014/main" id="{83DF0041-DBD3-4D3F-9437-301E3B8D753A}"/>
              </a:ext>
            </a:extLst>
          </p:cNvPr>
          <p:cNvSpPr txBox="1"/>
          <p:nvPr/>
        </p:nvSpPr>
        <p:spPr>
          <a:xfrm>
            <a:off x="5312290" y="3043906"/>
            <a:ext cx="4246692" cy="646331"/>
          </a:xfrm>
          <a:prstGeom prst="rect">
            <a:avLst/>
          </a:prstGeom>
          <a:noFill/>
        </p:spPr>
        <p:txBody>
          <a:bodyPr wrap="square" rtlCol="0">
            <a:spAutoFit/>
          </a:bodyPr>
          <a:lstStyle/>
          <a:p>
            <a:r>
              <a:rPr lang="as-IN" sz="3600" dirty="0">
                <a:latin typeface="NikoshBAN" panose="02000000000000000000" pitchFamily="2" charset="0"/>
                <a:cs typeface="NikoshBAN" panose="02000000000000000000" pitchFamily="2" charset="0"/>
              </a:rPr>
              <a:t>ক</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পরিবর্তন</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আছে</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a:t>
            </a:r>
            <a:r>
              <a:rPr lang="en-US" sz="3600" dirty="0">
                <a:latin typeface="NikoshBAN" panose="02000000000000000000" pitchFamily="2" charset="0"/>
                <a:cs typeface="NikoshBAN" panose="02000000000000000000" pitchFamily="2" charset="0"/>
              </a:rPr>
              <a:t>?</a:t>
            </a:r>
          </a:p>
        </p:txBody>
      </p:sp>
      <p:sp>
        <p:nvSpPr>
          <p:cNvPr id="25" name="TextBox 24">
            <a:extLst>
              <a:ext uri="{FF2B5EF4-FFF2-40B4-BE49-F238E27FC236}">
                <a16:creationId xmlns:a16="http://schemas.microsoft.com/office/drawing/2014/main" id="{1443DA2B-1896-4976-931B-1E50366BCD40}"/>
              </a:ext>
            </a:extLst>
          </p:cNvPr>
          <p:cNvSpPr txBox="1"/>
          <p:nvPr/>
        </p:nvSpPr>
        <p:spPr>
          <a:xfrm>
            <a:off x="886266" y="3784210"/>
            <a:ext cx="7216728" cy="646331"/>
          </a:xfrm>
          <a:prstGeom prst="rect">
            <a:avLst/>
          </a:prstGeom>
          <a:noFill/>
        </p:spPr>
        <p:txBody>
          <a:bodyPr wrap="square" rtlCol="0">
            <a:spAutoFit/>
          </a:bodyPr>
          <a:lstStyle/>
          <a:p>
            <a:r>
              <a:rPr lang="en-US" sz="3600" dirty="0">
                <a:latin typeface="NikoshBAN" panose="02000000000000000000" pitchFamily="2" charset="0"/>
                <a:cs typeface="NikoshBAN" panose="02000000000000000000" pitchFamily="2" charset="0"/>
              </a:rPr>
              <a:t>হ</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য</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a:t>
            </a:r>
            <a:r>
              <a:rPr lang="en-US" sz="3600" dirty="0" err="1">
                <a:latin typeface="NikoshBAN" panose="02000000000000000000" pitchFamily="2" charset="0"/>
                <a:cs typeface="NikoshBAN" panose="02000000000000000000" pitchFamily="2" charset="0"/>
              </a:rPr>
              <a:t>আছে</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অনুক্রমের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মা</a:t>
            </a:r>
            <a:r>
              <a:rPr lang="as-IN" sz="3600" dirty="0">
                <a:latin typeface="NikoshBAN" panose="02000000000000000000" pitchFamily="2" charset="0"/>
                <a:cs typeface="NikoshBAN" panose="02000000000000000000" pitchFamily="2" charset="0"/>
              </a:rPr>
              <a:t>ঝ</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য</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গ</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চ</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হ</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দ</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ও</a:t>
            </a:r>
            <a:r>
              <a:rPr lang="en-US" sz="3600" dirty="0">
                <a:latin typeface="NikoshBAN" panose="02000000000000000000" pitchFamily="2" charset="0"/>
                <a:cs typeface="NikoshBAN" panose="02000000000000000000" pitchFamily="2" charset="0"/>
              </a:rPr>
              <a:t>য়</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 </a:t>
            </a:r>
            <a:r>
              <a:rPr lang="as-IN" sz="3600" dirty="0">
                <a:latin typeface="NikoshBAN" panose="02000000000000000000" pitchFamily="2" charset="0"/>
                <a:cs typeface="NikoshBAN" panose="02000000000000000000" pitchFamily="2" charset="0"/>
              </a:rPr>
              <a:t>আ</a:t>
            </a:r>
            <a:r>
              <a:rPr lang="en-US" sz="3600" dirty="0" err="1">
                <a:latin typeface="NikoshBAN" panose="02000000000000000000" pitchFamily="2" charset="0"/>
                <a:cs typeface="NikoshBAN" panose="02000000000000000000" pitchFamily="2" charset="0"/>
              </a:rPr>
              <a:t>ছে</a:t>
            </a:r>
            <a:r>
              <a:rPr lang="en-US" sz="3600" dirty="0">
                <a:latin typeface="NikoshBAN" panose="02000000000000000000" pitchFamily="2" charset="0"/>
                <a:cs typeface="NikoshBAN" panose="02000000000000000000" pitchFamily="2" charset="0"/>
              </a:rPr>
              <a:t>। </a:t>
            </a:r>
          </a:p>
        </p:txBody>
      </p:sp>
      <p:sp>
        <p:nvSpPr>
          <p:cNvPr id="26" name="TextBox 25">
            <a:extLst>
              <a:ext uri="{FF2B5EF4-FFF2-40B4-BE49-F238E27FC236}">
                <a16:creationId xmlns:a16="http://schemas.microsoft.com/office/drawing/2014/main" id="{9DF1E910-2D61-4D91-8F72-E8EF0A812EF1}"/>
              </a:ext>
            </a:extLst>
          </p:cNvPr>
          <p:cNvSpPr txBox="1"/>
          <p:nvPr/>
        </p:nvSpPr>
        <p:spPr>
          <a:xfrm>
            <a:off x="947810" y="4524514"/>
            <a:ext cx="5683348" cy="584775"/>
          </a:xfrm>
          <a:prstGeom prst="rect">
            <a:avLst/>
          </a:prstGeom>
          <a:noFill/>
        </p:spPr>
        <p:txBody>
          <a:bodyPr wrap="square" rtlCol="0">
            <a:spAutoFit/>
          </a:bodyPr>
          <a:lstStyle/>
          <a:p>
            <a:r>
              <a:rPr lang="en-US" sz="3200" dirty="0">
                <a:latin typeface="NikoshBAN" panose="02000000000000000000" pitchFamily="2" charset="0"/>
                <a:cs typeface="NikoshBAN" panose="02000000000000000000" pitchFamily="2" charset="0"/>
              </a:rPr>
              <a:t>য</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গ</a:t>
            </a:r>
            <a:r>
              <a:rPr lang="as-IN" sz="3200" dirty="0">
                <a:latin typeface="NikoshBAN" panose="02000000000000000000" pitchFamily="2" charset="0"/>
                <a:cs typeface="NikoshBAN" panose="02000000000000000000" pitchFamily="2" charset="0"/>
              </a:rPr>
              <a:t>চ</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হ</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দ</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য়</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অ</a:t>
            </a:r>
            <a:r>
              <a:rPr lang="en-US" sz="3200" dirty="0">
                <a:latin typeface="NikoshBAN" panose="02000000000000000000" pitchFamily="2" charset="0"/>
                <a:cs typeface="NikoshBAN" panose="02000000000000000000" pitchFamily="2" charset="0"/>
              </a:rPr>
              <a:t>ন</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ক</a:t>
            </a:r>
            <a:r>
              <a:rPr lang="as-IN" sz="3200" dirty="0">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র</a:t>
            </a:r>
            <a:r>
              <a:rPr lang="as-IN" sz="3200" dirty="0">
                <a:latin typeface="NikoshBAN" panose="02000000000000000000" pitchFamily="2" charset="0"/>
                <a:cs typeface="NikoshBAN" panose="02000000000000000000" pitchFamily="2" charset="0"/>
              </a:rPr>
              <a:t>ম</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স</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জ</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a:t>
            </a:r>
            <a:r>
              <a:rPr lang="as-IN" sz="3200" dirty="0">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ক</a:t>
            </a:r>
            <a:r>
              <a:rPr lang="en-US" sz="3200" dirty="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ব</a:t>
            </a:r>
            <a:r>
              <a:rPr lang="en-US" sz="3200" dirty="0">
                <a:latin typeface="NikoshBAN" panose="02000000000000000000" pitchFamily="2" charset="0"/>
                <a:cs typeface="NikoshBAN" panose="02000000000000000000" pitchFamily="2" charset="0"/>
              </a:rPr>
              <a:t>ল?</a:t>
            </a:r>
          </a:p>
        </p:txBody>
      </p:sp>
      <p:sp>
        <p:nvSpPr>
          <p:cNvPr id="27" name="TextBox 26">
            <a:extLst>
              <a:ext uri="{FF2B5EF4-FFF2-40B4-BE49-F238E27FC236}">
                <a16:creationId xmlns:a16="http://schemas.microsoft.com/office/drawing/2014/main" id="{0E2E34E1-5C5A-4D8E-AD58-961ACFE286E1}"/>
              </a:ext>
            </a:extLst>
          </p:cNvPr>
          <p:cNvSpPr txBox="1"/>
          <p:nvPr/>
        </p:nvSpPr>
        <p:spPr>
          <a:xfrm>
            <a:off x="3319978" y="5203262"/>
            <a:ext cx="1970358" cy="646331"/>
          </a:xfrm>
          <a:prstGeom prst="rect">
            <a:avLst/>
          </a:prstGeom>
          <a:noFill/>
        </p:spPr>
        <p:txBody>
          <a:bodyPr wrap="square" rtlCol="0">
            <a:spAutoFit/>
          </a:bodyPr>
          <a:lstStyle/>
          <a:p>
            <a:r>
              <a:rPr lang="en-US" sz="3600" dirty="0">
                <a:latin typeface="NikoshBAN" panose="02000000000000000000" pitchFamily="2" charset="0"/>
                <a:cs typeface="NikoshBAN" panose="02000000000000000000" pitchFamily="2" charset="0"/>
              </a:rPr>
              <a:t>উ</a:t>
            </a:r>
            <a:r>
              <a:rPr lang="as-IN" sz="3600" dirty="0">
                <a:latin typeface="NikoshBAN" panose="02000000000000000000" pitchFamily="2" charset="0"/>
                <a:cs typeface="NikoshBAN" panose="02000000000000000000" pitchFamily="2" charset="0"/>
              </a:rPr>
              <a:t>ত</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ত</a:t>
            </a:r>
            <a:r>
              <a:rPr lang="en-US" sz="3600" dirty="0">
                <a:latin typeface="NikoshBAN" panose="02000000000000000000" pitchFamily="2" charset="0"/>
                <a:cs typeface="NikoshBAN" panose="02000000000000000000" pitchFamily="2" charset="0"/>
              </a:rPr>
              <a:t>র</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ধারা</a:t>
            </a:r>
            <a:r>
              <a:rPr lang="en-US" sz="36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A1ACAEBF-3384-4777-AC47-0683A8564964}"/>
              </a:ext>
            </a:extLst>
          </p:cNvPr>
          <p:cNvSpPr txBox="1"/>
          <p:nvPr/>
        </p:nvSpPr>
        <p:spPr>
          <a:xfrm>
            <a:off x="2180492" y="1234441"/>
            <a:ext cx="4642326" cy="523220"/>
          </a:xfrm>
          <a:prstGeom prst="rect">
            <a:avLst/>
          </a:prstGeom>
          <a:noFill/>
        </p:spPr>
        <p:txBody>
          <a:bodyPr wrap="square" rtlCol="0">
            <a:spAutoFit/>
          </a:bodyPr>
          <a:lstStyle/>
          <a:p>
            <a:r>
              <a:rPr lang="en-US" sz="2800" dirty="0">
                <a:latin typeface="NikoshBAN" panose="02000000000000000000" pitchFamily="2" charset="0"/>
                <a:cs typeface="NikoshBAN" panose="02000000000000000000" pitchFamily="2" charset="0"/>
              </a:rPr>
              <a:t>          </a:t>
            </a:r>
            <a:r>
              <a:rPr lang="as-IN" sz="2800" dirty="0">
                <a:latin typeface="NikoshBAN" panose="02000000000000000000" pitchFamily="2" charset="0"/>
                <a:cs typeface="NikoshBAN" panose="02000000000000000000" pitchFamily="2" charset="0"/>
              </a:rPr>
              <a:t>উ</a:t>
            </a:r>
            <a:r>
              <a:rPr lang="en-US" sz="2800" dirty="0">
                <a:latin typeface="NikoshBAN" panose="02000000000000000000" pitchFamily="2" charset="0"/>
                <a:cs typeface="NikoshBAN" panose="02000000000000000000" pitchFamily="2" charset="0"/>
              </a:rPr>
              <a:t>ত</a:t>
            </a:r>
            <a:r>
              <a:rPr lang="as-IN" sz="2800" dirty="0">
                <a:latin typeface="NikoshBAN" panose="02000000000000000000" pitchFamily="2" charset="0"/>
                <a:cs typeface="NikoshBAN" panose="02000000000000000000" pitchFamily="2" charset="0"/>
              </a:rPr>
              <a:t>্</a:t>
            </a:r>
            <a:r>
              <a:rPr lang="en-US" sz="2800" dirty="0">
                <a:latin typeface="NikoshBAN" panose="02000000000000000000" pitchFamily="2" charset="0"/>
                <a:cs typeface="NikoshBAN" panose="02000000000000000000" pitchFamily="2" charset="0"/>
              </a:rPr>
              <a:t>ত</a:t>
            </a:r>
            <a:r>
              <a:rPr lang="as-IN" sz="2800" dirty="0">
                <a:latin typeface="NikoshBAN" panose="02000000000000000000" pitchFamily="2" charset="0"/>
                <a:cs typeface="NikoshBAN" panose="02000000000000000000" pitchFamily="2" charset="0"/>
              </a:rPr>
              <a:t>র</a:t>
            </a:r>
            <a:r>
              <a:rPr lang="en-US" sz="2800" dirty="0">
                <a:latin typeface="NikoshBAN" panose="02000000000000000000" pitchFamily="2" charset="0"/>
                <a:cs typeface="NikoshBAN" panose="02000000000000000000" pitchFamily="2" charset="0"/>
              </a:rPr>
              <a:t>ঃ  অ</a:t>
            </a:r>
            <a:r>
              <a:rPr lang="as-IN" sz="2800" dirty="0">
                <a:latin typeface="NikoshBAN" panose="02000000000000000000" pitchFamily="2" charset="0"/>
                <a:cs typeface="NikoshBAN" panose="02000000000000000000" pitchFamily="2" charset="0"/>
              </a:rPr>
              <a:t>ন</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ক</a:t>
            </a:r>
            <a:r>
              <a:rPr lang="en-US" sz="2800" dirty="0">
                <a:latin typeface="NikoshBAN" panose="02000000000000000000" pitchFamily="2" charset="0"/>
                <a:cs typeface="NikoshBAN" panose="02000000000000000000" pitchFamily="2" charset="0"/>
              </a:rPr>
              <a:t>্</a:t>
            </a:r>
            <a:r>
              <a:rPr lang="as-IN" sz="2800" dirty="0">
                <a:latin typeface="NikoshBAN" panose="02000000000000000000" pitchFamily="2" charset="0"/>
                <a:cs typeface="NikoshBAN" panose="02000000000000000000" pitchFamily="2" charset="0"/>
              </a:rPr>
              <a:t>র</a:t>
            </a:r>
            <a:r>
              <a:rPr lang="en-US" sz="2800" dirty="0">
                <a:latin typeface="NikoshBAN" panose="02000000000000000000" pitchFamily="2" charset="0"/>
                <a:cs typeface="NikoshBAN" panose="02000000000000000000" pitchFamily="2" charset="0"/>
              </a:rPr>
              <a:t>ম</a:t>
            </a:r>
          </a:p>
        </p:txBody>
      </p:sp>
    </p:spTree>
    <p:extLst>
      <p:ext uri="{BB962C8B-B14F-4D97-AF65-F5344CB8AC3E}">
        <p14:creationId xmlns:p14="http://schemas.microsoft.com/office/powerpoint/2010/main" val="233113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additive="base">
                                        <p:cTn id="67" dur="500" fill="hold"/>
                                        <p:tgtEl>
                                          <p:spTgt spid="15"/>
                                        </p:tgtEl>
                                        <p:attrNameLst>
                                          <p:attrName>ppt_x</p:attrName>
                                        </p:attrNameLst>
                                      </p:cBhvr>
                                      <p:tavLst>
                                        <p:tav tm="0">
                                          <p:val>
                                            <p:strVal val="#ppt_x"/>
                                          </p:val>
                                        </p:tav>
                                        <p:tav tm="100000">
                                          <p:val>
                                            <p:strVal val="#ppt_x"/>
                                          </p:val>
                                        </p:tav>
                                      </p:tavLst>
                                    </p:anim>
                                    <p:anim calcmode="lin" valueType="num">
                                      <p:cBhvr additive="base">
                                        <p:cTn id="68" dur="500" fill="hold"/>
                                        <p:tgtEl>
                                          <p:spTgt spid="1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additive="base">
                                        <p:cTn id="71" dur="500" fill="hold"/>
                                        <p:tgtEl>
                                          <p:spTgt spid="16"/>
                                        </p:tgtEl>
                                        <p:attrNameLst>
                                          <p:attrName>ppt_x</p:attrName>
                                        </p:attrNameLst>
                                      </p:cBhvr>
                                      <p:tavLst>
                                        <p:tav tm="0">
                                          <p:val>
                                            <p:strVal val="#ppt_x"/>
                                          </p:val>
                                        </p:tav>
                                        <p:tav tm="100000">
                                          <p:val>
                                            <p:strVal val="#ppt_x"/>
                                          </p:val>
                                        </p:tav>
                                      </p:tavLst>
                                    </p:anim>
                                    <p:anim calcmode="lin" valueType="num">
                                      <p:cBhvr additive="base">
                                        <p:cTn id="72" dur="500" fill="hold"/>
                                        <p:tgtEl>
                                          <p:spTgt spid="16"/>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additive="base">
                                        <p:cTn id="75" dur="500" fill="hold"/>
                                        <p:tgtEl>
                                          <p:spTgt spid="17"/>
                                        </p:tgtEl>
                                        <p:attrNameLst>
                                          <p:attrName>ppt_x</p:attrName>
                                        </p:attrNameLst>
                                      </p:cBhvr>
                                      <p:tavLst>
                                        <p:tav tm="0">
                                          <p:val>
                                            <p:strVal val="#ppt_x"/>
                                          </p:val>
                                        </p:tav>
                                        <p:tav tm="100000">
                                          <p:val>
                                            <p:strVal val="#ppt_x"/>
                                          </p:val>
                                        </p:tav>
                                      </p:tavLst>
                                    </p:anim>
                                    <p:anim calcmode="lin" valueType="num">
                                      <p:cBhvr additive="base">
                                        <p:cTn id="76" dur="500" fill="hold"/>
                                        <p:tgtEl>
                                          <p:spTgt spid="1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additive="base">
                                        <p:cTn id="83" dur="500" fill="hold"/>
                                        <p:tgtEl>
                                          <p:spTgt spid="19"/>
                                        </p:tgtEl>
                                        <p:attrNameLst>
                                          <p:attrName>ppt_x</p:attrName>
                                        </p:attrNameLst>
                                      </p:cBhvr>
                                      <p:tavLst>
                                        <p:tav tm="0">
                                          <p:val>
                                            <p:strVal val="#ppt_x"/>
                                          </p:val>
                                        </p:tav>
                                        <p:tav tm="100000">
                                          <p:val>
                                            <p:strVal val="#ppt_x"/>
                                          </p:val>
                                        </p:tav>
                                      </p:tavLst>
                                    </p:anim>
                                    <p:anim calcmode="lin" valueType="num">
                                      <p:cBhvr additive="base">
                                        <p:cTn id="84" dur="500" fill="hold"/>
                                        <p:tgtEl>
                                          <p:spTgt spid="19"/>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1"/>
                                        </p:tgtEl>
                                        <p:attrNameLst>
                                          <p:attrName>style.visibility</p:attrName>
                                        </p:attrNameLst>
                                      </p:cBhvr>
                                      <p:to>
                                        <p:strVal val="visible"/>
                                      </p:to>
                                    </p:set>
                                    <p:anim calcmode="lin" valueType="num">
                                      <p:cBhvr additive="base">
                                        <p:cTn id="87" dur="500" fill="hold"/>
                                        <p:tgtEl>
                                          <p:spTgt spid="21"/>
                                        </p:tgtEl>
                                        <p:attrNameLst>
                                          <p:attrName>ppt_x</p:attrName>
                                        </p:attrNameLst>
                                      </p:cBhvr>
                                      <p:tavLst>
                                        <p:tav tm="0">
                                          <p:val>
                                            <p:strVal val="#ppt_x"/>
                                          </p:val>
                                        </p:tav>
                                        <p:tav tm="100000">
                                          <p:val>
                                            <p:strVal val="#ppt_x"/>
                                          </p:val>
                                        </p:tav>
                                      </p:tavLst>
                                    </p:anim>
                                    <p:anim calcmode="lin" valueType="num">
                                      <p:cBhvr additive="base">
                                        <p:cTn id="88" dur="500" fill="hold"/>
                                        <p:tgtEl>
                                          <p:spTgt spid="21"/>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0"/>
                                        </p:tgtEl>
                                        <p:attrNameLst>
                                          <p:attrName>style.visibility</p:attrName>
                                        </p:attrNameLst>
                                      </p:cBhvr>
                                      <p:to>
                                        <p:strVal val="visible"/>
                                      </p:to>
                                    </p:set>
                                    <p:anim calcmode="lin" valueType="num">
                                      <p:cBhvr additive="base">
                                        <p:cTn id="91" dur="500" fill="hold"/>
                                        <p:tgtEl>
                                          <p:spTgt spid="20"/>
                                        </p:tgtEl>
                                        <p:attrNameLst>
                                          <p:attrName>ppt_x</p:attrName>
                                        </p:attrNameLst>
                                      </p:cBhvr>
                                      <p:tavLst>
                                        <p:tav tm="0">
                                          <p:val>
                                            <p:strVal val="#ppt_x"/>
                                          </p:val>
                                        </p:tav>
                                        <p:tav tm="100000">
                                          <p:val>
                                            <p:strVal val="#ppt_x"/>
                                          </p:val>
                                        </p:tav>
                                      </p:tavLst>
                                    </p:anim>
                                    <p:anim calcmode="lin" valueType="num">
                                      <p:cBhvr additive="base">
                                        <p:cTn id="9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23">
                                            <p:txEl>
                                              <p:pRg st="0" end="0"/>
                                            </p:txEl>
                                          </p:spTgt>
                                        </p:tgtEl>
                                        <p:attrNameLst>
                                          <p:attrName>style.visibility</p:attrName>
                                        </p:attrNameLst>
                                      </p:cBhvr>
                                      <p:to>
                                        <p:strVal val="visible"/>
                                      </p:to>
                                    </p:set>
                                    <p:anim calcmode="lin" valueType="num">
                                      <p:cBhvr additive="base">
                                        <p:cTn id="97"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4">
                                            <p:txEl>
                                              <p:pRg st="0" end="0"/>
                                            </p:txEl>
                                          </p:spTgt>
                                        </p:tgtEl>
                                        <p:attrNameLst>
                                          <p:attrName>style.visibility</p:attrName>
                                        </p:attrNameLst>
                                      </p:cBhvr>
                                      <p:to>
                                        <p:strVal val="visible"/>
                                      </p:to>
                                    </p:set>
                                    <p:anim calcmode="lin" valueType="num">
                                      <p:cBhvr additive="base">
                                        <p:cTn id="103"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25">
                                            <p:txEl>
                                              <p:pRg st="0" end="0"/>
                                            </p:txEl>
                                          </p:spTgt>
                                        </p:tgtEl>
                                        <p:attrNameLst>
                                          <p:attrName>style.visibility</p:attrName>
                                        </p:attrNameLst>
                                      </p:cBhvr>
                                      <p:to>
                                        <p:strVal val="visible"/>
                                      </p:to>
                                    </p:set>
                                    <p:anim calcmode="lin" valueType="num">
                                      <p:cBhvr additive="base">
                                        <p:cTn id="109"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6">
                                            <p:txEl>
                                              <p:pRg st="0" end="0"/>
                                            </p:txEl>
                                          </p:spTgt>
                                        </p:tgtEl>
                                        <p:attrNameLst>
                                          <p:attrName>style.visibility</p:attrName>
                                        </p:attrNameLst>
                                      </p:cBhvr>
                                      <p:to>
                                        <p:strVal val="visible"/>
                                      </p:to>
                                    </p:set>
                                    <p:anim calcmode="lin" valueType="num">
                                      <p:cBhvr additive="base">
                                        <p:cTn id="115"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27">
                                            <p:txEl>
                                              <p:pRg st="0" end="0"/>
                                            </p:txEl>
                                          </p:spTgt>
                                        </p:tgtEl>
                                        <p:attrNameLst>
                                          <p:attrName>style.visibility</p:attrName>
                                        </p:attrNameLst>
                                      </p:cBhvr>
                                      <p:to>
                                        <p:strVal val="visible"/>
                                      </p:to>
                                    </p:set>
                                    <p:anim calcmode="lin" valueType="num">
                                      <p:cBhvr additive="base">
                                        <p:cTn id="121"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91B343-F350-49E4-A226-2FDDBD261083}"/>
              </a:ext>
            </a:extLst>
          </p:cNvPr>
          <p:cNvSpPr txBox="1"/>
          <p:nvPr/>
        </p:nvSpPr>
        <p:spPr>
          <a:xfrm>
            <a:off x="1730326" y="661182"/>
            <a:ext cx="7666892" cy="707886"/>
          </a:xfrm>
          <a:prstGeom prst="rect">
            <a:avLst/>
          </a:prstGeom>
          <a:noFill/>
        </p:spPr>
        <p:txBody>
          <a:bodyPr wrap="square" rtlCol="0">
            <a:spAutoFit/>
          </a:bodyPr>
          <a:lstStyle/>
          <a:p>
            <a:r>
              <a:rPr lang="en-US" sz="4000" dirty="0" err="1">
                <a:latin typeface="NikoshBAN" panose="02000000000000000000" pitchFamily="2" charset="0"/>
                <a:cs typeface="NikoshBAN" panose="02000000000000000000" pitchFamily="2" charset="0"/>
              </a:rPr>
              <a:t>তাহলে</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আমাদের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আজকের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আলোচ্য</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a:t>
            </a:r>
            <a:r>
              <a:rPr lang="as-IN" sz="4000" dirty="0">
                <a:latin typeface="NikoshBAN" panose="02000000000000000000" pitchFamily="2" charset="0"/>
                <a:cs typeface="NikoshBAN" panose="02000000000000000000" pitchFamily="2" charset="0"/>
              </a:rPr>
              <a:t>ষ</a:t>
            </a:r>
            <a:r>
              <a:rPr lang="en-US" sz="4000" dirty="0">
                <a:latin typeface="NikoshBAN" panose="02000000000000000000" pitchFamily="2" charset="0"/>
                <a:cs typeface="NikoshBAN" panose="02000000000000000000" pitchFamily="2" charset="0"/>
              </a:rPr>
              <a:t>য় </a:t>
            </a:r>
            <a:r>
              <a:rPr lang="en-US" sz="4000" dirty="0" err="1">
                <a:latin typeface="NikoshBAN" panose="02000000000000000000" pitchFamily="2" charset="0"/>
                <a:cs typeface="NikoshBAN" panose="02000000000000000000" pitchFamily="2" charset="0"/>
              </a:rPr>
              <a:t>ধারা</a:t>
            </a:r>
            <a:r>
              <a:rPr lang="en-US" sz="40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3E74CCF0-78C9-42C2-BB59-EA4CBB792A6D}"/>
              </a:ext>
            </a:extLst>
          </p:cNvPr>
          <p:cNvSpPr txBox="1"/>
          <p:nvPr/>
        </p:nvSpPr>
        <p:spPr>
          <a:xfrm>
            <a:off x="3502856" y="1369068"/>
            <a:ext cx="2897944" cy="646331"/>
          </a:xfrm>
          <a:prstGeom prst="rect">
            <a:avLst/>
          </a:prstGeom>
          <a:noFill/>
        </p:spPr>
        <p:txBody>
          <a:bodyPr wrap="square" rtlCol="0">
            <a:spAutoFit/>
          </a:bodyPr>
          <a:lstStyle/>
          <a:p>
            <a:r>
              <a:rPr lang="en-US" sz="3600" dirty="0">
                <a:latin typeface="NikoshBAN" panose="02000000000000000000" pitchFamily="2" charset="0"/>
                <a:cs typeface="NikoshBAN" panose="02000000000000000000" pitchFamily="2" charset="0"/>
              </a:rPr>
              <a:t>প</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ঠ শ</a:t>
            </a:r>
            <a:r>
              <a:rPr lang="as-IN" sz="3600" dirty="0">
                <a:latin typeface="NikoshBAN" panose="02000000000000000000" pitchFamily="2" charset="0"/>
                <a:cs typeface="NikoshBAN" panose="02000000000000000000" pitchFamily="2" charset="0"/>
              </a:rPr>
              <a:t>ি</a:t>
            </a:r>
            <a:r>
              <a:rPr lang="en-US" sz="3600" dirty="0">
                <a:latin typeface="NikoshBAN" panose="02000000000000000000" pitchFamily="2" charset="0"/>
                <a:cs typeface="NikoshBAN" panose="02000000000000000000" pitchFamily="2" charset="0"/>
              </a:rPr>
              <a:t>র</a:t>
            </a:r>
            <a:r>
              <a:rPr lang="as-IN" sz="3600" dirty="0">
                <a:latin typeface="NikoshBAN" panose="02000000000000000000" pitchFamily="2" charset="0"/>
                <a:cs typeface="NikoshBAN" panose="02000000000000000000" pitchFamily="2" charset="0"/>
              </a:rPr>
              <a:t>ন</a:t>
            </a:r>
            <a:r>
              <a:rPr lang="en-US" sz="3600" dirty="0">
                <a:latin typeface="NikoshBAN" panose="02000000000000000000" pitchFamily="2" charset="0"/>
                <a:cs typeface="NikoshBAN" panose="02000000000000000000" pitchFamily="2" charset="0"/>
              </a:rPr>
              <a:t>া</a:t>
            </a:r>
            <a:r>
              <a:rPr lang="as-IN" sz="3600" dirty="0">
                <a:latin typeface="NikoshBAN" panose="02000000000000000000" pitchFamily="2" charset="0"/>
                <a:cs typeface="NikoshBAN" panose="02000000000000000000" pitchFamily="2" charset="0"/>
              </a:rPr>
              <a:t>ম</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ধারা</a:t>
            </a:r>
            <a:r>
              <a:rPr lang="en-US" sz="36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89844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8BE4CA-DB4E-47DD-98A8-F6911D7250FA}"/>
              </a:ext>
            </a:extLst>
          </p:cNvPr>
          <p:cNvSpPr txBox="1"/>
          <p:nvPr/>
        </p:nvSpPr>
        <p:spPr>
          <a:xfrm>
            <a:off x="562709" y="382012"/>
            <a:ext cx="11211950" cy="3046988"/>
          </a:xfrm>
          <a:prstGeom prst="rect">
            <a:avLst/>
          </a:prstGeom>
          <a:noFill/>
        </p:spPr>
        <p:txBody>
          <a:bodyPr wrap="square" rtlCol="0">
            <a:spAutoFit/>
          </a:bodyPr>
          <a:lstStyle/>
          <a:p>
            <a:r>
              <a:rPr lang="en-US" sz="4000" dirty="0">
                <a:latin typeface="NikoshBAN" panose="02000000000000000000" pitchFamily="2" charset="0"/>
                <a:cs typeface="NikoshBAN" panose="02000000000000000000" pitchFamily="2" charset="0"/>
              </a:rPr>
              <a:t>       </a:t>
            </a:r>
            <a:r>
              <a:rPr lang="bn-IN" sz="4000" dirty="0">
                <a:latin typeface="NikoshBAN" panose="02000000000000000000" pitchFamily="2" charset="0"/>
                <a:cs typeface="NikoshBAN" panose="02000000000000000000" pitchFamily="2" charset="0"/>
              </a:rPr>
              <a:t>এই পাঠ শেষে শিক্ষার্থী ...</a:t>
            </a:r>
          </a:p>
          <a:p>
            <a:pPr marL="514350" indent="-514350">
              <a:buFont typeface="+mj-lt"/>
              <a:buAutoNum type="arabicPeriod"/>
            </a:pPr>
            <a:r>
              <a:rPr lang="bn-IN" sz="4000" dirty="0">
                <a:latin typeface="NikoshBAN" panose="02000000000000000000" pitchFamily="2" charset="0"/>
                <a:cs typeface="NikoshBAN" panose="02000000000000000000" pitchFamily="2" charset="0"/>
              </a:rPr>
              <a:t>ধারা কী তা বলতে পারবে ।</a:t>
            </a:r>
          </a:p>
          <a:p>
            <a:pPr marL="514350" indent="-514350">
              <a:buFont typeface="+mj-lt"/>
              <a:buAutoNum type="arabicPeriod"/>
            </a:pPr>
            <a:r>
              <a:rPr lang="bn-IN" sz="4000" dirty="0">
                <a:latin typeface="NikoshBAN" panose="02000000000000000000" pitchFamily="2" charset="0"/>
                <a:cs typeface="NikoshBAN" panose="02000000000000000000" pitchFamily="2" charset="0"/>
              </a:rPr>
              <a:t>ধারা কত প্রকার ও কি কি লিখতে পারবে।  </a:t>
            </a:r>
          </a:p>
          <a:p>
            <a:pPr marL="514350" indent="-514350">
              <a:buFont typeface="+mj-lt"/>
              <a:buAutoNum type="arabicPeriod"/>
            </a:pPr>
            <a:r>
              <a:rPr lang="bn-IN" sz="3600" dirty="0">
                <a:latin typeface="NikoshBAN" panose="02000000000000000000" pitchFamily="2" charset="0"/>
                <a:cs typeface="NikoshBAN" panose="02000000000000000000" pitchFamily="2" charset="0"/>
              </a:rPr>
              <a:t>সমান্তর ধারা কী তা সংজ্ঞায়িত করতে </a:t>
            </a:r>
            <a:r>
              <a:rPr lang="en-US" sz="3600" dirty="0" err="1">
                <a:latin typeface="NikoshBAN" panose="02000000000000000000" pitchFamily="2" charset="0"/>
                <a:cs typeface="NikoshBAN" panose="02000000000000000000" pitchFamily="2" charset="0"/>
              </a:rPr>
              <a:t>এবং</a:t>
            </a:r>
            <a:r>
              <a:rPr lang="en-US" sz="3600" dirty="0">
                <a:latin typeface="NikoshBAN" panose="02000000000000000000" pitchFamily="2" charset="0"/>
                <a:cs typeface="NikoshBAN" panose="02000000000000000000" pitchFamily="2" charset="0"/>
              </a:rPr>
              <a:t> এ </a:t>
            </a:r>
            <a:r>
              <a:rPr lang="en-US" sz="3600" dirty="0" err="1">
                <a:latin typeface="NikoshBAN" panose="02000000000000000000" pitchFamily="2" charset="0"/>
                <a:cs typeface="NikoshBAN" panose="02000000000000000000" pitchFamily="2" charset="0"/>
              </a:rPr>
              <a:t>সংক্রান্ত</a:t>
            </a:r>
            <a:r>
              <a:rPr lang="en-US" sz="3600" dirty="0">
                <a:latin typeface="NikoshBAN" panose="02000000000000000000" pitchFamily="2" charset="0"/>
                <a:cs typeface="NikoshBAN" panose="02000000000000000000" pitchFamily="2" charset="0"/>
              </a:rPr>
              <a:t> </a:t>
            </a:r>
            <a:r>
              <a:rPr lang="bn-IN" sz="3600" dirty="0">
                <a:latin typeface="NikoshBAN" panose="02000000000000000000" pitchFamily="2" charset="0"/>
                <a:cs typeface="NikoshBAN" panose="02000000000000000000" pitchFamily="2" charset="0"/>
              </a:rPr>
              <a:t>সমস্যা সমাধান করতে পারবে </a:t>
            </a:r>
            <a:r>
              <a:rPr lang="bn-IN" sz="3200" dirty="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3518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5000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8C66-FBA1-4A49-B066-96B085F049D2}"/>
              </a:ext>
            </a:extLst>
          </p:cNvPr>
          <p:cNvSpPr>
            <a:spLocks noGrp="1"/>
          </p:cNvSpPr>
          <p:nvPr>
            <p:ph type="title"/>
          </p:nvPr>
        </p:nvSpPr>
        <p:spPr>
          <a:xfrm>
            <a:off x="838200" y="365125"/>
            <a:ext cx="6181578" cy="732155"/>
          </a:xfrm>
        </p:spPr>
        <p:txBody>
          <a:bodyPr>
            <a:normAutofit/>
          </a:bodyPr>
          <a:lstStyle/>
          <a:p>
            <a:r>
              <a:rPr lang="en-US" sz="3600" dirty="0">
                <a:latin typeface="NikoshBAN" panose="02000000000000000000" pitchFamily="2" charset="0"/>
                <a:cs typeface="NikoshBAN" panose="02000000000000000000" pitchFamily="2" charset="0"/>
              </a:rPr>
              <a:t>নি</a:t>
            </a:r>
            <a:r>
              <a:rPr lang="bn-BD" sz="3600" dirty="0">
                <a:latin typeface="NikoshBAN" panose="02000000000000000000" pitchFamily="2" charset="0"/>
                <a:cs typeface="NikoshBAN" panose="02000000000000000000" pitchFamily="2" charset="0"/>
              </a:rPr>
              <a:t>চ</a:t>
            </a:r>
            <a:r>
              <a:rPr lang="en-US" sz="3600" dirty="0">
                <a:latin typeface="NikoshBAN" panose="02000000000000000000" pitchFamily="2" charset="0"/>
                <a:cs typeface="NikoshBAN" panose="02000000000000000000" pitchFamily="2" charset="0"/>
              </a:rPr>
              <a:t>ে</a:t>
            </a:r>
            <a:r>
              <a:rPr lang="bn-BD" sz="3600" dirty="0">
                <a:latin typeface="NikoshBAN" panose="02000000000000000000" pitchFamily="2" charset="0"/>
                <a:cs typeface="NikoshBAN" panose="02000000000000000000" pitchFamily="2" charset="0"/>
              </a:rPr>
              <a:t>র</a:t>
            </a:r>
            <a:r>
              <a:rPr lang="en-US" sz="3600" dirty="0">
                <a:latin typeface="NikoshBAN" panose="02000000000000000000" pitchFamily="2" charset="0"/>
                <a:cs typeface="NikoshBAN" panose="02000000000000000000" pitchFamily="2" charset="0"/>
              </a:rPr>
              <a:t> </a:t>
            </a:r>
            <a:r>
              <a:rPr lang="bn-IN" sz="3600" dirty="0">
                <a:latin typeface="NikoshBAN" panose="02000000000000000000" pitchFamily="2" charset="0"/>
                <a:cs typeface="NikoshBAN" panose="02000000000000000000" pitchFamily="2" charset="0"/>
              </a:rPr>
              <a:t>চিত্র</a:t>
            </a:r>
            <a:r>
              <a:rPr lang="en-US" sz="3600" dirty="0">
                <a:latin typeface="NikoshBAN" panose="02000000000000000000" pitchFamily="2" charset="0"/>
                <a:cs typeface="NikoshBAN" panose="02000000000000000000" pitchFamily="2" charset="0"/>
              </a:rPr>
              <a:t>গুলো ভালো করে লক্</a:t>
            </a:r>
            <a:r>
              <a:rPr lang="bn-BD" sz="3600" dirty="0">
                <a:latin typeface="NikoshBAN" panose="02000000000000000000" pitchFamily="2" charset="0"/>
                <a:cs typeface="NikoshBAN" panose="02000000000000000000" pitchFamily="2" charset="0"/>
              </a:rPr>
              <a:t>ষ</a:t>
            </a:r>
            <a:r>
              <a:rPr lang="en-US" sz="3600" dirty="0">
                <a:latin typeface="NikoshBAN" panose="02000000000000000000" pitchFamily="2" charset="0"/>
                <a:cs typeface="NikoshBAN" panose="02000000000000000000" pitchFamily="2" charset="0"/>
              </a:rPr>
              <a:t> </a:t>
            </a:r>
            <a:r>
              <a:rPr lang="bn-BD" sz="3600" dirty="0">
                <a:latin typeface="NikoshBAN" panose="02000000000000000000" pitchFamily="2" charset="0"/>
                <a:cs typeface="NikoshBAN" panose="02000000000000000000" pitchFamily="2" charset="0"/>
              </a:rPr>
              <a:t>ক</a:t>
            </a:r>
            <a:r>
              <a:rPr lang="bn-IN" sz="3600" dirty="0">
                <a:latin typeface="NikoshBAN" panose="02000000000000000000" pitchFamily="2" charset="0"/>
                <a:cs typeface="NikoshBAN" panose="02000000000000000000" pitchFamily="2" charset="0"/>
              </a:rPr>
              <a:t>রো......</a:t>
            </a:r>
            <a:endParaRPr lang="en-US" sz="3600" dirty="0">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6C3BE819-8DDC-47BF-8C88-AAA58C6386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60" y="1214583"/>
            <a:ext cx="3566893" cy="1964715"/>
          </a:xfrm>
          <a:prstGeom prst="rect">
            <a:avLst/>
          </a:prstGeom>
        </p:spPr>
      </p:pic>
      <p:sp>
        <p:nvSpPr>
          <p:cNvPr id="7" name="TextBox 6">
            <a:extLst>
              <a:ext uri="{FF2B5EF4-FFF2-40B4-BE49-F238E27FC236}">
                <a16:creationId xmlns:a16="http://schemas.microsoft.com/office/drawing/2014/main" id="{D20717EB-64C2-4260-89F8-6533C164CB4F}"/>
              </a:ext>
            </a:extLst>
          </p:cNvPr>
          <p:cNvSpPr txBox="1"/>
          <p:nvPr/>
        </p:nvSpPr>
        <p:spPr>
          <a:xfrm>
            <a:off x="343924" y="3629466"/>
            <a:ext cx="4504742" cy="523220"/>
          </a:xfrm>
          <a:prstGeom prst="rect">
            <a:avLst/>
          </a:prstGeom>
          <a:noFill/>
        </p:spPr>
        <p:txBody>
          <a:bodyPr wrap="square" rtlCol="0">
            <a:spAutoFit/>
          </a:bodyPr>
          <a:lstStyle/>
          <a:p>
            <a:r>
              <a:rPr lang="en-US" sz="2800" dirty="0" err="1">
                <a:latin typeface="NikoshBAN" panose="02000000000000000000" pitchFamily="2" charset="0"/>
                <a:cs typeface="NikoshBAN" panose="02000000000000000000" pitchFamily="2" charset="0"/>
              </a:rPr>
              <a:t>ভেবে</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বলো</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এই চিত্রগুলোর বিশেষত্ব কী?</a:t>
            </a:r>
            <a:endParaRPr lang="en-US" sz="2800" dirty="0">
              <a:latin typeface="NikoshBAN" panose="02000000000000000000" pitchFamily="2" charset="0"/>
              <a:cs typeface="NikoshBAN" panose="02000000000000000000" pitchFamily="2" charset="0"/>
            </a:endParaRPr>
          </a:p>
        </p:txBody>
      </p:sp>
      <p:pic>
        <p:nvPicPr>
          <p:cNvPr id="9" name="Picture 8">
            <a:extLst>
              <a:ext uri="{FF2B5EF4-FFF2-40B4-BE49-F238E27FC236}">
                <a16:creationId xmlns:a16="http://schemas.microsoft.com/office/drawing/2014/main" id="{3AE6E217-D528-4B29-8C02-2520280D02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48666" y="1292065"/>
            <a:ext cx="3800475" cy="1809750"/>
          </a:xfrm>
          <a:prstGeom prst="rect">
            <a:avLst/>
          </a:prstGeom>
        </p:spPr>
      </p:pic>
      <p:sp>
        <p:nvSpPr>
          <p:cNvPr id="10" name="TextBox 9">
            <a:extLst>
              <a:ext uri="{FF2B5EF4-FFF2-40B4-BE49-F238E27FC236}">
                <a16:creationId xmlns:a16="http://schemas.microsoft.com/office/drawing/2014/main" id="{288BC11A-ED56-4761-A874-EBFB4E6CC6FB}"/>
              </a:ext>
            </a:extLst>
          </p:cNvPr>
          <p:cNvSpPr txBox="1"/>
          <p:nvPr/>
        </p:nvSpPr>
        <p:spPr>
          <a:xfrm>
            <a:off x="343924" y="4318778"/>
            <a:ext cx="11484516" cy="2246769"/>
          </a:xfrm>
          <a:prstGeom prst="rect">
            <a:avLst/>
          </a:prstGeom>
          <a:noFill/>
        </p:spPr>
        <p:txBody>
          <a:bodyPr wrap="square" rtlCol="0">
            <a:spAutoFit/>
          </a:bodyPr>
          <a:lstStyle/>
          <a:p>
            <a:r>
              <a:rPr lang="bn-IN" sz="2800" dirty="0">
                <a:latin typeface="NikoshBAN" panose="02000000000000000000" pitchFamily="2" charset="0"/>
                <a:cs typeface="NikoshBAN" panose="02000000000000000000" pitchFamily="2" charset="0"/>
              </a:rPr>
              <a:t>আমরা চিত্রগুলোতে দেখতে পাচ্ছি চিত্রের উপাদানগুলো একটি ধারাবাহিকতা বজায় রেখে এগিয়ে যাচ্ছে । </a:t>
            </a:r>
          </a:p>
          <a:p>
            <a:r>
              <a:rPr lang="bn-IN" sz="2800" dirty="0">
                <a:latin typeface="NikoshBAN" panose="02000000000000000000" pitchFamily="2" charset="0"/>
                <a:cs typeface="NikoshBAN" panose="02000000000000000000" pitchFamily="2" charset="0"/>
              </a:rPr>
              <a:t>আর এই ধারাবাহিকতার বিষয়টিকে</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অনুক্রম</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বলে । </a:t>
            </a:r>
            <a:r>
              <a:rPr lang="en-US" sz="2800" dirty="0" err="1">
                <a:latin typeface="NikoshBAN" panose="02000000000000000000" pitchFamily="2" charset="0"/>
                <a:cs typeface="NikoshBAN" panose="02000000000000000000" pitchFamily="2" charset="0"/>
              </a:rPr>
              <a:t>আর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এই</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অনুক্রম</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গুলোর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মাঝে</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যোগ</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চিহ্ন</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দিয়ে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সাজিয়ে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লিখলে</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হবে</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ধারা</a:t>
            </a:r>
            <a:r>
              <a:rPr lang="en-US" sz="2800" dirty="0">
                <a:latin typeface="NikoshBAN" panose="02000000000000000000" pitchFamily="2" charset="0"/>
                <a:cs typeface="NikoshBAN" panose="02000000000000000000" pitchFamily="2" charset="0"/>
              </a:rPr>
              <a:t> । </a:t>
            </a:r>
            <a:r>
              <a:rPr lang="en-US" sz="2800" dirty="0" err="1">
                <a:latin typeface="NikoshBAN" panose="02000000000000000000" pitchFamily="2" charset="0"/>
                <a:cs typeface="NikoshBAN" panose="02000000000000000000" pitchFamily="2" charset="0"/>
              </a:rPr>
              <a:t>অর্থা</a:t>
            </a:r>
            <a:r>
              <a:rPr lang="en-US" sz="2800" dirty="0">
                <a:latin typeface="NikoshBAN" panose="02000000000000000000" pitchFamily="2" charset="0"/>
                <a:cs typeface="NikoshBAN" panose="02000000000000000000" pitchFamily="2" charset="0"/>
              </a:rPr>
              <a:t>ৎ </a:t>
            </a:r>
            <a:r>
              <a:rPr lang="en-US" sz="2800" dirty="0" err="1">
                <a:latin typeface="NikoshBAN" panose="02000000000000000000" pitchFamily="2" charset="0"/>
                <a:cs typeface="NikoshBAN" panose="02000000000000000000" pitchFamily="2" charset="0"/>
              </a:rPr>
              <a:t>অনুক্রমের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পদগুলো</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পরপর</a:t>
            </a:r>
            <a:r>
              <a:rPr lang="en-US" sz="2800" dirty="0">
                <a:latin typeface="NikoshBAN" panose="02000000000000000000" pitchFamily="2" charset="0"/>
                <a:cs typeface="NikoshBAN" panose="02000000000000000000" pitchFamily="2" charset="0"/>
              </a:rPr>
              <a:t> + </a:t>
            </a:r>
            <a:r>
              <a:rPr lang="en-US" sz="2800" dirty="0" err="1">
                <a:latin typeface="NikoshBAN" panose="02000000000000000000" pitchFamily="2" charset="0"/>
                <a:cs typeface="NikoshBAN" panose="02000000000000000000" pitchFamily="2" charset="0"/>
              </a:rPr>
              <a:t>চিহ্ন</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দ্বারা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যুক্ত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করলে</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তাকে</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ধারা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বলে</a:t>
            </a:r>
            <a:r>
              <a:rPr lang="en-US" sz="2800" dirty="0">
                <a:latin typeface="NikoshBAN" panose="02000000000000000000" pitchFamily="2" charset="0"/>
                <a:cs typeface="NikoshBAN" panose="02000000000000000000" pitchFamily="2" charset="0"/>
              </a:rPr>
              <a:t>। </a:t>
            </a:r>
            <a:endParaRPr lang="bn-IN" sz="2800"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ধারা ২ প্রকার । যথাঃ ১.সমান্তর ধারা , ২.গুণোত্তর ধারা।</a:t>
            </a:r>
          </a:p>
          <a:p>
            <a:r>
              <a:rPr lang="bn-IN" sz="2800" dirty="0">
                <a:latin typeface="NikoshBAN" panose="02000000000000000000" pitchFamily="2" charset="0"/>
                <a:cs typeface="NikoshBAN" panose="02000000000000000000" pitchFamily="2" charset="0"/>
              </a:rPr>
              <a:t>						আজ আমরা সমান্তর ধারা নিয়ে আলোচনা করবো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07016212"/>
      </p:ext>
    </p:extLst>
  </p:cSld>
  <p:clrMapOvr>
    <a:masterClrMapping/>
  </p:clrMapOvr>
  <mc:AlternateContent xmlns:mc="http://schemas.openxmlformats.org/markup-compatibility/2006" xmlns:p14="http://schemas.microsoft.com/office/powerpoint/2010/main">
    <mc:Choice Requires="p14">
      <p:transition spd="slow" p14:dur="1200">
        <p:zoom dir="in"/>
      </p:transition>
    </mc:Choice>
    <mc:Fallback xmlns="">
      <p:transition spd="slow">
        <p:zoom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 calcmode="lin" valueType="num">
                                      <p:cBhvr>
                                        <p:cTn id="15" dur="500" fill="hold"/>
                                        <p:tgtEl>
                                          <p:spTgt spid="4"/>
                                        </p:tgtEl>
                                        <p:attrNameLst>
                                          <p:attrName>style.rotation</p:attrName>
                                        </p:attrNameLst>
                                      </p:cBhvr>
                                      <p:tavLst>
                                        <p:tav tm="0">
                                          <p:val>
                                            <p:fltVal val="360"/>
                                          </p:val>
                                        </p:tav>
                                        <p:tav tm="100000">
                                          <p:val>
                                            <p:fltVal val="0"/>
                                          </p:val>
                                        </p:tav>
                                      </p:tavLst>
                                    </p:anim>
                                    <p:animEffect transition="in" filter="fade">
                                      <p:cBhvr>
                                        <p:cTn id="16" dur="500"/>
                                        <p:tgtEl>
                                          <p:spTgt spid="4"/>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 calcmode="lin" valueType="num">
                                      <p:cBhvr>
                                        <p:cTn id="21" dur="500" fill="hold"/>
                                        <p:tgtEl>
                                          <p:spTgt spid="9"/>
                                        </p:tgtEl>
                                        <p:attrNameLst>
                                          <p:attrName>style.rotation</p:attrName>
                                        </p:attrNameLst>
                                      </p:cBhvr>
                                      <p:tavLst>
                                        <p:tav tm="0">
                                          <p:val>
                                            <p:fltVal val="360"/>
                                          </p:val>
                                        </p:tav>
                                        <p:tav tm="100000">
                                          <p:val>
                                            <p:fltVal val="0"/>
                                          </p:val>
                                        </p:tav>
                                      </p:tavLst>
                                    </p:anim>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375"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28" dur="375"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29" dur="375" accel="50000" fill="hold">
                                          <p:stCondLst>
                                            <p:cond delay="375"/>
                                          </p:stCondLst>
                                        </p:cTn>
                                        <p:tgtEl>
                                          <p:spTgt spid="7"/>
                                        </p:tgtEl>
                                        <p:attrNameLst>
                                          <p:attrName>ppt_w</p:attrName>
                                        </p:attrNameLst>
                                      </p:cBhvr>
                                      <p:tavLst>
                                        <p:tav tm="0">
                                          <p:val>
                                            <p:strVal val="#ppt_w*.05"/>
                                          </p:val>
                                        </p:tav>
                                        <p:tav tm="100000">
                                          <p:val>
                                            <p:strVal val="#ppt_w"/>
                                          </p:val>
                                        </p:tav>
                                      </p:tavLst>
                                    </p:anim>
                                    <p:anim calcmode="lin" valueType="num">
                                      <p:cBhvr>
                                        <p:cTn id="30" dur="750" fill="hold"/>
                                        <p:tgtEl>
                                          <p:spTgt spid="7"/>
                                        </p:tgtEl>
                                        <p:attrNameLst>
                                          <p:attrName>ppt_h</p:attrName>
                                        </p:attrNameLst>
                                      </p:cBhvr>
                                      <p:tavLst>
                                        <p:tav tm="0">
                                          <p:val>
                                            <p:strVal val="#ppt_h"/>
                                          </p:val>
                                        </p:tav>
                                        <p:tav tm="100000">
                                          <p:val>
                                            <p:strVal val="#ppt_h"/>
                                          </p:val>
                                        </p:tav>
                                      </p:tavLst>
                                    </p:anim>
                                    <p:anim calcmode="lin" valueType="num">
                                      <p:cBhvr>
                                        <p:cTn id="31" dur="375"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2" dur="375"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3" dur="375" accel="50000" fill="hold">
                                          <p:stCondLst>
                                            <p:cond delay="375"/>
                                          </p:stCondLst>
                                        </p:cTn>
                                        <p:tgtEl>
                                          <p:spTgt spid="7"/>
                                        </p:tgtEl>
                                        <p:attrNameLst>
                                          <p:attrName>ppt_y</p:attrName>
                                        </p:attrNameLst>
                                      </p:cBhvr>
                                      <p:tavLst>
                                        <p:tav tm="0">
                                          <p:val>
                                            <p:strVal val="#ppt_y+.1"/>
                                          </p:val>
                                        </p:tav>
                                        <p:tav tm="100000">
                                          <p:val>
                                            <p:strVal val="#ppt_y"/>
                                          </p:val>
                                        </p:tav>
                                      </p:tavLst>
                                    </p:anim>
                                    <p:animEffect transition="in" filter="fade">
                                      <p:cBhvr>
                                        <p:cTn id="34" dur="750" decel="50000">
                                          <p:stCondLst>
                                            <p:cond delay="0"/>
                                          </p:stCondLst>
                                        </p:cTn>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38" presetClass="entr" presetSubtype="0" accel="50000" fill="hold" grpId="0" nodeType="clickEffect">
                                  <p:stCondLst>
                                    <p:cond delay="0"/>
                                  </p:stCondLst>
                                  <p:iterate type="lt">
                                    <p:tmPct val="50000"/>
                                  </p:iterate>
                                  <p:childTnLst>
                                    <p:set>
                                      <p:cBhvr>
                                        <p:cTn id="38" dur="1" fill="hold">
                                          <p:stCondLst>
                                            <p:cond delay="0"/>
                                          </p:stCondLst>
                                        </p:cTn>
                                        <p:tgtEl>
                                          <p:spTgt spid="10">
                                            <p:txEl>
                                              <p:pRg st="0" end="0"/>
                                            </p:txEl>
                                          </p:spTgt>
                                        </p:tgtEl>
                                        <p:attrNameLst>
                                          <p:attrName>style.visibility</p:attrName>
                                        </p:attrNameLst>
                                      </p:cBhvr>
                                      <p:to>
                                        <p:strVal val="visible"/>
                                      </p:to>
                                    </p:set>
                                    <p:set>
                                      <p:cBhvr>
                                        <p:cTn id="39" dur="114" fill="hold">
                                          <p:stCondLst>
                                            <p:cond delay="0"/>
                                          </p:stCondLst>
                                        </p:cTn>
                                        <p:tgtEl>
                                          <p:spTgt spid="10">
                                            <p:txEl>
                                              <p:pRg st="0" end="0"/>
                                            </p:txEl>
                                          </p:spTgt>
                                        </p:tgtEl>
                                        <p:attrNameLst>
                                          <p:attrName>style.rotation</p:attrName>
                                        </p:attrNameLst>
                                      </p:cBhvr>
                                      <p:to>
                                        <p:strVal val="-45.0"/>
                                      </p:to>
                                    </p:set>
                                    <p:anim calcmode="lin" valueType="num">
                                      <p:cBhvr>
                                        <p:cTn id="40" dur="114" fill="hold">
                                          <p:stCondLst>
                                            <p:cond delay="114"/>
                                          </p:stCondLst>
                                        </p:cTn>
                                        <p:tgtEl>
                                          <p:spTgt spid="10">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41" dur="114" fill="hold">
                                          <p:stCondLst>
                                            <p:cond delay="0"/>
                                          </p:stCondLst>
                                        </p:cTn>
                                        <p:tgtEl>
                                          <p:spTgt spid="10">
                                            <p:txEl>
                                              <p:pRg st="0" end="0"/>
                                            </p:txEl>
                                          </p:spTgt>
                                        </p:tgtEl>
                                        <p:attrNameLst>
                                          <p:attrName>ppt_y</p:attrName>
                                        </p:attrNameLst>
                                      </p:cBhvr>
                                      <p:tavLst>
                                        <p:tav tm="0">
                                          <p:val>
                                            <p:strVal val="#ppt_y-1"/>
                                          </p:val>
                                        </p:tav>
                                        <p:tav tm="100000">
                                          <p:val>
                                            <p:strVal val="#ppt_y-(0.354*#ppt_w-0.172*#ppt_h)"/>
                                          </p:val>
                                        </p:tav>
                                      </p:tavLst>
                                    </p:anim>
                                    <p:anim calcmode="lin" valueType="num">
                                      <p:cBhvr>
                                        <p:cTn id="42" dur="39" decel="50000" autoRev="1" fill="hold">
                                          <p:stCondLst>
                                            <p:cond delay="114"/>
                                          </p:stCondLst>
                                        </p:cTn>
                                        <p:tgtEl>
                                          <p:spTgt spid="10">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43" dur="34" fill="hold">
                                          <p:stCondLst>
                                            <p:cond delay="216"/>
                                          </p:stCondLst>
                                        </p:cTn>
                                        <p:tgtEl>
                                          <p:spTgt spid="10">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8" presetClass="entr" presetSubtype="0" accel="50000" fill="hold" grpId="0" nodeType="clickEffect">
                                  <p:stCondLst>
                                    <p:cond delay="0"/>
                                  </p:stCondLst>
                                  <p:iterate type="lt">
                                    <p:tmPct val="50000"/>
                                  </p:iterate>
                                  <p:childTnLst>
                                    <p:set>
                                      <p:cBhvr>
                                        <p:cTn id="47" dur="1" fill="hold">
                                          <p:stCondLst>
                                            <p:cond delay="0"/>
                                          </p:stCondLst>
                                        </p:cTn>
                                        <p:tgtEl>
                                          <p:spTgt spid="10">
                                            <p:txEl>
                                              <p:pRg st="1" end="1"/>
                                            </p:txEl>
                                          </p:spTgt>
                                        </p:tgtEl>
                                        <p:attrNameLst>
                                          <p:attrName>style.visibility</p:attrName>
                                        </p:attrNameLst>
                                      </p:cBhvr>
                                      <p:to>
                                        <p:strVal val="visible"/>
                                      </p:to>
                                    </p:set>
                                    <p:set>
                                      <p:cBhvr>
                                        <p:cTn id="48" dur="114" fill="hold">
                                          <p:stCondLst>
                                            <p:cond delay="0"/>
                                          </p:stCondLst>
                                        </p:cTn>
                                        <p:tgtEl>
                                          <p:spTgt spid="10">
                                            <p:txEl>
                                              <p:pRg st="1" end="1"/>
                                            </p:txEl>
                                          </p:spTgt>
                                        </p:tgtEl>
                                        <p:attrNameLst>
                                          <p:attrName>style.rotation</p:attrName>
                                        </p:attrNameLst>
                                      </p:cBhvr>
                                      <p:to>
                                        <p:strVal val="-45.0"/>
                                      </p:to>
                                    </p:set>
                                    <p:anim calcmode="lin" valueType="num">
                                      <p:cBhvr>
                                        <p:cTn id="49" dur="114" fill="hold">
                                          <p:stCondLst>
                                            <p:cond delay="114"/>
                                          </p:stCondLst>
                                        </p:cTn>
                                        <p:tgtEl>
                                          <p:spTgt spid="10">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50" dur="114" fill="hold">
                                          <p:stCondLst>
                                            <p:cond delay="0"/>
                                          </p:stCondLst>
                                        </p:cTn>
                                        <p:tgtEl>
                                          <p:spTgt spid="10">
                                            <p:txEl>
                                              <p:pRg st="1" end="1"/>
                                            </p:txEl>
                                          </p:spTgt>
                                        </p:tgtEl>
                                        <p:attrNameLst>
                                          <p:attrName>ppt_y</p:attrName>
                                        </p:attrNameLst>
                                      </p:cBhvr>
                                      <p:tavLst>
                                        <p:tav tm="0">
                                          <p:val>
                                            <p:strVal val="#ppt_y-1"/>
                                          </p:val>
                                        </p:tav>
                                        <p:tav tm="100000">
                                          <p:val>
                                            <p:strVal val="#ppt_y-(0.354*#ppt_w-0.172*#ppt_h)"/>
                                          </p:val>
                                        </p:tav>
                                      </p:tavLst>
                                    </p:anim>
                                    <p:anim calcmode="lin" valueType="num">
                                      <p:cBhvr>
                                        <p:cTn id="51" dur="39" decel="50000" autoRev="1" fill="hold">
                                          <p:stCondLst>
                                            <p:cond delay="114"/>
                                          </p:stCondLst>
                                        </p:cTn>
                                        <p:tgtEl>
                                          <p:spTgt spid="10">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52" dur="34" fill="hold">
                                          <p:stCondLst>
                                            <p:cond delay="216"/>
                                          </p:stCondLst>
                                        </p:cTn>
                                        <p:tgtEl>
                                          <p:spTgt spid="10">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8" presetClass="entr" presetSubtype="0" accel="50000" fill="hold" grpId="0" nodeType="clickEffect">
                                  <p:stCondLst>
                                    <p:cond delay="0"/>
                                  </p:stCondLst>
                                  <p:iterate type="lt">
                                    <p:tmPct val="50000"/>
                                  </p:iterate>
                                  <p:childTnLst>
                                    <p:set>
                                      <p:cBhvr>
                                        <p:cTn id="56" dur="1" fill="hold">
                                          <p:stCondLst>
                                            <p:cond delay="0"/>
                                          </p:stCondLst>
                                        </p:cTn>
                                        <p:tgtEl>
                                          <p:spTgt spid="10">
                                            <p:txEl>
                                              <p:pRg st="2" end="2"/>
                                            </p:txEl>
                                          </p:spTgt>
                                        </p:tgtEl>
                                        <p:attrNameLst>
                                          <p:attrName>style.visibility</p:attrName>
                                        </p:attrNameLst>
                                      </p:cBhvr>
                                      <p:to>
                                        <p:strVal val="visible"/>
                                      </p:to>
                                    </p:set>
                                    <p:set>
                                      <p:cBhvr>
                                        <p:cTn id="57" dur="114" fill="hold">
                                          <p:stCondLst>
                                            <p:cond delay="0"/>
                                          </p:stCondLst>
                                        </p:cTn>
                                        <p:tgtEl>
                                          <p:spTgt spid="10">
                                            <p:txEl>
                                              <p:pRg st="2" end="2"/>
                                            </p:txEl>
                                          </p:spTgt>
                                        </p:tgtEl>
                                        <p:attrNameLst>
                                          <p:attrName>style.rotation</p:attrName>
                                        </p:attrNameLst>
                                      </p:cBhvr>
                                      <p:to>
                                        <p:strVal val="-45.0"/>
                                      </p:to>
                                    </p:set>
                                    <p:anim calcmode="lin" valueType="num">
                                      <p:cBhvr>
                                        <p:cTn id="58" dur="114" fill="hold">
                                          <p:stCondLst>
                                            <p:cond delay="114"/>
                                          </p:stCondLst>
                                        </p:cTn>
                                        <p:tgtEl>
                                          <p:spTgt spid="10">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59" dur="114" fill="hold">
                                          <p:stCondLst>
                                            <p:cond delay="0"/>
                                          </p:stCondLst>
                                        </p:cTn>
                                        <p:tgtEl>
                                          <p:spTgt spid="10">
                                            <p:txEl>
                                              <p:pRg st="2" end="2"/>
                                            </p:txEl>
                                          </p:spTgt>
                                        </p:tgtEl>
                                        <p:attrNameLst>
                                          <p:attrName>ppt_y</p:attrName>
                                        </p:attrNameLst>
                                      </p:cBhvr>
                                      <p:tavLst>
                                        <p:tav tm="0">
                                          <p:val>
                                            <p:strVal val="#ppt_y-1"/>
                                          </p:val>
                                        </p:tav>
                                        <p:tav tm="100000">
                                          <p:val>
                                            <p:strVal val="#ppt_y-(0.354*#ppt_w-0.172*#ppt_h)"/>
                                          </p:val>
                                        </p:tav>
                                      </p:tavLst>
                                    </p:anim>
                                    <p:anim calcmode="lin" valueType="num">
                                      <p:cBhvr>
                                        <p:cTn id="60" dur="39" decel="50000" autoRev="1" fill="hold">
                                          <p:stCondLst>
                                            <p:cond delay="114"/>
                                          </p:stCondLst>
                                        </p:cTn>
                                        <p:tgtEl>
                                          <p:spTgt spid="10">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61" dur="34" fill="hold">
                                          <p:stCondLst>
                                            <p:cond delay="216"/>
                                          </p:stCondLst>
                                        </p:cTn>
                                        <p:tgtEl>
                                          <p:spTgt spid="10">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8" presetClass="entr" presetSubtype="0" accel="50000" fill="hold" grpId="0" nodeType="clickEffect">
                                  <p:stCondLst>
                                    <p:cond delay="0"/>
                                  </p:stCondLst>
                                  <p:iterate type="lt">
                                    <p:tmPct val="50000"/>
                                  </p:iterate>
                                  <p:childTnLst>
                                    <p:set>
                                      <p:cBhvr>
                                        <p:cTn id="65" dur="1" fill="hold">
                                          <p:stCondLst>
                                            <p:cond delay="0"/>
                                          </p:stCondLst>
                                        </p:cTn>
                                        <p:tgtEl>
                                          <p:spTgt spid="10">
                                            <p:txEl>
                                              <p:pRg st="3" end="3"/>
                                            </p:txEl>
                                          </p:spTgt>
                                        </p:tgtEl>
                                        <p:attrNameLst>
                                          <p:attrName>style.visibility</p:attrName>
                                        </p:attrNameLst>
                                      </p:cBhvr>
                                      <p:to>
                                        <p:strVal val="visible"/>
                                      </p:to>
                                    </p:set>
                                    <p:set>
                                      <p:cBhvr>
                                        <p:cTn id="66" dur="114" fill="hold">
                                          <p:stCondLst>
                                            <p:cond delay="0"/>
                                          </p:stCondLst>
                                        </p:cTn>
                                        <p:tgtEl>
                                          <p:spTgt spid="10">
                                            <p:txEl>
                                              <p:pRg st="3" end="3"/>
                                            </p:txEl>
                                          </p:spTgt>
                                        </p:tgtEl>
                                        <p:attrNameLst>
                                          <p:attrName>style.rotation</p:attrName>
                                        </p:attrNameLst>
                                      </p:cBhvr>
                                      <p:to>
                                        <p:strVal val="-45.0"/>
                                      </p:to>
                                    </p:set>
                                    <p:anim calcmode="lin" valueType="num">
                                      <p:cBhvr>
                                        <p:cTn id="67" dur="114" fill="hold">
                                          <p:stCondLst>
                                            <p:cond delay="114"/>
                                          </p:stCondLst>
                                        </p:cTn>
                                        <p:tgtEl>
                                          <p:spTgt spid="10">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68" dur="114" fill="hold">
                                          <p:stCondLst>
                                            <p:cond delay="0"/>
                                          </p:stCondLst>
                                        </p:cTn>
                                        <p:tgtEl>
                                          <p:spTgt spid="10">
                                            <p:txEl>
                                              <p:pRg st="3" end="3"/>
                                            </p:txEl>
                                          </p:spTgt>
                                        </p:tgtEl>
                                        <p:attrNameLst>
                                          <p:attrName>ppt_y</p:attrName>
                                        </p:attrNameLst>
                                      </p:cBhvr>
                                      <p:tavLst>
                                        <p:tav tm="0">
                                          <p:val>
                                            <p:strVal val="#ppt_y-1"/>
                                          </p:val>
                                        </p:tav>
                                        <p:tav tm="100000">
                                          <p:val>
                                            <p:strVal val="#ppt_y-(0.354*#ppt_w-0.172*#ppt_h)"/>
                                          </p:val>
                                        </p:tav>
                                      </p:tavLst>
                                    </p:anim>
                                    <p:anim calcmode="lin" valueType="num">
                                      <p:cBhvr>
                                        <p:cTn id="69" dur="39" decel="50000" autoRev="1" fill="hold">
                                          <p:stCondLst>
                                            <p:cond delay="114"/>
                                          </p:stCondLst>
                                        </p:cTn>
                                        <p:tgtEl>
                                          <p:spTgt spid="10">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70" dur="34" fill="hold">
                                          <p:stCondLst>
                                            <p:cond delay="216"/>
                                          </p:stCondLst>
                                        </p:cTn>
                                        <p:tgtEl>
                                          <p:spTgt spid="10">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06D3F-3D66-4002-ABA8-0FD0FEB463AD}"/>
              </a:ext>
            </a:extLst>
          </p:cNvPr>
          <p:cNvSpPr>
            <a:spLocks noGrp="1"/>
          </p:cNvSpPr>
          <p:nvPr>
            <p:ph type="title"/>
          </p:nvPr>
        </p:nvSpPr>
        <p:spPr>
          <a:xfrm>
            <a:off x="4622995" y="97838"/>
            <a:ext cx="2946009" cy="802493"/>
          </a:xfrm>
          <a:ln w="28575">
            <a:solidFill>
              <a:schemeClr val="tx1"/>
            </a:solidFill>
            <a:prstDash val="dash"/>
          </a:ln>
        </p:spPr>
        <p:txBody>
          <a:bodyPr>
            <a:normAutofit/>
          </a:bodyPr>
          <a:lstStyle/>
          <a:p>
            <a:pPr algn="ctr"/>
            <a:r>
              <a:rPr lang="bn-IN" dirty="0">
                <a:latin typeface="NikoshBAN" panose="02000000000000000000" pitchFamily="2" charset="0"/>
                <a:cs typeface="NikoshBAN" panose="02000000000000000000" pitchFamily="2" charset="0"/>
              </a:rPr>
              <a:t>সমান্তর ধারা </a:t>
            </a:r>
            <a:endParaRPr lang="en-US"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09115F40-0205-4F20-884A-AC504C08CF4F}"/>
              </a:ext>
            </a:extLst>
          </p:cNvPr>
          <p:cNvSpPr txBox="1"/>
          <p:nvPr/>
        </p:nvSpPr>
        <p:spPr>
          <a:xfrm>
            <a:off x="365760" y="1209822"/>
            <a:ext cx="11479237" cy="1077218"/>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কোনো ধারার পরবর্তী পদ থেকে পূর্ববর্তী পদ বিয়োগ করলে </a:t>
            </a:r>
            <a:r>
              <a:rPr lang="en-US" sz="3200" dirty="0" err="1">
                <a:latin typeface="NikoshBAN" panose="02000000000000000000" pitchFamily="2" charset="0"/>
                <a:cs typeface="NikoshBAN" panose="02000000000000000000" pitchFamily="2" charset="0"/>
              </a:rPr>
              <a:t>বিয়োগফলের</a:t>
            </a:r>
            <a:r>
              <a:rPr lang="bn-IN" sz="3200" dirty="0">
                <a:latin typeface="NikoshBAN" panose="02000000000000000000" pitchFamily="2" charset="0"/>
                <a:cs typeface="NikoshBAN" panose="02000000000000000000" pitchFamily="2" charset="0"/>
              </a:rPr>
              <a:t> মান সবসময় একই হলে তাকে সমান্তর ধারা বলে । উদাহরণস্বরূপ আমরা নিচের চিত্রটিকে লক্ষ করি ।</a:t>
            </a:r>
            <a:endParaRPr lang="en-US" sz="3200" dirty="0">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603A909A-C9B9-4926-9698-0E8A87A123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5563" y="2700984"/>
            <a:ext cx="4515729" cy="1754965"/>
          </a:xfrm>
          <a:prstGeom prst="rect">
            <a:avLst/>
          </a:prstGeom>
        </p:spPr>
      </p:pic>
      <p:sp>
        <p:nvSpPr>
          <p:cNvPr id="6" name="TextBox 5">
            <a:extLst>
              <a:ext uri="{FF2B5EF4-FFF2-40B4-BE49-F238E27FC236}">
                <a16:creationId xmlns:a16="http://schemas.microsoft.com/office/drawing/2014/main" id="{9B0A2861-1862-45ED-AE1D-26E0163793B4}"/>
              </a:ext>
            </a:extLst>
          </p:cNvPr>
          <p:cNvSpPr txBox="1"/>
          <p:nvPr/>
        </p:nvSpPr>
        <p:spPr>
          <a:xfrm>
            <a:off x="264940" y="4529804"/>
            <a:ext cx="11662117" cy="2062103"/>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চিত্রটিতে লক্ষ করলে আমরা দেখতে পাই যে, সেখানে একটি ধারাবাহিকতা বজায় রেখে কতগুলো কয়েন  ৫টি সারিতে সাজানো হয়েছে আর সেখানে পরবর্তী সারি থেকে পূর্ববর্তী সারির কয়েন এর পার্থক্য সর্বদাই ৩ আর তাই বলা যায়, এই সারিগুলোকে সমান্তর  ধারা অনুসারে সাজানো হয়েছে । এই ধারায় প্রাপ্ত দুইটি সংখ্যার বিয়োগফলকে  সাধারণ অন্তর বলে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668770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750"/>
                                        <p:tgtEl>
                                          <p:spTgt spid="3"/>
                                        </p:tgtEl>
                                      </p:cBhvr>
                                    </p:animEffect>
                                    <p:anim calcmode="lin" valueType="num">
                                      <p:cBhvr>
                                        <p:cTn id="15" dur="750" fill="hold"/>
                                        <p:tgtEl>
                                          <p:spTgt spid="3"/>
                                        </p:tgtEl>
                                        <p:attrNameLst>
                                          <p:attrName>ppt_w</p:attrName>
                                        </p:attrNameLst>
                                      </p:cBhvr>
                                      <p:tavLst>
                                        <p:tav tm="0" fmla="#ppt_w*sin(2.5*pi*$)">
                                          <p:val>
                                            <p:fltVal val="0"/>
                                          </p:val>
                                        </p:tav>
                                        <p:tav tm="100000">
                                          <p:val>
                                            <p:fltVal val="1"/>
                                          </p:val>
                                        </p:tav>
                                      </p:tavLst>
                                    </p:anim>
                                    <p:anim calcmode="lin" valueType="num">
                                      <p:cBhvr>
                                        <p:cTn id="16" dur="75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362">
                                          <p:stCondLst>
                                            <p:cond delay="0"/>
                                          </p:stCondLst>
                                        </p:cTn>
                                        <p:tgtEl>
                                          <p:spTgt spid="5"/>
                                        </p:tgtEl>
                                      </p:cBhvr>
                                    </p:animEffect>
                                    <p:anim calcmode="lin" valueType="num">
                                      <p:cBhvr>
                                        <p:cTn id="22" dur="1139"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3" dur="415"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4" dur="415" tmFilter="0, 0; 0.125,0.2665; 0.25,0.4; 0.375,0.465; 0.5,0.5;  0.625,0.535; 0.75,0.6; 0.875,0.7335; 1,1">
                                          <p:stCondLst>
                                            <p:cond delay="415"/>
                                          </p:stCondLst>
                                        </p:cTn>
                                        <p:tgtEl>
                                          <p:spTgt spid="5"/>
                                        </p:tgtEl>
                                        <p:attrNameLst>
                                          <p:attrName>ppt_y</p:attrName>
                                        </p:attrNameLst>
                                      </p:cBhvr>
                                      <p:tavLst>
                                        <p:tav tm="0" fmla="#ppt_y-sin(pi*$)/9">
                                          <p:val>
                                            <p:fltVal val="0"/>
                                          </p:val>
                                        </p:tav>
                                        <p:tav tm="100000">
                                          <p:val>
                                            <p:fltVal val="1"/>
                                          </p:val>
                                        </p:tav>
                                      </p:tavLst>
                                    </p:anim>
                                    <p:anim calcmode="lin" valueType="num">
                                      <p:cBhvr>
                                        <p:cTn id="25" dur="207" tmFilter="0, 0; 0.125,0.2665; 0.25,0.4; 0.375,0.465; 0.5,0.5;  0.625,0.535; 0.75,0.6; 0.875,0.7335; 1,1">
                                          <p:stCondLst>
                                            <p:cond delay="828"/>
                                          </p:stCondLst>
                                        </p:cTn>
                                        <p:tgtEl>
                                          <p:spTgt spid="5"/>
                                        </p:tgtEl>
                                        <p:attrNameLst>
                                          <p:attrName>ppt_y</p:attrName>
                                        </p:attrNameLst>
                                      </p:cBhvr>
                                      <p:tavLst>
                                        <p:tav tm="0" fmla="#ppt_y-sin(pi*$)/27">
                                          <p:val>
                                            <p:fltVal val="0"/>
                                          </p:val>
                                        </p:tav>
                                        <p:tav tm="100000">
                                          <p:val>
                                            <p:fltVal val="1"/>
                                          </p:val>
                                        </p:tav>
                                      </p:tavLst>
                                    </p:anim>
                                    <p:anim calcmode="lin" valueType="num">
                                      <p:cBhvr>
                                        <p:cTn id="26" dur="103" tmFilter="0, 0; 0.125,0.2665; 0.25,0.4; 0.375,0.465; 0.5,0.5;  0.625,0.535; 0.75,0.6; 0.875,0.7335; 1,1">
                                          <p:stCondLst>
                                            <p:cond delay="1035"/>
                                          </p:stCondLst>
                                        </p:cTn>
                                        <p:tgtEl>
                                          <p:spTgt spid="5"/>
                                        </p:tgtEl>
                                        <p:attrNameLst>
                                          <p:attrName>ppt_y</p:attrName>
                                        </p:attrNameLst>
                                      </p:cBhvr>
                                      <p:tavLst>
                                        <p:tav tm="0" fmla="#ppt_y-sin(pi*$)/81">
                                          <p:val>
                                            <p:fltVal val="0"/>
                                          </p:val>
                                        </p:tav>
                                        <p:tav tm="100000">
                                          <p:val>
                                            <p:fltVal val="1"/>
                                          </p:val>
                                        </p:tav>
                                      </p:tavLst>
                                    </p:anim>
                                    <p:animScale>
                                      <p:cBhvr>
                                        <p:cTn id="27" dur="16">
                                          <p:stCondLst>
                                            <p:cond delay="406"/>
                                          </p:stCondLst>
                                        </p:cTn>
                                        <p:tgtEl>
                                          <p:spTgt spid="5"/>
                                        </p:tgtEl>
                                      </p:cBhvr>
                                      <p:to x="100000" y="60000"/>
                                    </p:animScale>
                                    <p:animScale>
                                      <p:cBhvr>
                                        <p:cTn id="28" dur="104" decel="50000">
                                          <p:stCondLst>
                                            <p:cond delay="423"/>
                                          </p:stCondLst>
                                        </p:cTn>
                                        <p:tgtEl>
                                          <p:spTgt spid="5"/>
                                        </p:tgtEl>
                                      </p:cBhvr>
                                      <p:to x="100000" y="100000"/>
                                    </p:animScale>
                                    <p:animScale>
                                      <p:cBhvr>
                                        <p:cTn id="29" dur="16">
                                          <p:stCondLst>
                                            <p:cond delay="820"/>
                                          </p:stCondLst>
                                        </p:cTn>
                                        <p:tgtEl>
                                          <p:spTgt spid="5"/>
                                        </p:tgtEl>
                                      </p:cBhvr>
                                      <p:to x="100000" y="80000"/>
                                    </p:animScale>
                                    <p:animScale>
                                      <p:cBhvr>
                                        <p:cTn id="30" dur="104" decel="50000">
                                          <p:stCondLst>
                                            <p:cond delay="836"/>
                                          </p:stCondLst>
                                        </p:cTn>
                                        <p:tgtEl>
                                          <p:spTgt spid="5"/>
                                        </p:tgtEl>
                                      </p:cBhvr>
                                      <p:to x="100000" y="100000"/>
                                    </p:animScale>
                                    <p:animScale>
                                      <p:cBhvr>
                                        <p:cTn id="31" dur="16">
                                          <p:stCondLst>
                                            <p:cond delay="1026"/>
                                          </p:stCondLst>
                                        </p:cTn>
                                        <p:tgtEl>
                                          <p:spTgt spid="5"/>
                                        </p:tgtEl>
                                      </p:cBhvr>
                                      <p:to x="100000" y="90000"/>
                                    </p:animScale>
                                    <p:animScale>
                                      <p:cBhvr>
                                        <p:cTn id="32" dur="104" decel="50000">
                                          <p:stCondLst>
                                            <p:cond delay="1042"/>
                                          </p:stCondLst>
                                        </p:cTn>
                                        <p:tgtEl>
                                          <p:spTgt spid="5"/>
                                        </p:tgtEl>
                                      </p:cBhvr>
                                      <p:to x="100000" y="100000"/>
                                    </p:animScale>
                                    <p:animScale>
                                      <p:cBhvr>
                                        <p:cTn id="33" dur="16">
                                          <p:stCondLst>
                                            <p:cond delay="1130"/>
                                          </p:stCondLst>
                                        </p:cTn>
                                        <p:tgtEl>
                                          <p:spTgt spid="5"/>
                                        </p:tgtEl>
                                      </p:cBhvr>
                                      <p:to x="100000" y="95000"/>
                                    </p:animScale>
                                    <p:animScale>
                                      <p:cBhvr>
                                        <p:cTn id="34" dur="104" decel="50000">
                                          <p:stCondLst>
                                            <p:cond delay="1146"/>
                                          </p:stCondLst>
                                        </p:cTn>
                                        <p:tgtEl>
                                          <p:spTgt spid="5"/>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750" fill="hold"/>
                                        <p:tgtEl>
                                          <p:spTgt spid="6"/>
                                        </p:tgtEl>
                                        <p:attrNameLst>
                                          <p:attrName>ppt_w</p:attrName>
                                        </p:attrNameLst>
                                      </p:cBhvr>
                                      <p:tavLst>
                                        <p:tav tm="0">
                                          <p:val>
                                            <p:fltVal val="0"/>
                                          </p:val>
                                        </p:tav>
                                        <p:tav tm="100000">
                                          <p:val>
                                            <p:strVal val="#ppt_w"/>
                                          </p:val>
                                        </p:tav>
                                      </p:tavLst>
                                    </p:anim>
                                    <p:anim calcmode="lin" valueType="num">
                                      <p:cBhvr>
                                        <p:cTn id="40" dur="750" fill="hold"/>
                                        <p:tgtEl>
                                          <p:spTgt spid="6"/>
                                        </p:tgtEl>
                                        <p:attrNameLst>
                                          <p:attrName>ppt_h</p:attrName>
                                        </p:attrNameLst>
                                      </p:cBhvr>
                                      <p:tavLst>
                                        <p:tav tm="0">
                                          <p:val>
                                            <p:fltVal val="0"/>
                                          </p:val>
                                        </p:tav>
                                        <p:tav tm="100000">
                                          <p:val>
                                            <p:strVal val="#ppt_h"/>
                                          </p:val>
                                        </p:tav>
                                      </p:tavLst>
                                    </p:anim>
                                    <p:anim calcmode="lin" valueType="num">
                                      <p:cBhvr>
                                        <p:cTn id="41" dur="750" fill="hold"/>
                                        <p:tgtEl>
                                          <p:spTgt spid="6"/>
                                        </p:tgtEl>
                                        <p:attrNameLst>
                                          <p:attrName>style.rotation</p:attrName>
                                        </p:attrNameLst>
                                      </p:cBhvr>
                                      <p:tavLst>
                                        <p:tav tm="0">
                                          <p:val>
                                            <p:fltVal val="90"/>
                                          </p:val>
                                        </p:tav>
                                        <p:tav tm="100000">
                                          <p:val>
                                            <p:fltVal val="0"/>
                                          </p:val>
                                        </p:tav>
                                      </p:tavLst>
                                    </p:anim>
                                    <p:animEffect transition="in" filter="fade">
                                      <p:cBhvr>
                                        <p:cTn id="42"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tile tx="0" ty="0" sx="100000" sy="100000" flip="none" algn="tl"/>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57D7F1A3-E2F4-49B8-AD1E-DD7D982133DD}"/>
                  </a:ext>
                </a:extLst>
              </p:cNvPr>
              <p:cNvSpPr txBox="1"/>
              <p:nvPr/>
            </p:nvSpPr>
            <p:spPr>
              <a:xfrm>
                <a:off x="662940" y="872197"/>
                <a:ext cx="9212580" cy="3970318"/>
              </a:xfrm>
              <a:prstGeom prst="rect">
                <a:avLst/>
              </a:prstGeom>
              <a:noFill/>
            </p:spPr>
            <p:txBody>
              <a:bodyPr wrap="square" rtlCol="0">
                <a:spAutoFit/>
              </a:bodyPr>
              <a:lstStyle/>
              <a:p>
                <a:r>
                  <a:rPr lang="bn-IN" sz="2800" dirty="0">
                    <a:latin typeface="NikoshBAN" panose="02000000000000000000" pitchFamily="2" charset="0"/>
                    <a:cs typeface="NikoshBAN" panose="02000000000000000000" pitchFamily="2" charset="0"/>
                  </a:rPr>
                  <a:t>মনে করি ,যেকোনো সমান্তর ধারার  ১ম পদ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 ও সাধারণ অন্তর </a:t>
                </a:r>
                <a:r>
                  <a:rPr lang="en-US" sz="2800" dirty="0">
                    <a:latin typeface="NikoshBAN" panose="02000000000000000000" pitchFamily="2" charset="0"/>
                    <a:cs typeface="NikoshBAN" panose="02000000000000000000" pitchFamily="2" charset="0"/>
                  </a:rPr>
                  <a:t>d</a:t>
                </a:r>
                <a:r>
                  <a:rPr lang="bn-IN" sz="2800" dirty="0">
                    <a:latin typeface="NikoshBAN" panose="02000000000000000000" pitchFamily="2" charset="0"/>
                    <a:cs typeface="NikoshBAN" panose="02000000000000000000" pitchFamily="2" charset="0"/>
                  </a:rPr>
                  <a:t> । তাহলে ধারাটির </a:t>
                </a:r>
              </a:p>
              <a:p>
                <a:r>
                  <a:rPr lang="bn-IN" sz="2800" dirty="0">
                    <a:latin typeface="NikoshBAN" panose="02000000000000000000" pitchFamily="2" charset="0"/>
                    <a:cs typeface="NikoshBAN" panose="02000000000000000000" pitchFamily="2" charset="0"/>
                  </a:rPr>
                  <a:t>প্রথম পদ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a:t>
                </a:r>
                <a14:m>
                  <m:oMath xmlns:m="http://schemas.openxmlformats.org/officeDocument/2006/math">
                    <m:r>
                      <a:rPr lang="bn-IN" sz="2800" i="1" smtClean="0">
                        <a:latin typeface="Cambria Math" panose="02040503050406030204" pitchFamily="18" charset="0"/>
                      </a:rPr>
                      <m:t>1</m:t>
                    </m:r>
                    <m:r>
                      <a:rPr lang="bn-IN" sz="2800" i="1" smtClean="0">
                        <a:latin typeface="Cambria Math" panose="02040503050406030204" pitchFamily="18" charset="0"/>
                      </a:rPr>
                      <m:t>−</m:t>
                    </m:r>
                    <m:r>
                      <a:rPr lang="bn-IN" sz="2800" i="1" smtClean="0">
                        <a:latin typeface="Cambria Math" panose="02040503050406030204" pitchFamily="18" charset="0"/>
                      </a:rPr>
                      <m:t>1</m:t>
                    </m:r>
                  </m:oMath>
                </a14:m>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d	</a:t>
                </a:r>
                <a:r>
                  <a:rPr lang="bn-IN" sz="2800" dirty="0">
                    <a:latin typeface="NikoshBAN" panose="02000000000000000000" pitchFamily="2" charset="0"/>
                    <a:cs typeface="NikoshBAN" panose="02000000000000000000" pitchFamily="2" charset="0"/>
                  </a:rPr>
                  <a:t> </a:t>
                </a:r>
              </a:p>
              <a:p>
                <a:r>
                  <a:rPr lang="bn-IN" sz="2800" dirty="0">
                    <a:latin typeface="NikoshBAN" panose="02000000000000000000" pitchFamily="2" charset="0"/>
                    <a:cs typeface="NikoshBAN" panose="02000000000000000000" pitchFamily="2" charset="0"/>
                  </a:rPr>
                  <a:t>দ্বিতীয় পদ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a:t>
                </a:r>
                <a14:m>
                  <m:oMath xmlns:m="http://schemas.openxmlformats.org/officeDocument/2006/math">
                    <m:r>
                      <a:rPr lang="bn-IN" sz="2800" dirty="0" smtClean="0">
                        <a:latin typeface="Cambria Math" panose="02040503050406030204" pitchFamily="18" charset="0"/>
                      </a:rPr>
                      <m:t>2</m:t>
                    </m:r>
                    <m:r>
                      <a:rPr lang="bn-IN" sz="2800" i="0" dirty="0">
                        <a:latin typeface="Cambria Math" panose="02040503050406030204" pitchFamily="18" charset="0"/>
                      </a:rPr>
                      <m:t>−</m:t>
                    </m:r>
                    <m:r>
                      <a:rPr lang="bn-IN" sz="2800" i="0" dirty="0">
                        <a:latin typeface="Cambria Math" panose="02040503050406030204" pitchFamily="18" charset="0"/>
                      </a:rPr>
                      <m:t>1</m:t>
                    </m:r>
                  </m:oMath>
                </a14:m>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d</a:t>
                </a:r>
                <a:r>
                  <a:rPr lang="bn-IN" sz="2800" dirty="0">
                    <a:latin typeface="NikoshBAN" panose="02000000000000000000" pitchFamily="2" charset="0"/>
                    <a:cs typeface="NikoshBAN" panose="02000000000000000000" pitchFamily="2" charset="0"/>
                  </a:rPr>
                  <a:t>		</a:t>
                </a:r>
                <a:r>
                  <a:rPr lang="bn-IN" sz="2800" dirty="0">
                    <a:cs typeface="NikoshBAN" panose="02000000000000000000" pitchFamily="2" charset="0"/>
                  </a:rPr>
                  <a:t>	</a:t>
                </a:r>
              </a:p>
              <a:p>
                <a:r>
                  <a:rPr lang="bn-IN" sz="2800" dirty="0">
                    <a:latin typeface="NikoshBAN" panose="02000000000000000000" pitchFamily="2" charset="0"/>
                    <a:cs typeface="NikoshBAN" panose="02000000000000000000" pitchFamily="2" charset="0"/>
                  </a:rPr>
                  <a:t>তৃতীয় পদ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a:t>
                </a:r>
                <a14:m>
                  <m:oMath xmlns:m="http://schemas.openxmlformats.org/officeDocument/2006/math">
                    <m:r>
                      <a:rPr lang="bn-IN" sz="2800" dirty="0" smtClean="0">
                        <a:latin typeface="Cambria Math" panose="02040503050406030204" pitchFamily="18" charset="0"/>
                      </a:rPr>
                      <m:t>3</m:t>
                    </m:r>
                    <m:r>
                      <a:rPr lang="bn-IN" sz="2800" i="0" dirty="0">
                        <a:latin typeface="Cambria Math" panose="02040503050406030204" pitchFamily="18" charset="0"/>
                      </a:rPr>
                      <m:t>−</m:t>
                    </m:r>
                    <m:r>
                      <a:rPr lang="bn-IN" sz="2800" i="0" dirty="0">
                        <a:latin typeface="Cambria Math" panose="02040503050406030204" pitchFamily="18" charset="0"/>
                      </a:rPr>
                      <m:t>1</m:t>
                    </m:r>
                  </m:oMath>
                </a14:m>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d</a:t>
                </a:r>
                <a:endParaRPr lang="bn-IN" sz="2800"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চতুর্থ পদ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a:t>
                </a:r>
                <a14:m>
                  <m:oMath xmlns:m="http://schemas.openxmlformats.org/officeDocument/2006/math">
                    <m:r>
                      <a:rPr lang="bn-IN" sz="2800" smtClean="0">
                        <a:latin typeface="Cambria Math" panose="02040503050406030204" pitchFamily="18" charset="0"/>
                      </a:rPr>
                      <m:t>4</m:t>
                    </m:r>
                    <m:r>
                      <a:rPr lang="bn-IN" sz="2800" i="0" smtClean="0">
                        <a:latin typeface="Cambria Math" panose="02040503050406030204" pitchFamily="18" charset="0"/>
                      </a:rPr>
                      <m:t>−</m:t>
                    </m:r>
                    <m:r>
                      <a:rPr lang="bn-IN" sz="2800" i="0" smtClean="0">
                        <a:latin typeface="Cambria Math" panose="02040503050406030204" pitchFamily="18" charset="0"/>
                      </a:rPr>
                      <m:t>1</m:t>
                    </m:r>
                  </m:oMath>
                </a14:m>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d</a:t>
                </a:r>
                <a:endParaRPr lang="bn-IN" sz="2800" dirty="0">
                  <a:latin typeface="NikoshBAN" panose="02000000000000000000" pitchFamily="2" charset="0"/>
                  <a:cs typeface="NikoshBAN" panose="02000000000000000000" pitchFamily="2" charset="0"/>
                </a:endParaRPr>
              </a:p>
              <a:p>
                <a:r>
                  <a:rPr lang="bn-IN" sz="2800" dirty="0">
                    <a:latin typeface="NikoshBAN" panose="02000000000000000000" pitchFamily="2" charset="0"/>
                    <a:cs typeface="NikoshBAN" panose="02000000000000000000" pitchFamily="2" charset="0"/>
                  </a:rPr>
                  <a:t>…..	…..</a:t>
                </a:r>
              </a:p>
              <a:p>
                <a:r>
                  <a:rPr lang="bn-IN" sz="2800" dirty="0">
                    <a:latin typeface="NikoshBAN" panose="02000000000000000000" pitchFamily="2" charset="0"/>
                    <a:cs typeface="NikoshBAN" panose="02000000000000000000" pitchFamily="2" charset="0"/>
                  </a:rPr>
                  <a:t>…..	…..</a:t>
                </a:r>
              </a:p>
              <a:p>
                <a:r>
                  <a:rPr lang="en-US" sz="2800" dirty="0">
                    <a:latin typeface="NikoshBAN" panose="02000000000000000000" pitchFamily="2" charset="0"/>
                    <a:cs typeface="NikoshBAN" panose="02000000000000000000" pitchFamily="2" charset="0"/>
                  </a:rPr>
                  <a:t>n</a:t>
                </a:r>
                <a:r>
                  <a:rPr lang="bn-IN" sz="2800" dirty="0">
                    <a:latin typeface="NikoshBAN" panose="02000000000000000000" pitchFamily="2" charset="0"/>
                    <a:cs typeface="NikoshBAN" panose="02000000000000000000" pitchFamily="2" charset="0"/>
                  </a:rPr>
                  <a:t> তম পদ	= </a:t>
                </a:r>
                <a:r>
                  <a:rPr lang="en-US" sz="2800" dirty="0">
                    <a:latin typeface="NikoshBAN" panose="02000000000000000000" pitchFamily="2" charset="0"/>
                    <a:cs typeface="NikoshBAN" panose="02000000000000000000" pitchFamily="2" charset="0"/>
                  </a:rPr>
                  <a:t>a</a:t>
                </a:r>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n</a:t>
                </a:r>
                <a:r>
                  <a:rPr lang="bn-IN" sz="2800" dirty="0">
                    <a:latin typeface="NikoshBAN" panose="02000000000000000000" pitchFamily="2" charset="0"/>
                    <a:cs typeface="NikoshBAN" panose="02000000000000000000" pitchFamily="2" charset="0"/>
                  </a:rPr>
                  <a:t>-</a:t>
                </a:r>
                <a14:m>
                  <m:oMath xmlns:m="http://schemas.openxmlformats.org/officeDocument/2006/math">
                    <m:r>
                      <a:rPr lang="bn-IN" sz="2800" i="1" smtClean="0">
                        <a:latin typeface="Cambria Math" panose="02040503050406030204" pitchFamily="18" charset="0"/>
                      </a:rPr>
                      <m:t>1</m:t>
                    </m:r>
                  </m:oMath>
                </a14:m>
                <a:r>
                  <a:rPr lang="bn-IN"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d</a:t>
                </a:r>
              </a:p>
              <a:p>
                <a:r>
                  <a:rPr lang="en-US" sz="2800" dirty="0">
                    <a:latin typeface="NikoshBAN" panose="02000000000000000000" pitchFamily="2" charset="0"/>
                    <a:cs typeface="NikoshBAN" panose="02000000000000000000" pitchFamily="2" charset="0"/>
                  </a:rPr>
                  <a:t>n </a:t>
                </a:r>
                <a:r>
                  <a:rPr lang="en-US" sz="2800" dirty="0" err="1">
                    <a:latin typeface="NikoshBAN" panose="02000000000000000000" pitchFamily="2" charset="0"/>
                    <a:cs typeface="NikoshBAN" panose="02000000000000000000" pitchFamily="2" charset="0"/>
                  </a:rPr>
                  <a:t>তম</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পদ</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কেই</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সমান্তর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ধারার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সাধারণ</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পদ</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বলে</a:t>
                </a:r>
                <a:r>
                  <a:rPr lang="en-US" sz="2800" dirty="0">
                    <a:latin typeface="NikoshBAN" panose="02000000000000000000" pitchFamily="2" charset="0"/>
                    <a:cs typeface="NikoshBAN" panose="02000000000000000000" pitchFamily="2" charset="0"/>
                  </a:rPr>
                  <a:t>।  </a:t>
                </a:r>
                <a:endParaRPr lang="bn-IN" sz="2800" dirty="0">
                  <a:latin typeface="NikoshBAN" panose="02000000000000000000" pitchFamily="2" charset="0"/>
                  <a:cs typeface="NikoshBAN" panose="02000000000000000000" pitchFamily="2" charset="0"/>
                </a:endParaRPr>
              </a:p>
            </p:txBody>
          </p:sp>
        </mc:Choice>
        <mc:Fallback xmlns="">
          <p:sp>
            <p:nvSpPr>
              <p:cNvPr id="3" name="TextBox 2">
                <a:extLst>
                  <a:ext uri="{FF2B5EF4-FFF2-40B4-BE49-F238E27FC236}">
                    <a16:creationId xmlns:a16="http://schemas.microsoft.com/office/drawing/2014/main" id="{57D7F1A3-E2F4-49B8-AD1E-DD7D982133DD}"/>
                  </a:ext>
                </a:extLst>
              </p:cNvPr>
              <p:cNvSpPr txBox="1">
                <a:spLocks noRot="1" noChangeAspect="1" noMove="1" noResize="1" noEditPoints="1" noAdjustHandles="1" noChangeArrowheads="1" noChangeShapeType="1" noTextEdit="1"/>
              </p:cNvSpPr>
              <p:nvPr/>
            </p:nvSpPr>
            <p:spPr>
              <a:xfrm>
                <a:off x="662940" y="872197"/>
                <a:ext cx="9212580" cy="3970318"/>
              </a:xfrm>
              <a:prstGeom prst="rect">
                <a:avLst/>
              </a:prstGeom>
              <a:blipFill>
                <a:blip r:embed="rId3"/>
                <a:stretch>
                  <a:fillRect l="-1390" t="-1382" r="-1522" b="-3533"/>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BD61C96E-0E96-40BC-8613-96E2B7D0E2BA}"/>
              </a:ext>
            </a:extLst>
          </p:cNvPr>
          <p:cNvSpPr txBox="1"/>
          <p:nvPr/>
        </p:nvSpPr>
        <p:spPr>
          <a:xfrm>
            <a:off x="3179298" y="126609"/>
            <a:ext cx="5500468" cy="646331"/>
          </a:xfrm>
          <a:prstGeom prst="rect">
            <a:avLst/>
          </a:prstGeom>
          <a:noFill/>
        </p:spPr>
        <p:txBody>
          <a:bodyPr wrap="square" rtlCol="0">
            <a:spAutoFit/>
          </a:bodyPr>
          <a:lstStyle/>
          <a:p>
            <a:pPr algn="ctr"/>
            <a:r>
              <a:rPr lang="bn-IN" sz="3600" dirty="0">
                <a:latin typeface="NikoshBAN" panose="02000000000000000000" pitchFamily="2" charset="0"/>
                <a:cs typeface="NikoshBAN" panose="02000000000000000000" pitchFamily="2" charset="0"/>
              </a:rPr>
              <a:t>সমান্তর ধারার সাধারণ পদ নির্ণয় </a:t>
            </a:r>
            <a:endParaRPr lang="en-US" sz="3600" dirty="0">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12D4EB96-AE9C-4870-9726-ADD6AC057942}"/>
                  </a:ext>
                </a:extLst>
              </p:cNvPr>
              <p:cNvSpPr txBox="1"/>
              <p:nvPr/>
            </p:nvSpPr>
            <p:spPr>
              <a:xfrm>
                <a:off x="662940" y="5092505"/>
                <a:ext cx="6216162" cy="1244893"/>
              </a:xfrm>
              <a:prstGeom prst="rect">
                <a:avLst/>
              </a:prstGeom>
              <a:noFill/>
            </p:spPr>
            <p:txBody>
              <a:bodyPr wrap="square" rtlCol="0">
                <a:spAutoFit/>
              </a:bodyPr>
              <a:lstStyle/>
              <a:p>
                <a:r>
                  <a:rPr lang="en-US" sz="2800" dirty="0" err="1">
                    <a:latin typeface="NikoshBAN" panose="02000000000000000000" pitchFamily="2" charset="0"/>
                    <a:cs typeface="NikoshBAN" panose="02000000000000000000" pitchFamily="2" charset="0"/>
                  </a:rPr>
                  <a:t>আবার</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১ম </a:t>
                </a:r>
                <a:r>
                  <a:rPr lang="en-US" sz="2800" dirty="0" err="1">
                    <a:latin typeface="NikoshBAN" panose="02000000000000000000" pitchFamily="2" charset="0"/>
                    <a:cs typeface="NikoshBAN" panose="02000000000000000000" pitchFamily="2" charset="0"/>
                  </a:rPr>
                  <a:t>nসংখ্যক</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পদ এর সমষ্টি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নির্ণয়ের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সূত্র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হলো</a:t>
                </a:r>
                <a:r>
                  <a:rPr lang="en-US" sz="2800" dirty="0">
                    <a:latin typeface="NikoshBAN" panose="02000000000000000000" pitchFamily="2" charset="0"/>
                    <a:cs typeface="NikoshBAN" panose="02000000000000000000" pitchFamily="2" charset="0"/>
                  </a:rPr>
                  <a:t>, </a:t>
                </a:r>
                <a:r>
                  <a:rPr lang="bn-IN" sz="2800" dirty="0">
                    <a:latin typeface="NikoshBAN" panose="02000000000000000000" pitchFamily="2" charset="0"/>
                    <a:cs typeface="NikoshBAN" panose="02000000000000000000" pitchFamily="2" charset="0"/>
                  </a:rPr>
                  <a:t> </a:t>
                </a:r>
              </a:p>
              <a:p>
                <a14:m>
                  <m:oMath xmlns:m="http://schemas.openxmlformats.org/officeDocument/2006/math">
                    <m:sSub>
                      <m:sSubPr>
                        <m:ctrlPr>
                          <a:rPr lang="bn-IN" sz="4800" i="1" dirty="0">
                            <a:latin typeface="Cambria Math" panose="02040503050406030204" pitchFamily="18" charset="0"/>
                          </a:rPr>
                        </m:ctrlPr>
                      </m:sSubPr>
                      <m:e>
                        <m:r>
                          <a:rPr lang="bn-IN" sz="4800" i="1" dirty="0">
                            <a:latin typeface="Cambria Math" panose="02040503050406030204" pitchFamily="18" charset="0"/>
                          </a:rPr>
                          <m:t>𝑠</m:t>
                        </m:r>
                      </m:e>
                      <m:sub>
                        <m:r>
                          <a:rPr lang="bn-IN" sz="4800" i="1" dirty="0">
                            <a:latin typeface="Cambria Math" panose="02040503050406030204" pitchFamily="18" charset="0"/>
                          </a:rPr>
                          <m:t>𝑛</m:t>
                        </m:r>
                      </m:sub>
                    </m:sSub>
                  </m:oMath>
                </a14:m>
                <a:r>
                  <a:rPr lang="bn-IN" sz="2800" dirty="0">
                    <a:cs typeface="NikoshBAN" panose="02000000000000000000" pitchFamily="2" charset="0"/>
                  </a:rPr>
                  <a:t>=</a:t>
                </a:r>
                <a:r>
                  <a:rPr lang="en-US" sz="2800" dirty="0"/>
                  <a:t> </a:t>
                </a:r>
                <a14:m>
                  <m:oMath xmlns:m="http://schemas.openxmlformats.org/officeDocument/2006/math">
                    <m:f>
                      <m:fPr>
                        <m:ctrlPr>
                          <a:rPr lang="en-US" sz="3200" i="1">
                            <a:latin typeface="Cambria Math" panose="02040503050406030204" pitchFamily="18" charset="0"/>
                          </a:rPr>
                        </m:ctrlPr>
                      </m:fPr>
                      <m:num>
                        <m:r>
                          <a:rPr lang="en-US" sz="3200" i="1">
                            <a:latin typeface="Cambria Math" panose="02040503050406030204" pitchFamily="18" charset="0"/>
                          </a:rPr>
                          <m:t>𝑛</m:t>
                        </m:r>
                      </m:num>
                      <m:den>
                        <m:r>
                          <a:rPr lang="en-US" sz="3200" i="1">
                            <a:latin typeface="Cambria Math" panose="02040503050406030204" pitchFamily="18" charset="0"/>
                          </a:rPr>
                          <m:t>2</m:t>
                        </m:r>
                      </m:den>
                    </m:f>
                    <m:r>
                      <a:rPr lang="en-US" sz="3200" i="1">
                        <a:latin typeface="Cambria Math" panose="02040503050406030204" pitchFamily="18" charset="0"/>
                      </a:rPr>
                      <m:t>{</m:t>
                    </m:r>
                    <m:r>
                      <a:rPr lang="en-US" sz="3200" i="1">
                        <a:latin typeface="Cambria Math" panose="02040503050406030204" pitchFamily="18" charset="0"/>
                      </a:rPr>
                      <m:t>2</m:t>
                    </m:r>
                    <m:r>
                      <a:rPr lang="en-US" sz="3200" i="1">
                        <a:latin typeface="Cambria Math" panose="02040503050406030204" pitchFamily="18" charset="0"/>
                      </a:rPr>
                      <m:t>𝑎</m:t>
                    </m:r>
                    <m:r>
                      <a:rPr lang="en-US" sz="3200" i="1">
                        <a:latin typeface="Cambria Math" panose="02040503050406030204" pitchFamily="18" charset="0"/>
                      </a:rPr>
                      <m:t>+</m:t>
                    </m:r>
                    <m:d>
                      <m:dPr>
                        <m:ctrlPr>
                          <a:rPr lang="en-US" sz="3200" i="1">
                            <a:latin typeface="Cambria Math" panose="02040503050406030204" pitchFamily="18" charset="0"/>
                          </a:rPr>
                        </m:ctrlPr>
                      </m:dPr>
                      <m:e>
                        <m:r>
                          <a:rPr lang="en-US" sz="3200" i="1">
                            <a:latin typeface="Cambria Math" panose="02040503050406030204" pitchFamily="18" charset="0"/>
                          </a:rPr>
                          <m:t>𝑛</m:t>
                        </m:r>
                        <m:r>
                          <a:rPr lang="en-US" sz="3200" i="1">
                            <a:latin typeface="Cambria Math" panose="02040503050406030204" pitchFamily="18" charset="0"/>
                          </a:rPr>
                          <m:t>−</m:t>
                        </m:r>
                        <m:r>
                          <a:rPr lang="en-US" sz="3200" i="1">
                            <a:latin typeface="Cambria Math" panose="02040503050406030204" pitchFamily="18" charset="0"/>
                          </a:rPr>
                          <m:t>1</m:t>
                        </m:r>
                      </m:e>
                    </m:d>
                    <m:r>
                      <a:rPr lang="en-US" sz="3200" i="1">
                        <a:latin typeface="Cambria Math" panose="02040503050406030204" pitchFamily="18" charset="0"/>
                      </a:rPr>
                      <m:t>𝑑</m:t>
                    </m:r>
                  </m:oMath>
                </a14:m>
                <a:endParaRPr lang="bn-IN" sz="2800" dirty="0">
                  <a:latin typeface="NikoshBAN" panose="02000000000000000000" pitchFamily="2" charset="0"/>
                  <a:cs typeface="NikoshBAN" panose="02000000000000000000" pitchFamily="2" charset="0"/>
                </a:endParaRPr>
              </a:p>
            </p:txBody>
          </p:sp>
        </mc:Choice>
        <mc:Fallback xmlns="">
          <p:sp>
            <p:nvSpPr>
              <p:cNvPr id="5" name="TextBox 4">
                <a:extLst>
                  <a:ext uri="{FF2B5EF4-FFF2-40B4-BE49-F238E27FC236}">
                    <a16:creationId xmlns:a16="http://schemas.microsoft.com/office/drawing/2014/main" id="{12D4EB96-AE9C-4870-9726-ADD6AC057942}"/>
                  </a:ext>
                </a:extLst>
              </p:cNvPr>
              <p:cNvSpPr txBox="1">
                <a:spLocks noRot="1" noChangeAspect="1" noMove="1" noResize="1" noEditPoints="1" noAdjustHandles="1" noChangeArrowheads="1" noChangeShapeType="1" noTextEdit="1"/>
              </p:cNvSpPr>
              <p:nvPr/>
            </p:nvSpPr>
            <p:spPr>
              <a:xfrm>
                <a:off x="662940" y="5092505"/>
                <a:ext cx="6216162" cy="1244893"/>
              </a:xfrm>
              <a:prstGeom prst="rect">
                <a:avLst/>
              </a:prstGeom>
              <a:blipFill>
                <a:blip r:embed="rId4"/>
                <a:stretch>
                  <a:fillRect l="-2061" t="-4390" r="-1865" b="-6829"/>
                </a:stretch>
              </a:blipFill>
            </p:spPr>
            <p:txBody>
              <a:bodyPr/>
              <a:lstStyle/>
              <a:p>
                <a:r>
                  <a:rPr lang="en-US">
                    <a:noFill/>
                  </a:rPr>
                  <a:t> </a:t>
                </a:r>
              </a:p>
            </p:txBody>
          </p:sp>
        </mc:Fallback>
      </mc:AlternateContent>
    </p:spTree>
    <p:extLst>
      <p:ext uri="{BB962C8B-B14F-4D97-AF65-F5344CB8AC3E}">
        <p14:creationId xmlns:p14="http://schemas.microsoft.com/office/powerpoint/2010/main" val="1268218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heckerboard(across)">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1015</TotalTime>
  <Words>1262</Words>
  <Application>Microsoft Office PowerPoint</Application>
  <PresentationFormat>Widescreen</PresentationFormat>
  <Paragraphs>118</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Cambria Math</vt:lpstr>
      <vt:lpstr>NikoshBAN</vt:lpstr>
      <vt:lpstr>Times New Roman</vt:lpstr>
      <vt:lpstr>Trebuchet MS</vt:lpstr>
      <vt:lpstr>Wingdings 3</vt:lpstr>
      <vt:lpstr>Facet</vt:lpstr>
      <vt:lpstr>স্বাগতম </vt:lpstr>
      <vt:lpstr>PowerPoint Presentation</vt:lpstr>
      <vt:lpstr>নিচের চিত্রগুলো লক্ষ্য করো  </vt:lpstr>
      <vt:lpstr>প্রশ্নঃ এই নির্দিষ্ট নিয়মকে কি বলে?</vt:lpstr>
      <vt:lpstr>PowerPoint Presentation</vt:lpstr>
      <vt:lpstr>PowerPoint Presentation</vt:lpstr>
      <vt:lpstr>নিচের চিত্রগুলো ভালো করে লক্ষ করো......</vt:lpstr>
      <vt:lpstr>সমান্তর ধারা </vt:lpstr>
      <vt:lpstr>PowerPoint Presentation</vt:lpstr>
      <vt:lpstr>সমস্যাঃ 3+5+7+9+⋯এটি একটি সমান্তর ধারা এর ২০ তম এবং ১ম ২০টি পদের  সমষ্টি নির্ণয় কর। চলো আমরা সবাই পূর্বের সূত্র ব্যবহার করে এই ধারার  ২০ তম পদ এবং ১ম ২০টি পদ এর সমষ্টি নির্ণয় করি।   সমাধান,  ধারাটির ১ম পদ,a = 3   সধারণ অন্তর,d = 5-3 = 2 </vt:lpstr>
      <vt:lpstr>সমান্তর ধারা </vt:lpstr>
      <vt:lpstr>সমান্তর ধারা </vt:lpstr>
      <vt:lpstr>সমান্তর ধারা সমাধান-খ</vt:lpstr>
      <vt:lpstr>সমান্তর ধারা  সমাধান-গ</vt:lpstr>
      <vt:lpstr> দলগত কাজ </vt:lpstr>
      <vt:lpstr>মূল্যায়ণ </vt:lpstr>
      <vt:lpstr>এসো এখন তোমাদের উত্তরের সাথে উত্তরগুলো মিলিয়ে নিই   ১। (খ) 91         ২।  (গ) 1280     ৩।  (গ) ii ও  ii¡  </vt:lpstr>
      <vt:lpstr>বাড়ির কাজ</vt:lpstr>
      <vt:lpstr>সবাইকে শুভেচ্ছা জানিয়ে আজকের ক্লাস সমাপ্তি ঘোষণা করছি। (খোদা হাফেজ)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 Computer</dc:creator>
  <cp:lastModifiedBy>Atik Shahriar</cp:lastModifiedBy>
  <cp:revision>106</cp:revision>
  <dcterms:created xsi:type="dcterms:W3CDTF">2019-11-04T11:14:25Z</dcterms:created>
  <dcterms:modified xsi:type="dcterms:W3CDTF">2020-03-26T03:06:04Z</dcterms:modified>
</cp:coreProperties>
</file>