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83" r:id="rId2"/>
    <p:sldId id="290" r:id="rId3"/>
    <p:sldId id="282" r:id="rId4"/>
    <p:sldId id="291" r:id="rId5"/>
    <p:sldId id="259" r:id="rId6"/>
    <p:sldId id="261" r:id="rId7"/>
    <p:sldId id="274" r:id="rId8"/>
    <p:sldId id="285" r:id="rId9"/>
    <p:sldId id="275" r:id="rId10"/>
    <p:sldId id="286" r:id="rId11"/>
    <p:sldId id="267" r:id="rId12"/>
    <p:sldId id="273" r:id="rId13"/>
    <p:sldId id="268" r:id="rId14"/>
    <p:sldId id="276" r:id="rId15"/>
    <p:sldId id="287" r:id="rId16"/>
    <p:sldId id="277" r:id="rId17"/>
    <p:sldId id="278" r:id="rId18"/>
    <p:sldId id="280" r:id="rId19"/>
    <p:sldId id="288" r:id="rId20"/>
    <p:sldId id="289" r:id="rId21"/>
    <p:sldId id="279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CC3300"/>
    <a:srgbClr val="003300"/>
    <a:srgbClr val="A50021"/>
    <a:srgbClr val="47C5C2"/>
    <a:srgbClr val="46C664"/>
    <a:srgbClr val="D38639"/>
    <a:srgbClr val="FFC0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DCC86-1D39-4130-B5D4-F073E3E6EAF0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A7164-B4C6-4785-AC75-D5669A435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353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A7164-B4C6-4785-AC75-D5669A4352D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A7164-B4C6-4785-AC75-D5669A4352D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337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992A1A3-4657-4ABE-B0F5-942E7D23B8ED}" type="datetime1">
              <a:rPr lang="en-US" smtClean="0"/>
              <a:pPr/>
              <a:t>3/18/2020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/>
              <a:t>niot.i1969@gmail.com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0A8B-D6F0-4011-A20D-71D76A4F7CC6}" type="datetime1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niot.i1969@gmail.com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E6518-3D9A-4C6C-8F28-1BE35D64060E}" type="datetime1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niot.i1969@gmail.com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E41DC4-629C-44CA-8E03-E364D6D9B0D6}" type="datetime1">
              <a:rPr lang="en-US" smtClean="0"/>
              <a:pPr/>
              <a:t>3/18/2020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/>
              <a:t>niot.i1969@gmail.com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E7586A9-5879-4F7A-B4C9-BCBCEBB86B6B}" type="datetime1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/>
              <a:t>niot.i1969@gmail.com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07EC-C53A-4905-ABBB-88075966BFE5}" type="datetime1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niot.i1969@gmail.com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8FAA-68C3-480A-9A4B-6CE7A8CEEF23}" type="datetime1">
              <a:rPr lang="en-US" smtClean="0"/>
              <a:pPr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niot.i1969@gmail.com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721AD3-F350-4A2D-8DCD-F74A8EBCF5CE}" type="datetime1">
              <a:rPr lang="en-US" smtClean="0"/>
              <a:pPr/>
              <a:t>3/18/2020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/>
              <a:t>niot.i1969@gmail.com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D8D5-32A3-4453-97C1-FC43EDD4C89A}" type="datetime1">
              <a:rPr lang="en-US" smtClean="0"/>
              <a:pPr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niot.i1969@gmail.com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51597A-28E2-4224-A7F1-40A978F88D4C}" type="datetime1">
              <a:rPr lang="en-US" smtClean="0"/>
              <a:pPr/>
              <a:t>3/18/2020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/>
              <a:t>niot.i1969@gmail.com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1EC965-1F6F-4758-9CDA-F0CDF6052F4A}" type="datetime1">
              <a:rPr lang="en-US" smtClean="0"/>
              <a:pPr/>
              <a:t>3/18/2020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/>
              <a:t>niot.i1969@gmail.com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B8138A-4AB9-4E50-B589-6AF18B88F683}" type="datetime1">
              <a:rPr lang="en-US" smtClean="0"/>
              <a:pPr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niot.i1969@gmail.com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9050"/>
            <a:ext cx="787400" cy="590550"/>
          </a:xfrm>
          <a:prstGeom prst="rect">
            <a:avLst/>
          </a:prstGeom>
        </p:spPr>
      </p:pic>
      <p:sp>
        <p:nvSpPr>
          <p:cNvPr id="17" name="Action Button: Home 16">
            <a:hlinkClick r:id="" action="ppaction://hlinkshowjump?jump=firstslide" highlightClick="1"/>
          </p:cNvPr>
          <p:cNvSpPr/>
          <p:nvPr userDrawn="1"/>
        </p:nvSpPr>
        <p:spPr>
          <a:xfrm>
            <a:off x="8077200" y="381000"/>
            <a:ext cx="813816" cy="838708"/>
          </a:xfrm>
          <a:prstGeom prst="actionButtonHom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48000"/>
            <a:ext cx="9144000" cy="4038600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D9B1A683-FBF4-4C2D-B88C-C4A6D83FB260}"/>
              </a:ext>
            </a:extLst>
          </p:cNvPr>
          <p:cNvSpPr txBox="1"/>
          <p:nvPr/>
        </p:nvSpPr>
        <p:spPr>
          <a:xfrm>
            <a:off x="2819400" y="14478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স্বাগতম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817C31AB-9447-4ACA-A6F5-3C2EBAD08D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8588" b="3393"/>
          <a:stretch/>
        </p:blipFill>
        <p:spPr bwMode="auto">
          <a:xfrm>
            <a:off x="0" y="2275"/>
            <a:ext cx="9144000" cy="7239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331280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51131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Shonar Bangla" pitchFamily="34" charset="0"/>
                <a:cs typeface="Shonar Bangla" pitchFamily="34" charset="0"/>
              </a:rPr>
              <a:t>উওর মিলিয়ে নেই</a:t>
            </a:r>
            <a:endParaRPr lang="en-US" sz="4000" dirty="0">
              <a:latin typeface="Shonar Bangla" pitchFamily="34" charset="0"/>
              <a:cs typeface="Shonar Bangl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381000" y="2190690"/>
                <a:ext cx="8458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dirty="0"/>
                  <a:t/>
                </a:r>
                <a:r>
                  <a:rPr lang="en-US" sz="2000" i="1" dirty="0"/>
                  <a:t>A=</a:t>
                </a:r>
                <a:r>
                  <a:rPr lang="en-US" sz="2000" dirty="0"/>
                  <a:t>{</a:t>
                </a:r>
                <a:r>
                  <a:rPr lang="en-US" sz="2000" dirty="0" err="1"/>
                  <a:t>x:x</a:t>
                </a:r>
                <a:r>
                  <a:rPr lang="en-US" sz="2000" dirty="0"/>
                  <a:t>, 12 </a:t>
                </a:r>
                <a:r>
                  <a:rPr lang="bn-BD" sz="2000" dirty="0">
                    <a:latin typeface="Shonar Bangla" pitchFamily="34" charset="0"/>
                    <a:cs typeface="Shonar Bangla" pitchFamily="34" charset="0"/>
                  </a:rPr>
                  <a:t>এর মৌলিক গুণনীয়ক সমূহ</a:t>
                </a:r>
                <a:r>
                  <a:rPr lang="en-US" sz="2000" dirty="0">
                    <a:latin typeface="Shonar Bangla" pitchFamily="34" charset="0"/>
                    <a:cs typeface="Shonar Bangla" pitchFamily="34" charset="0"/>
                  </a:rPr>
                  <a:t>}</a:t>
                </a:r>
                <a:r>
                  <a:rPr lang="bn-BD" sz="2000" dirty="0">
                    <a:latin typeface="Shonar Bangla" pitchFamily="34" charset="0"/>
                    <a:cs typeface="Shonar Bangla" pitchFamily="34" charset="0"/>
                  </a:rPr>
                  <a:t>  এবং </a:t>
                </a:r>
                <a:r>
                  <a:rPr lang="en-US" sz="2000" dirty="0"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en-US" sz="2000" i="1" dirty="0">
                    <a:latin typeface="Shonar Bangla" pitchFamily="34" charset="0"/>
                    <a:cs typeface="Shonar Bangla" pitchFamily="34" charset="0"/>
                  </a:rPr>
                  <a:t>B </a:t>
                </a:r>
                <a:r>
                  <a:rPr lang="en-US" sz="2000" dirty="0">
                    <a:latin typeface="Shonar Bangla" pitchFamily="34" charset="0"/>
                    <a:cs typeface="Shonar Bangla" pitchFamily="34" charset="0"/>
                  </a:rPr>
                  <a:t>={</a:t>
                </a:r>
                <a:r>
                  <a:rPr lang="en-US" sz="2000" dirty="0" err="1">
                    <a:latin typeface="Shonar Bangla" pitchFamily="34" charset="0"/>
                    <a:cs typeface="Shonar Bangla" pitchFamily="34" charset="0"/>
                  </a:rPr>
                  <a:t>x:x</a:t>
                </a:r>
                <a:r>
                  <a:rPr lang="en-US" sz="2000" dirty="0">
                    <a:latin typeface="Shonar Bangla" pitchFamily="34" charset="0"/>
                    <a:cs typeface="Shonar Bangla" pitchFamily="34" charset="0"/>
                  </a:rPr>
                  <a:t>,  10 </a:t>
                </a:r>
                <a:r>
                  <a:rPr lang="bn-BD" sz="2000" dirty="0">
                    <a:latin typeface="Shonar Bangla" pitchFamily="34" charset="0"/>
                    <a:cs typeface="Shonar Bangla" pitchFamily="34" charset="0"/>
                  </a:rPr>
                  <a:t>এর গুণনিয়কসমূহ </a:t>
                </a:r>
                <a:r>
                  <a:rPr lang="en-US" sz="2000" dirty="0">
                    <a:latin typeface="Shonar Bangla" pitchFamily="34" charset="0"/>
                    <a:cs typeface="Shonar Bangla" pitchFamily="34" charset="0"/>
                  </a:rPr>
                  <a:t>} </a:t>
                </a:r>
                <a:r>
                  <a:rPr lang="bn-BD" sz="2000" dirty="0">
                    <a:latin typeface="Shonar Bangla" pitchFamily="34" charset="0"/>
                    <a:cs typeface="Shonar Bangla" pitchFamily="34" charset="0"/>
                  </a:rPr>
                  <a:t>হলে  </a:t>
                </a:r>
                <a:r>
                  <a:rPr lang="en-US" sz="2000" dirty="0"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en-US" sz="2000" i="1" dirty="0">
                    <a:latin typeface="Shonar Bangla" pitchFamily="34" charset="0"/>
                    <a:cs typeface="Shonar Bangla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  <a:cs typeface="Shonar Bangla" pitchFamily="34" charset="0"/>
                      </a:rPr>
                      <m:t>∪</m:t>
                    </m:r>
                  </m:oMath>
                </a14:m>
                <a:r>
                  <a:rPr lang="en-US" sz="2000" i="1" dirty="0">
                    <a:latin typeface="Shonar Bangla" pitchFamily="34" charset="0"/>
                    <a:cs typeface="Shonar Bangla" pitchFamily="34" charset="0"/>
                  </a:rPr>
                  <a:t>B  </a:t>
                </a:r>
                <a:r>
                  <a:rPr lang="bn-BD" sz="2000" dirty="0">
                    <a:latin typeface="Shonar Bangla" pitchFamily="34" charset="0"/>
                    <a:cs typeface="Shonar Bangla" pitchFamily="34" charset="0"/>
                  </a:rPr>
                  <a:t>নির্ণয় করো ।</a:t>
                </a:r>
                <a:endParaRPr lang="en-US" sz="2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190690"/>
                <a:ext cx="8458200" cy="400110"/>
              </a:xfrm>
              <a:prstGeom prst="rect">
                <a:avLst/>
              </a:prstGeom>
              <a:blipFill>
                <a:blip r:embed="rId2"/>
                <a:stretch>
                  <a:fillRect l="-793" t="-16667" b="-10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304800" y="3200400"/>
                <a:ext cx="89154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দেওয়া আছে, </a:t>
                </a:r>
                <a:r>
                  <a:rPr lang="en-US" sz="3200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en-US" sz="3200" i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A</a:t>
                </a:r>
                <a:r>
                  <a:rPr lang="en-US" sz="3200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 ={</a:t>
                </a:r>
                <a:r>
                  <a:rPr lang="en-US" sz="3200" dirty="0" err="1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x:x</a:t>
                </a:r>
                <a:r>
                  <a:rPr lang="en-US" sz="3200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, 12 </a:t>
                </a:r>
                <a:r>
                  <a:rPr lang="bn-BD" sz="3200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এর মৌলিক গুণনীয়কসমূহ</a:t>
                </a:r>
                <a:r>
                  <a:rPr lang="en-US" sz="3200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 }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                        ={ 2,3}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bn-BD" sz="3200" dirty="0">
                    <a:solidFill>
                      <a:schemeClr val="tx1"/>
                    </a:solidFill>
                    <a:cs typeface="Shonar Bangla" pitchFamily="34" charset="0"/>
                  </a:rPr>
                  <a:t>এবং</a:t>
                </a:r>
                <a:r>
                  <a:rPr lang="en-US" sz="3200" dirty="0">
                    <a:solidFill>
                      <a:schemeClr val="tx1"/>
                    </a:solidFill>
                    <a:cs typeface="Shonar Bangla" pitchFamily="34" charset="0"/>
                  </a:rPr>
                  <a:t/>
                </a:r>
                <a:r>
                  <a:rPr lang="en-US" sz="3200" i="1" dirty="0">
                    <a:solidFill>
                      <a:schemeClr val="tx1"/>
                    </a:solidFill>
                    <a:cs typeface="Shonar Bangla" pitchFamily="34" charset="0"/>
                  </a:rPr>
                  <a:t>B =</a:t>
                </a:r>
                <a:r>
                  <a:rPr lang="en-US" sz="3200" dirty="0">
                    <a:solidFill>
                      <a:schemeClr val="tx1"/>
                    </a:solidFill>
                    <a:cs typeface="Shonar Bangla" pitchFamily="34" charset="0"/>
                  </a:rPr>
                  <a:t>{ x:x, 10</a:t>
                </a:r>
                <a:r>
                  <a:rPr lang="bn-BD" sz="3200" dirty="0">
                    <a:solidFill>
                      <a:schemeClr val="tx1"/>
                    </a:solidFill>
                    <a:cs typeface="Shonar Bangla" pitchFamily="34" charset="0"/>
                  </a:rPr>
                  <a:t> এর গুণনীয়ক সমূহ }</a:t>
                </a:r>
                <a:endParaRPr lang="en-US" sz="3200" dirty="0">
                  <a:solidFill>
                    <a:schemeClr val="tx1"/>
                  </a:solidFill>
                  <a:cs typeface="Shonar Bangla" pitchFamily="34" charset="0"/>
                </a:endParaRPr>
              </a:p>
              <a:p>
                <a:r>
                  <a:rPr lang="en-US" sz="3200" dirty="0">
                    <a:solidFill>
                      <a:schemeClr val="tx1"/>
                    </a:solidFill>
                    <a:latin typeface="Cambria Math"/>
                    <a:ea typeface="Cambria Math"/>
                    <a:cs typeface="Shonar Bangla" pitchFamily="34" charset="0"/>
                  </a:rPr>
                  <a:t>                        ={ 1,2,5,10 }</a:t>
                </a:r>
              </a:p>
              <a:p>
                <a:endParaRPr lang="en-US" sz="3200" dirty="0">
                  <a:solidFill>
                    <a:schemeClr val="tx1"/>
                  </a:solidFill>
                  <a:latin typeface="Cambria Math"/>
                  <a:ea typeface="Cambria Math"/>
                  <a:cs typeface="Shonar Bangla" pitchFamily="34" charset="0"/>
                </a:endParaRPr>
              </a:p>
              <a:p>
                <a:r>
                  <a:rPr lang="en-US" sz="3200" dirty="0">
                    <a:solidFill>
                      <a:schemeClr val="tx1"/>
                    </a:solidFill>
                    <a:latin typeface="Cambria Math"/>
                    <a:ea typeface="Cambria Math"/>
                    <a:cs typeface="Shonar Bangla" pitchFamily="34" charset="0"/>
                  </a:rPr>
                  <a:t/>
                </a:r>
                <a:r>
                  <a:rPr lang="bn-BD" sz="3200" dirty="0">
                    <a:solidFill>
                      <a:schemeClr val="tx1"/>
                    </a:solidFill>
                    <a:latin typeface="Cambria Math"/>
                    <a:ea typeface="Cambria Math"/>
                    <a:cs typeface="Shonar Bangla" pitchFamily="34" charset="0"/>
                  </a:rPr>
                  <a:t>∴</a:t>
                </a:r>
                <a:r>
                  <a:rPr lang="en-US" sz="3200" dirty="0">
                    <a:solidFill>
                      <a:schemeClr val="tx1"/>
                    </a:solidFill>
                    <a:latin typeface="Cambria Math"/>
                    <a:ea typeface="Cambria Math"/>
                    <a:cs typeface="Shonar Bangla" pitchFamily="34" charset="0"/>
                  </a:rPr>
                  <a:t/>
                </a:r>
                <a:r>
                  <a:rPr lang="en-US" sz="3200" i="1" dirty="0">
                    <a:solidFill>
                      <a:schemeClr val="tx1"/>
                    </a:solidFill>
                    <a:latin typeface="Cambria Math"/>
                    <a:ea typeface="Cambria Math"/>
                    <a:cs typeface="Shonar Bangla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∪</m:t>
                    </m:r>
                  </m:oMath>
                </a14:m>
                <a:r>
                  <a:rPr lang="en-US" sz="3200" i="1" dirty="0">
                    <a:solidFill>
                      <a:schemeClr val="tx1"/>
                    </a:solidFill>
                    <a:latin typeface="Cambria Math"/>
                    <a:ea typeface="Cambria Math"/>
                    <a:cs typeface="Shonar Bangla" pitchFamily="34" charset="0"/>
                  </a:rPr>
                  <a:t>B = </a:t>
                </a:r>
                <a:r>
                  <a:rPr lang="en-US" sz="3200" dirty="0">
                    <a:solidFill>
                      <a:schemeClr val="tx1"/>
                    </a:solidFill>
                    <a:latin typeface="Cambria Math"/>
                    <a:ea typeface="Cambria Math"/>
                    <a:cs typeface="Shonar Bangla" pitchFamily="34" charset="0"/>
                  </a:rPr>
                  <a:t>{ 1,2,3,5,10 }</a:t>
                </a:r>
                <a:endParaRPr lang="en-US" sz="3200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200400"/>
                <a:ext cx="8915400" cy="3046988"/>
              </a:xfrm>
              <a:prstGeom prst="rect">
                <a:avLst/>
              </a:prstGeom>
              <a:blipFill>
                <a:blip r:embed="rId3"/>
                <a:stretch>
                  <a:fillRect l="-1709" t="-2600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7878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4648200" y="1066800"/>
            <a:ext cx="2667000" cy="2514600"/>
          </a:xfrm>
          <a:prstGeom prst="ellipse">
            <a:avLst/>
          </a:prstGeom>
          <a:solidFill>
            <a:srgbClr val="4F81B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791200" y="1295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oon 8"/>
          <p:cNvSpPr/>
          <p:nvPr/>
        </p:nvSpPr>
        <p:spPr>
          <a:xfrm rot="13062821">
            <a:off x="6548617" y="2136744"/>
            <a:ext cx="339957" cy="731265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600200" y="1066800"/>
            <a:ext cx="2667000" cy="2438400"/>
            <a:chOff x="1600200" y="1066800"/>
            <a:chExt cx="2667000" cy="2514600"/>
          </a:xfrm>
        </p:grpSpPr>
        <p:sp>
          <p:nvSpPr>
            <p:cNvPr id="13" name="Oval 12"/>
            <p:cNvSpPr/>
            <p:nvPr/>
          </p:nvSpPr>
          <p:spPr>
            <a:xfrm>
              <a:off x="1600200" y="1066800"/>
              <a:ext cx="2667000" cy="2514600"/>
            </a:xfrm>
            <a:prstGeom prst="ellipse">
              <a:avLst/>
            </a:prstGeom>
            <a:solidFill>
              <a:srgbClr val="4F81BD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4-Point Star 14"/>
            <p:cNvSpPr/>
            <p:nvPr/>
          </p:nvSpPr>
          <p:spPr>
            <a:xfrm>
              <a:off x="3402227" y="1905000"/>
              <a:ext cx="504568" cy="488950"/>
            </a:xfrm>
            <a:prstGeom prst="star4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art 16"/>
            <p:cNvSpPr/>
            <p:nvPr/>
          </p:nvSpPr>
          <p:spPr>
            <a:xfrm>
              <a:off x="2104768" y="1416050"/>
              <a:ext cx="432486" cy="4191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ube 21"/>
            <p:cNvSpPr/>
            <p:nvPr/>
          </p:nvSpPr>
          <p:spPr>
            <a:xfrm>
              <a:off x="1960605" y="2533650"/>
              <a:ext cx="432486" cy="419100"/>
            </a:xfrm>
            <a:prstGeom prst="cub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4-Point Star 23"/>
          <p:cNvSpPr/>
          <p:nvPr/>
        </p:nvSpPr>
        <p:spPr>
          <a:xfrm>
            <a:off x="4938932" y="1905000"/>
            <a:ext cx="547468" cy="4572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962680" y="1066800"/>
            <a:ext cx="2019020" cy="2438400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lowchart: Stored Data 17"/>
          <p:cNvSpPr/>
          <p:nvPr/>
        </p:nvSpPr>
        <p:spPr>
          <a:xfrm>
            <a:off x="1444938" y="990600"/>
            <a:ext cx="4161182" cy="2514600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Stored Data 18"/>
          <p:cNvSpPr/>
          <p:nvPr/>
        </p:nvSpPr>
        <p:spPr>
          <a:xfrm flipH="1">
            <a:off x="4957476" y="1080655"/>
            <a:ext cx="3352800" cy="2514600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0685E-6 L 0.17084 4.606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287959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Shonar Bangla" pitchFamily="34" charset="0"/>
                <a:cs typeface="Shonar Bangla" pitchFamily="34" charset="0"/>
              </a:rPr>
              <a:t>ছেদ সেটঃ</a:t>
            </a:r>
            <a:endParaRPr lang="en-US" sz="44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580382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Shonar Bangla" pitchFamily="34" charset="0"/>
                <a:cs typeface="Shonar Bangla" pitchFamily="34" charset="0"/>
              </a:rPr>
              <a:t>দুই বা ততোধিক সেটের সাধারণ উপাদান নিয়ে গঠিত সেটকে ছেদ সেট বলে ।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1219200" y="3682425"/>
                <a:ext cx="6934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ছেদ সেট প্রকাশের জন্য </a:t>
                </a:r>
                <a14:m>
                  <m:oMath xmlns:m="http://schemas.openxmlformats.org/officeDocument/2006/math">
                    <m:r>
                      <a:rPr lang="bn-BD" sz="32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∩</m:t>
                    </m:r>
                    <m:r>
                      <a:rPr lang="bn-BD" sz="3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প্রতীক</m:t>
                    </m:r>
                    <m:r>
                      <a:rPr lang="bn-BD" sz="3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ব্যাবহার</m:t>
                    </m:r>
                    <m:r>
                      <a:rPr lang="bn-BD" sz="3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করা</m:t>
                    </m:r>
                    <m:r>
                      <a:rPr lang="bn-BD" sz="3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হয়</m:t>
                    </m:r>
                    <m:r>
                      <a:rPr lang="bn-BD" sz="3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।</m:t>
                    </m:r>
                  </m:oMath>
                </a14:m>
                <a:endParaRPr lang="en-US" sz="3200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682425"/>
                <a:ext cx="6934200" cy="584775"/>
              </a:xfrm>
              <a:prstGeom prst="rect">
                <a:avLst/>
              </a:prstGeom>
              <a:blipFill>
                <a:blip r:embed="rId2"/>
                <a:stretch>
                  <a:fillRect l="-2197" t="-9375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34357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33600" y="762000"/>
            <a:ext cx="2133600" cy="1981200"/>
          </a:xfrm>
          <a:prstGeom prst="ellipse">
            <a:avLst/>
          </a:prstGeom>
          <a:solidFill>
            <a:srgbClr val="FFCC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</a:rPr>
              <a:t>a,b</a:t>
            </a:r>
            <a:r>
              <a:rPr lang="en-US" sz="2400" dirty="0">
                <a:solidFill>
                  <a:srgbClr val="000000"/>
                </a:solidFill>
              </a:rPr>
              <a:t>,     </a:t>
            </a:r>
            <a:r>
              <a:rPr lang="en-US" sz="2400" dirty="0" err="1">
                <a:solidFill>
                  <a:srgbClr val="000000"/>
                </a:solidFill>
              </a:rPr>
              <a:t>c,d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257800" y="762000"/>
            <a:ext cx="2057400" cy="1981200"/>
          </a:xfrm>
          <a:prstGeom prst="ellipse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c,d</a:t>
            </a:r>
            <a:r>
              <a:rPr lang="en-US" sz="2400" dirty="0">
                <a:solidFill>
                  <a:schemeClr val="bg1"/>
                </a:solidFill>
              </a:rPr>
              <a:t>,     </a:t>
            </a:r>
            <a:r>
              <a:rPr lang="en-US" sz="2400" dirty="0" err="1">
                <a:solidFill>
                  <a:schemeClr val="bg1"/>
                </a:solidFill>
              </a:rPr>
              <a:t>e,f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2667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A={</a:t>
            </a:r>
            <a:r>
              <a:rPr lang="en-US" sz="2800" dirty="0" err="1">
                <a:solidFill>
                  <a:srgbClr val="000000"/>
                </a:solidFill>
              </a:rPr>
              <a:t>a,b,c,d</a:t>
            </a:r>
            <a:r>
              <a:rPr lang="en-US" sz="2800" dirty="0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8800" y="2819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B={</a:t>
            </a:r>
            <a:r>
              <a:rPr lang="en-US" sz="2800" dirty="0" err="1">
                <a:solidFill>
                  <a:srgbClr val="FF0000"/>
                </a:solidFill>
              </a:rPr>
              <a:t>c,d,e,f</a:t>
            </a:r>
            <a:r>
              <a:rPr lang="en-US" sz="2800" dirty="0">
                <a:solidFill>
                  <a:srgbClr val="FF0000"/>
                </a:solidFill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832930" y="4224879"/>
            <a:ext cx="4555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A∩B={</a:t>
            </a:r>
            <a:r>
              <a:rPr lang="en-US" sz="3200" dirty="0" err="1">
                <a:solidFill>
                  <a:srgbClr val="00B0F0"/>
                </a:solidFill>
              </a:rPr>
              <a:t>c,d</a:t>
            </a:r>
            <a:r>
              <a:rPr lang="en-US" sz="3200" dirty="0">
                <a:solidFill>
                  <a:srgbClr val="00B0F0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5607E-7 L 0.24167 -1.15607E-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166255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Shonar Bangla" pitchFamily="34" charset="0"/>
                <a:cs typeface="Shonar Bangla" pitchFamily="34" charset="0"/>
              </a:rPr>
              <a:t>জোড়ায় কাজ</a:t>
            </a:r>
            <a:endParaRPr lang="en-US" sz="5400" b="1" dirty="0">
              <a:latin typeface="Shonar Bangla" pitchFamily="34" charset="0"/>
              <a:cs typeface="Shonar Bangl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0" y="3099137"/>
                <a:ext cx="9144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>
                    <a:solidFill>
                      <a:schemeClr val="tx1"/>
                    </a:solidFill>
                  </a:rPr>
                  <a:t/>
                </a:r>
                <a:r>
                  <a:rPr lang="en-US" sz="2800" b="1" dirty="0">
                    <a:solidFill>
                      <a:schemeClr val="tx1"/>
                    </a:solidFill>
                  </a:rPr>
                  <a:t>A= { x:x, 5-</a:t>
                </a:r>
                <a:r>
                  <a:rPr lang="bn-BD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এর গুণিতক এবং </a:t>
                </a:r>
                <a:r>
                  <a:rPr lang="en-US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en-US" sz="3200" b="1" dirty="0">
                    <a:solidFill>
                      <a:schemeClr val="tx1"/>
                    </a:solidFill>
                    <a:cs typeface="Shonar Bangla" pitchFamily="34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≤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𝟏𝟓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 } </m:t>
                    </m:r>
                  </m:oMath>
                </a14:m>
                <a:r>
                  <a:rPr lang="bn-BD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 এবং  </a:t>
                </a:r>
                <a:r>
                  <a:rPr lang="en-US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 B = { </a:t>
                </a:r>
                <a:r>
                  <a:rPr lang="en-US" sz="2800" b="1" dirty="0">
                    <a:solidFill>
                      <a:schemeClr val="tx1"/>
                    </a:solidFill>
                    <a:cs typeface="Shonar Bangla" pitchFamily="34" charset="0"/>
                  </a:rPr>
                  <a:t>x:x, </a:t>
                </a:r>
                <a:r>
                  <a:rPr lang="bn-BD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বিজোড় সংখ্যা </a:t>
                </a:r>
                <a:r>
                  <a:rPr lang="en-US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bn-BD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এবং  </a:t>
                </a:r>
                <a:r>
                  <a:rPr lang="en-US" sz="2800" b="1" dirty="0">
                    <a:solidFill>
                      <a:schemeClr val="tx1"/>
                    </a:solidFill>
                    <a:cs typeface="Shonar Bangla" pitchFamily="34" charset="0"/>
                  </a:rPr>
                  <a:t> 11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&lt;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&lt;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𝟐𝟏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 } </m:t>
                    </m:r>
                  </m:oMath>
                </a14:m>
                <a:r>
                  <a:rPr lang="bn-BD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হলে </a:t>
                </a:r>
                <a:r>
                  <a:rPr lang="en-US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en-US" sz="2800" b="1" dirty="0">
                    <a:solidFill>
                      <a:schemeClr val="tx1"/>
                    </a:solidFill>
                    <a:cs typeface="Shonar Bangla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∩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Shonar Bangla" pitchFamily="34" charset="0"/>
                      </a:rPr>
                      <m:t>𝐁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 </m:t>
                    </m:r>
                  </m:oMath>
                </a14:m>
                <a:r>
                  <a:rPr lang="bn-BD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নির্ণয় কর ।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99137"/>
                <a:ext cx="9144000" cy="1015663"/>
              </a:xfrm>
              <a:prstGeom prst="rect">
                <a:avLst/>
              </a:prstGeom>
              <a:blipFill>
                <a:blip r:embed="rId2"/>
                <a:stretch>
                  <a:fillRect l="-1333" t="-12575" b="-17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6539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166255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Shonar Bangla" pitchFamily="34" charset="0"/>
                <a:cs typeface="Shonar Bangla" pitchFamily="34" charset="0"/>
              </a:rPr>
              <a:t>উওর মিলিয়ে নেই</a:t>
            </a:r>
            <a:endParaRPr lang="en-US" sz="5400" b="1" dirty="0">
              <a:latin typeface="Shonar Bangla" pitchFamily="34" charset="0"/>
              <a:cs typeface="Shonar Bangl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0" y="1054949"/>
                <a:ext cx="9144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>
                    <a:solidFill>
                      <a:schemeClr val="tx1"/>
                    </a:solidFill>
                  </a:rPr>
                  <a:t/>
                </a:r>
                <a:r>
                  <a:rPr lang="en-US" sz="2800" b="1" dirty="0"/>
                  <a:t>A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= { x:x, 5-</a:t>
                </a:r>
                <a:r>
                  <a:rPr lang="bn-BD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এর গুণিতক এবং </a:t>
                </a:r>
                <a:r>
                  <a:rPr lang="en-US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en-US" sz="3200" b="1" dirty="0">
                    <a:solidFill>
                      <a:schemeClr val="tx1"/>
                    </a:solidFill>
                    <a:cs typeface="Shonar Bangla" pitchFamily="34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≤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𝟏𝟓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 } </m:t>
                    </m:r>
                  </m:oMath>
                </a14:m>
                <a:r>
                  <a:rPr lang="bn-BD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 এবং  </a:t>
                </a:r>
                <a:r>
                  <a:rPr lang="en-US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 B = { </a:t>
                </a:r>
                <a:r>
                  <a:rPr lang="en-US" sz="2800" b="1" dirty="0">
                    <a:solidFill>
                      <a:schemeClr val="tx1"/>
                    </a:solidFill>
                    <a:cs typeface="Shonar Bangla" pitchFamily="34" charset="0"/>
                  </a:rPr>
                  <a:t>x:x, </a:t>
                </a:r>
                <a:r>
                  <a:rPr lang="bn-BD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বিজোড় সংখ্যা </a:t>
                </a:r>
                <a:r>
                  <a:rPr lang="en-US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bn-BD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এবং  </a:t>
                </a:r>
                <a:r>
                  <a:rPr lang="en-US" sz="2800" b="1" dirty="0">
                    <a:solidFill>
                      <a:schemeClr val="tx1"/>
                    </a:solidFill>
                    <a:cs typeface="Shonar Bangla" pitchFamily="34" charset="0"/>
                  </a:rPr>
                  <a:t> 11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&lt;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&lt;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𝟐𝟏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 } </m:t>
                    </m:r>
                  </m:oMath>
                </a14:m>
                <a:r>
                  <a:rPr lang="bn-BD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হলে </a:t>
                </a:r>
                <a:r>
                  <a:rPr lang="en-US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en-US" sz="2800" b="1" dirty="0">
                    <a:solidFill>
                      <a:schemeClr val="tx1"/>
                    </a:solidFill>
                    <a:cs typeface="Shonar Bangla" pitchFamily="34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∩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𝐒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 </m:t>
                    </m:r>
                  </m:oMath>
                </a14:m>
                <a:r>
                  <a:rPr lang="bn-BD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নির্ণয় কর ।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54949"/>
                <a:ext cx="9144000" cy="1015663"/>
              </a:xfrm>
              <a:prstGeom prst="rect">
                <a:avLst/>
              </a:prstGeom>
              <a:blipFill>
                <a:blip r:embed="rId2"/>
                <a:stretch>
                  <a:fillRect l="-1333" t="-12575" b="-17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304800" y="2971800"/>
                <a:ext cx="88392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দেওয়া আছে,  </a:t>
                </a:r>
                <a:r>
                  <a:rPr lang="en-US" sz="32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 A= { </a:t>
                </a:r>
                <a:r>
                  <a:rPr lang="en-US" sz="3200" b="1" dirty="0">
                    <a:solidFill>
                      <a:schemeClr val="tx1"/>
                    </a:solidFill>
                    <a:cs typeface="Shonar Bangla" pitchFamily="34" charset="0"/>
                  </a:rPr>
                  <a:t>x:x  5 </a:t>
                </a:r>
                <a:r>
                  <a:rPr lang="bn-BD" sz="32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এর গুণিতক এবং </a:t>
                </a:r>
                <a:r>
                  <a:rPr lang="en-US" sz="32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en-US" sz="3200" b="1" dirty="0">
                    <a:solidFill>
                      <a:schemeClr val="tx1"/>
                    </a:solidFill>
                    <a:cs typeface="Shonar Bangla" pitchFamily="34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≤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𝟏𝟓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 }</m:t>
                    </m:r>
                  </m:oMath>
                </a14:m>
                <a:endParaRPr lang="en-US" sz="3200" b="1" dirty="0">
                  <a:solidFill>
                    <a:schemeClr val="tx1"/>
                  </a:solidFill>
                  <a:ea typeface="Cambria Math"/>
                  <a:cs typeface="Shonar Bangla" pitchFamily="34" charset="0"/>
                </a:endParaRPr>
              </a:p>
              <a:p>
                <a:r>
                  <a:rPr lang="en-US" sz="32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                        ={ 5,10,15 }</a:t>
                </a:r>
              </a:p>
              <a:p>
                <a:r>
                  <a:rPr lang="en-US" sz="32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bn-BD" sz="32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এবং </a:t>
                </a:r>
                <a:r>
                  <a:rPr lang="en-US" sz="3200" b="1" dirty="0">
                    <a:latin typeface="Shonar Bangla" pitchFamily="34" charset="0"/>
                    <a:cs typeface="Shonar Bangla" pitchFamily="34" charset="0"/>
                  </a:rPr>
                  <a:t>B</a:t>
                </a:r>
                <a:r>
                  <a:rPr lang="en-US" sz="32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=</a:t>
                </a:r>
                <a:r>
                  <a:rPr lang="en-US" sz="3200" b="1" dirty="0">
                    <a:solidFill>
                      <a:schemeClr val="tx1"/>
                    </a:solidFill>
                    <a:cs typeface="Shonar Bangla" pitchFamily="34" charset="0"/>
                  </a:rPr>
                  <a:t> { x:x,</a:t>
                </a:r>
                <a:r>
                  <a:rPr lang="bn-BD" sz="32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 বিজোড় সংখ্যা</a:t>
                </a:r>
                <a:r>
                  <a:rPr lang="en-US" sz="32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en-US" sz="3200" b="1" dirty="0">
                    <a:solidFill>
                      <a:schemeClr val="tx1"/>
                    </a:solidFill>
                    <a:cs typeface="Shonar Bangla" pitchFamily="34" charset="0"/>
                  </a:rPr>
                  <a:t> 11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&lt;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𝒙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&lt;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𝟐𝟏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 }</m:t>
                    </m:r>
                  </m:oMath>
                </a14:m>
                <a:endParaRPr lang="en-US" sz="3200" b="1" dirty="0">
                  <a:solidFill>
                    <a:schemeClr val="tx1"/>
                  </a:solidFill>
                  <a:ea typeface="Cambria Math"/>
                  <a:cs typeface="Shonar Bangla" pitchFamily="34" charset="0"/>
                </a:endParaRPr>
              </a:p>
              <a:p>
                <a:r>
                  <a:rPr lang="en-US" sz="32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                      = {13, 15, 17, 19 }</a:t>
                </a:r>
              </a:p>
              <a:p>
                <a:r>
                  <a:rPr lang="en-US" sz="32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en-US" sz="3200" b="1" dirty="0">
                    <a:solidFill>
                      <a:schemeClr val="tx1"/>
                    </a:solidFill>
                    <a:latin typeface="Cambria Math"/>
                    <a:ea typeface="Cambria Math"/>
                    <a:cs typeface="Shonar Bangla" pitchFamily="34" charset="0"/>
                  </a:rPr>
                  <a:t>∴ A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∩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Shonar Bangla" pitchFamily="34" charset="0"/>
                      </a:rPr>
                      <m:t>𝑩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={ 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𝟓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, 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𝟏𝟎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, 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𝟏𝟓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 }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∩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en-US" sz="3200" b="1" dirty="0">
                    <a:solidFill>
                      <a:schemeClr val="tx1"/>
                    </a:solidFill>
                    <a:cs typeface="Shonar Bangla" pitchFamily="34" charset="0"/>
                  </a:rPr>
                  <a:t>{13, 15, 17, 19 </a:t>
                </a:r>
                <a:r>
                  <a:rPr lang="bn-BD" sz="3200" b="1" dirty="0">
                    <a:solidFill>
                      <a:schemeClr val="tx1"/>
                    </a:solidFill>
                    <a:cs typeface="Shonar Bangla" pitchFamily="34" charset="0"/>
                  </a:rPr>
                  <a:t/>
                </a:r>
                <a:endParaRPr lang="bn-BD" sz="3200" b="1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32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en-US" sz="32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=</a:t>
                </a:r>
                <a:r>
                  <a:rPr lang="en-US" sz="3200" b="1" dirty="0">
                    <a:solidFill>
                      <a:schemeClr val="tx1"/>
                    </a:solidFill>
                    <a:cs typeface="Shonar Bangla" pitchFamily="34" charset="0"/>
                  </a:rPr>
                  <a:t>{ 15 }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971800"/>
                <a:ext cx="8839200" cy="3046988"/>
              </a:xfrm>
              <a:prstGeom prst="rect">
                <a:avLst/>
              </a:prstGeom>
              <a:blipFill>
                <a:blip r:embed="rId3"/>
                <a:stretch>
                  <a:fillRect l="-1724" t="-4609" b="-6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9312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2676525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599"/>
            <a:ext cx="2673351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32004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Shonar Bangla" pitchFamily="34" charset="0"/>
                <a:cs typeface="Shonar Bangla" pitchFamily="34" charset="0"/>
              </a:rPr>
              <a:t> চিত্রের সেট দুটির  উপাদানের মধ্যে কী কোন মিল আছে ?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44196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Shonar Bangla" pitchFamily="34" charset="0"/>
                <a:cs typeface="Shonar Bangla" pitchFamily="34" charset="0"/>
              </a:rPr>
              <a:t>উত্তরঃ </a:t>
            </a:r>
            <a:r>
              <a:rPr lang="bn-BD" sz="4000" b="1" dirty="0">
                <a:latin typeface="Shonar Bangla" pitchFamily="34" charset="0"/>
                <a:cs typeface="Shonar Bangla" pitchFamily="34" charset="0"/>
              </a:rPr>
              <a:t>না</a:t>
            </a:r>
            <a:endParaRPr lang="en-US" sz="4000" b="1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87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24727" y="331856"/>
            <a:ext cx="6395273" cy="2743201"/>
            <a:chOff x="1224727" y="685800"/>
            <a:chExt cx="6395273" cy="274320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727" y="685801"/>
              <a:ext cx="2749651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685800"/>
              <a:ext cx="2743200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456552" y="1703457"/>
              <a:ext cx="25265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a b c d e f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105400" y="1703457"/>
              <a:ext cx="251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1  2  3  4  5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29726" y="3241963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Shonar Bangla" pitchFamily="34" charset="0"/>
                <a:cs typeface="Shonar Bangla" pitchFamily="34" charset="0"/>
              </a:rPr>
              <a:t> চিত্রের সেট দুটির  উপাদানের মধ্যে কী কোন মিল আছে ?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3826738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Shonar Bangla" pitchFamily="34" charset="0"/>
                <a:cs typeface="Shonar Bangla" pitchFamily="34" charset="0"/>
              </a:rPr>
              <a:t>উত্তরঃ </a:t>
            </a:r>
            <a:r>
              <a:rPr lang="bn-BD" sz="4000" b="1" dirty="0">
                <a:latin typeface="Shonar Bangla" pitchFamily="34" charset="0"/>
                <a:cs typeface="Shonar Bangla" pitchFamily="34" charset="0"/>
              </a:rPr>
              <a:t>না</a:t>
            </a:r>
            <a:endParaRPr lang="en-US" sz="40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534624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Shonar Bangla" pitchFamily="34" charset="0"/>
                <a:cs typeface="Shonar Bangla" pitchFamily="34" charset="0"/>
              </a:rPr>
              <a:t>যদি দুইটি সেটের উপাদানগুলোর মধ্যে কোনো সাধারণ উপাদান না থাকে , তাহলে সেট দুটি একটি অপরটির নিচ্ছেদ সেট ।</a:t>
            </a:r>
            <a:endParaRPr lang="en-US" sz="3200" b="1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70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533400" y="2729805"/>
                <a:ext cx="7620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2">
                        <a:lumMod val="75000"/>
                      </a:schemeClr>
                    </a:solidFill>
                    <a:cs typeface="Shonar Bangla" pitchFamily="34" charset="0"/>
                  </a:rPr>
                  <a:t>A= { x:x, </a:t>
                </a:r>
                <a:r>
                  <a:rPr lang="bn-BD" sz="2800" b="1" dirty="0">
                    <a:solidFill>
                      <a:schemeClr val="tx2">
                        <a:lumMod val="75000"/>
                      </a:schemeClr>
                    </a:solidFill>
                    <a:latin typeface="Shonar Bangla" pitchFamily="34" charset="0"/>
                    <a:cs typeface="Shonar Bangla" pitchFamily="34" charset="0"/>
                  </a:rPr>
                  <a:t>বিজোড় স্বাভাবিক সংখ্যা </a:t>
                </a:r>
                <a:r>
                  <a:rPr lang="en-US" sz="2800" b="1" dirty="0">
                    <a:solidFill>
                      <a:schemeClr val="tx2">
                        <a:lumMod val="75000"/>
                      </a:schemeClr>
                    </a:solidFill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bn-BD" sz="2800" b="1" dirty="0">
                    <a:solidFill>
                      <a:schemeClr val="tx2">
                        <a:lumMod val="75000"/>
                      </a:schemeClr>
                    </a:solidFill>
                    <a:latin typeface="Shonar Bangla" pitchFamily="34" charset="0"/>
                    <a:cs typeface="Shonar Bangla" pitchFamily="34" charset="0"/>
                  </a:rPr>
                  <a:t>এবং </a:t>
                </a:r>
                <a:r>
                  <a:rPr lang="en-US" sz="2800" b="1" dirty="0">
                    <a:solidFill>
                      <a:schemeClr val="tx2">
                        <a:lumMod val="75000"/>
                      </a:schemeClr>
                    </a:solidFill>
                    <a:latin typeface="Shonar Bangla" pitchFamily="34" charset="0"/>
                    <a:cs typeface="Shonar Bangla" pitchFamily="34" charset="0"/>
                  </a:rPr>
                  <a:t> 3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&lt;</m:t>
                    </m:r>
                    <m:r>
                      <a:rPr lang="en-US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 &lt;</m:t>
                    </m:r>
                    <m:r>
                      <a:rPr lang="en-US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𝟗</m:t>
                    </m:r>
                    <m:r>
                      <a:rPr lang="en-US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 } </m:t>
                    </m:r>
                  </m:oMath>
                </a14:m>
                <a:r>
                  <a:rPr lang="bn-BD" sz="2800" b="1" dirty="0">
                    <a:solidFill>
                      <a:schemeClr val="tx2">
                        <a:lumMod val="75000"/>
                      </a:schemeClr>
                    </a:solidFill>
                    <a:latin typeface="Shonar Bangla" pitchFamily="34" charset="0"/>
                    <a:cs typeface="Shonar Bangla" pitchFamily="34" charset="0"/>
                  </a:rPr>
                  <a:t>এবং  </a:t>
                </a:r>
                <a:r>
                  <a:rPr lang="en-US" sz="2800" b="1" dirty="0">
                    <a:solidFill>
                      <a:schemeClr val="tx2">
                        <a:lumMod val="75000"/>
                      </a:schemeClr>
                    </a:solidFill>
                    <a:latin typeface="Shonar Bangla" pitchFamily="34" charset="0"/>
                    <a:cs typeface="Shonar Bangla" pitchFamily="34" charset="0"/>
                  </a:rPr>
                  <a:t> B=</a:t>
                </a:r>
                <a:r>
                  <a:rPr lang="en-US" sz="2800" b="1" dirty="0">
                    <a:solidFill>
                      <a:schemeClr val="tx2">
                        <a:lumMod val="75000"/>
                      </a:schemeClr>
                    </a:solidFill>
                    <a:cs typeface="Shonar Bangla" pitchFamily="34" charset="0"/>
                  </a:rPr>
                  <a:t>{ x:x, 18 </a:t>
                </a:r>
                <a:r>
                  <a:rPr lang="bn-BD" sz="2800" b="1" dirty="0">
                    <a:solidFill>
                      <a:schemeClr val="tx2">
                        <a:lumMod val="75000"/>
                      </a:schemeClr>
                    </a:solidFill>
                    <a:latin typeface="Shonar Bangla" pitchFamily="34" charset="0"/>
                    <a:cs typeface="Shonar Bangla" pitchFamily="34" charset="0"/>
                  </a:rPr>
                  <a:t>এর মৌলিক গুণনীয়কসমূহ </a:t>
                </a:r>
                <a:r>
                  <a:rPr lang="en-US" sz="2800" b="1" dirty="0">
                    <a:solidFill>
                      <a:schemeClr val="tx2">
                        <a:lumMod val="75000"/>
                      </a:schemeClr>
                    </a:solidFill>
                    <a:latin typeface="Shonar Bangla" pitchFamily="34" charset="0"/>
                    <a:cs typeface="Shonar Bangla" pitchFamily="34" charset="0"/>
                  </a:rPr>
                  <a:t>}</a:t>
                </a:r>
                <a:r>
                  <a:rPr lang="bn-BD" sz="2800" b="1" dirty="0">
                    <a:solidFill>
                      <a:schemeClr val="tx2">
                        <a:lumMod val="75000"/>
                      </a:schemeClr>
                    </a:solidFill>
                    <a:latin typeface="Shonar Bangla" pitchFamily="34" charset="0"/>
                    <a:cs typeface="Shonar Bangla" pitchFamily="34" charset="0"/>
                  </a:rPr>
                  <a:t>হলে</a:t>
                </a:r>
                <a:endParaRPr lang="en-US" sz="2800" b="1" dirty="0">
                  <a:solidFill>
                    <a:schemeClr val="tx2">
                      <a:lumMod val="75000"/>
                    </a:schemeClr>
                  </a:solidFill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2800" b="1" dirty="0">
                    <a:solidFill>
                      <a:schemeClr val="tx2">
                        <a:lumMod val="75000"/>
                      </a:schemeClr>
                    </a:solidFill>
                    <a:latin typeface="Shonar Bangla" pitchFamily="34" charset="0"/>
                    <a:cs typeface="Shonar Bangla" pitchFamily="34" charset="0"/>
                  </a:rPr>
                  <a:t> দেখাও যে , </a:t>
                </a:r>
                <a:r>
                  <a:rPr lang="en-US" sz="2800" b="1" dirty="0">
                    <a:solidFill>
                      <a:schemeClr val="tx2">
                        <a:lumMod val="75000"/>
                      </a:schemeClr>
                    </a:solidFill>
                    <a:cs typeface="Shonar Bangla" pitchFamily="34" charset="0"/>
                  </a:rPr>
                  <a:t>A</a:t>
                </a:r>
                <a:r>
                  <a:rPr lang="bn-BD" sz="2800" b="1" dirty="0">
                    <a:solidFill>
                      <a:schemeClr val="tx2">
                        <a:lumMod val="75000"/>
                      </a:schemeClr>
                    </a:solidFill>
                    <a:latin typeface="Shonar Bangla" pitchFamily="34" charset="0"/>
                    <a:cs typeface="Shonar Bangla" pitchFamily="34" charset="0"/>
                  </a:rPr>
                  <a:t>ও </a:t>
                </a:r>
                <a:r>
                  <a:rPr lang="en-US" sz="2800" b="1" dirty="0">
                    <a:solidFill>
                      <a:schemeClr val="tx2">
                        <a:lumMod val="75000"/>
                      </a:schemeClr>
                    </a:solidFill>
                    <a:cs typeface="Shonar Bangla" pitchFamily="34" charset="0"/>
                  </a:rPr>
                  <a:t>B </a:t>
                </a:r>
                <a:r>
                  <a:rPr lang="bn-BD" sz="2800" b="1" dirty="0">
                    <a:solidFill>
                      <a:schemeClr val="tx2">
                        <a:lumMod val="75000"/>
                      </a:schemeClr>
                    </a:solidFill>
                    <a:latin typeface="Shonar Bangla" pitchFamily="34" charset="0"/>
                    <a:cs typeface="Shonar Bangla" pitchFamily="34" charset="0"/>
                  </a:rPr>
                  <a:t>সেটদ্বয় পরস্পর নিচ্ছেদ সেট ।</a:t>
                </a:r>
                <a:endParaRPr lang="en-US" sz="2800" b="1" dirty="0">
                  <a:solidFill>
                    <a:schemeClr val="tx2">
                      <a:lumMod val="75000"/>
                    </a:schemeClr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729805"/>
                <a:ext cx="7620000" cy="1384995"/>
              </a:xfrm>
              <a:prstGeom prst="rect">
                <a:avLst/>
              </a:prstGeom>
              <a:blipFill>
                <a:blip r:embed="rId2"/>
                <a:stretch>
                  <a:fillRect l="-1680" t="-8370" b="-12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93B844-08E5-45A6-8CF8-84E858B2ED38}"/>
              </a:ext>
            </a:extLst>
          </p:cNvPr>
          <p:cNvSpPr txBox="1"/>
          <p:nvPr/>
        </p:nvSpPr>
        <p:spPr>
          <a:xfrm>
            <a:off x="2209800" y="7620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/>
              <a:t>জোড়ায় কাজ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1838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762000" y="1282005"/>
                <a:ext cx="75438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cs typeface="Shonar Bangla" pitchFamily="34" charset="0"/>
                  </a:rPr>
                  <a:t>A= { x:x, </a:t>
                </a:r>
                <a:r>
                  <a:rPr lang="bn-BD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বিজোড় স্বাভাবিক সংখ্যা </a:t>
                </a:r>
                <a:r>
                  <a:rPr lang="en-US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bn-BD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এবং </a:t>
                </a:r>
                <a:r>
                  <a:rPr lang="en-US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 3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&lt;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 &lt;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𝟗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 } </m:t>
                    </m:r>
                  </m:oMath>
                </a14:m>
                <a:r>
                  <a:rPr lang="bn-BD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এবং  </a:t>
                </a:r>
                <a:r>
                  <a:rPr lang="en-US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 B=</a:t>
                </a:r>
                <a:r>
                  <a:rPr lang="en-US" sz="2800" b="1" dirty="0">
                    <a:solidFill>
                      <a:schemeClr val="tx1"/>
                    </a:solidFill>
                    <a:cs typeface="Shonar Bangla" pitchFamily="34" charset="0"/>
                  </a:rPr>
                  <a:t>{ x:x, 18 </a:t>
                </a:r>
                <a:r>
                  <a:rPr lang="bn-BD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এর মৌলিক গুণনীয়কসমূহ </a:t>
                </a:r>
                <a:r>
                  <a:rPr lang="en-US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}</a:t>
                </a:r>
                <a:r>
                  <a:rPr lang="bn-BD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হলে দেখাও যে , </a:t>
                </a:r>
                <a:endParaRPr lang="en-US" sz="2800" b="1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800" b="1" dirty="0">
                    <a:solidFill>
                      <a:schemeClr val="tx1"/>
                    </a:solidFill>
                    <a:cs typeface="Shonar Bangla" pitchFamily="34" charset="0"/>
                  </a:rPr>
                  <a:t>A</a:t>
                </a:r>
                <a:r>
                  <a:rPr lang="bn-BD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ও </a:t>
                </a:r>
                <a:r>
                  <a:rPr lang="en-US" sz="2800" b="1" dirty="0">
                    <a:solidFill>
                      <a:schemeClr val="tx1"/>
                    </a:solidFill>
                    <a:cs typeface="Shonar Bangla" pitchFamily="34" charset="0"/>
                  </a:rPr>
                  <a:t>B </a:t>
                </a:r>
                <a:r>
                  <a:rPr lang="bn-BD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সেটদ্বয় পরস্পর নিচ্ছেদ সেট ।</a:t>
                </a:r>
                <a:endParaRPr lang="en-US" sz="2800" b="1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282005"/>
                <a:ext cx="7543800" cy="1384995"/>
              </a:xfrm>
              <a:prstGeom prst="rect">
                <a:avLst/>
              </a:prstGeom>
              <a:blipFill>
                <a:blip r:embed="rId2"/>
                <a:stretch>
                  <a:fillRect l="-1616" t="-7895" r="-969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540327" y="2732544"/>
                <a:ext cx="84582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দেওয়া আছে, </a:t>
                </a:r>
                <a:r>
                  <a:rPr lang="en-US" sz="2800" b="1" dirty="0">
                    <a:solidFill>
                      <a:schemeClr val="tx1"/>
                    </a:solidFill>
                    <a:cs typeface="Shonar Bangla" pitchFamily="34" charset="0"/>
                  </a:rPr>
                  <a:t> A= { x:x, </a:t>
                </a:r>
                <a:r>
                  <a:rPr lang="bn-BD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বিজোড় স্বাভাবিক সংখা এবং</a:t>
                </a:r>
                <a:r>
                  <a:rPr lang="en-US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en-US" sz="2800" b="1" dirty="0">
                    <a:solidFill>
                      <a:schemeClr val="tx1"/>
                    </a:solidFill>
                    <a:cs typeface="Shonar Bangla" pitchFamily="34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&lt;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&lt;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𝟗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 }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  <a:ea typeface="Cambria Math"/>
                  <a:cs typeface="Shonar Bangla" pitchFamily="34" charset="0"/>
                </a:endParaRPr>
              </a:p>
              <a:p>
                <a:r>
                  <a:rPr lang="en-US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en-US" sz="2800" b="1" dirty="0">
                    <a:solidFill>
                      <a:schemeClr val="tx1"/>
                    </a:solidFill>
                    <a:cs typeface="Shonar Bangla" pitchFamily="34" charset="0"/>
                  </a:rPr>
                  <a:t>= {5,7}</a:t>
                </a:r>
              </a:p>
              <a:p>
                <a:r>
                  <a:rPr lang="en-US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bn-BD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এবং </a:t>
                </a:r>
                <a:r>
                  <a:rPr lang="en-US" sz="2800" b="1" dirty="0">
                    <a:solidFill>
                      <a:schemeClr val="tx1"/>
                    </a:solidFill>
                    <a:cs typeface="Shonar Bangla" pitchFamily="34" charset="0"/>
                  </a:rPr>
                  <a:t> B= {</a:t>
                </a:r>
                <a:r>
                  <a:rPr lang="en-US" sz="2800" b="1" dirty="0" err="1">
                    <a:solidFill>
                      <a:schemeClr val="tx1"/>
                    </a:solidFill>
                    <a:cs typeface="Shonar Bangla" pitchFamily="34" charset="0"/>
                  </a:rPr>
                  <a:t>x:x</a:t>
                </a:r>
                <a:r>
                  <a:rPr lang="en-US" sz="2800" b="1" dirty="0">
                    <a:solidFill>
                      <a:schemeClr val="tx1"/>
                    </a:solidFill>
                    <a:cs typeface="Shonar Bangla" pitchFamily="34" charset="0"/>
                  </a:rPr>
                  <a:t>, 18-</a:t>
                </a:r>
                <a:r>
                  <a:rPr lang="bn-BD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এর মৌলিক গুণনীয়ক সমূহ</a:t>
                </a:r>
                <a:r>
                  <a:rPr lang="en-US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}</a:t>
                </a:r>
              </a:p>
              <a:p>
                <a:r>
                  <a:rPr lang="en-US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en-US" sz="2800" b="1" dirty="0">
                    <a:solidFill>
                      <a:schemeClr val="tx1"/>
                    </a:solidFill>
                    <a:cs typeface="Shonar Bangla" pitchFamily="34" charset="0"/>
                  </a:rPr>
                  <a:t>= {2,3}</a:t>
                </a:r>
              </a:p>
              <a:p>
                <a:endParaRPr lang="en-US" sz="2800" b="1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8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en-US" sz="2800" b="1" dirty="0">
                    <a:solidFill>
                      <a:schemeClr val="tx1"/>
                    </a:solidFill>
                    <a:latin typeface="Cambria Math"/>
                    <a:ea typeface="Cambria Math"/>
                    <a:cs typeface="Shonar Bangla" pitchFamily="34" charset="0"/>
                  </a:rPr>
                  <a:t>∴ A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∩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𝐁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Shonar Bangla" pitchFamily="34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Shonar Bangla" pitchFamily="34" charset="0"/>
                          </a:rPr>
                          <m:t>𝟓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Shonar Bangla" pitchFamily="34" charset="0"/>
                          </a:rPr>
                          <m:t>,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Shonar Bangla" pitchFamily="34" charset="0"/>
                          </a:rPr>
                          <m:t>𝟕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∩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Shonar Bangla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Shonar Bangla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Shonar Bangla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Shonar Bangla" pitchFamily="34" charset="0"/>
                          </a:rPr>
                          <m:t>𝟑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=∅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27" y="2732544"/>
                <a:ext cx="8458200" cy="2677656"/>
              </a:xfrm>
              <a:prstGeom prst="rect">
                <a:avLst/>
              </a:prstGeom>
              <a:blipFill>
                <a:blip r:embed="rId3"/>
                <a:stretch>
                  <a:fillRect l="-1514" t="-4091" b="-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90600" y="5540514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/>
                <a:ea typeface="Cambria Math"/>
              </a:rPr>
              <a:t>∴</a:t>
            </a:r>
            <a:r>
              <a:rPr lang="bn-BD" sz="4000" b="1" dirty="0">
                <a:latin typeface="Cambria Math"/>
                <a:ea typeface="Cambria Math"/>
              </a:rPr>
              <a:t> </a:t>
            </a:r>
            <a:r>
              <a:rPr lang="en-US" sz="4000" b="1" dirty="0"/>
              <a:t>A</a:t>
            </a:r>
            <a:r>
              <a:rPr lang="bn-BD" sz="4000" b="1" dirty="0"/>
              <a:t> </a:t>
            </a:r>
            <a:r>
              <a:rPr lang="bn-BD" sz="4000" b="1" dirty="0">
                <a:latin typeface="Shonar Bangla" pitchFamily="34" charset="0"/>
                <a:cs typeface="Shonar Bangla" pitchFamily="34" charset="0"/>
              </a:rPr>
              <a:t>ও </a:t>
            </a:r>
            <a:r>
              <a:rPr lang="en-US" sz="4000" b="1" dirty="0"/>
              <a:t> B</a:t>
            </a:r>
            <a:r>
              <a:rPr lang="bn-BD" sz="4000" b="1" dirty="0">
                <a:latin typeface="Shonar Bangla" pitchFamily="34" charset="0"/>
                <a:cs typeface="Shonar Bangla" pitchFamily="34" charset="0"/>
              </a:rPr>
              <a:t> সেটদ্বয় পরস্পর নিচ্ছেদ সেট ।</a:t>
            </a:r>
            <a:endParaRPr lang="en-US" sz="4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6614302-F0E7-42EF-AD33-51C1B5081D26}"/>
              </a:ext>
            </a:extLst>
          </p:cNvPr>
          <p:cNvSpPr txBox="1"/>
          <p:nvPr/>
        </p:nvSpPr>
        <p:spPr>
          <a:xfrm>
            <a:off x="2133600" y="29587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Shonar Bangla" pitchFamily="34" charset="0"/>
                <a:cs typeface="Shonar Bangla" pitchFamily="34" charset="0"/>
              </a:rPr>
              <a:t>উওর মিলিয়ে নেই</a:t>
            </a:r>
            <a:endParaRPr lang="en-US" sz="5400" b="1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17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912A9E2-C352-4F50-9019-30D3587CB493}"/>
              </a:ext>
            </a:extLst>
          </p:cNvPr>
          <p:cNvSpPr txBox="1"/>
          <p:nvPr/>
        </p:nvSpPr>
        <p:spPr>
          <a:xfrm>
            <a:off x="3334471" y="312466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>
                <a:ln w="11430">
                  <a:solidFill>
                    <a:srgbClr val="0C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D4DD9D6-549A-42F8-BA22-CE7E3AFD4E09}"/>
              </a:ext>
            </a:extLst>
          </p:cNvPr>
          <p:cNvSpPr txBox="1"/>
          <p:nvPr/>
        </p:nvSpPr>
        <p:spPr>
          <a:xfrm>
            <a:off x="5662744" y="3657600"/>
            <a:ext cx="33676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৯ম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২য় (সেট ও ফাংশন)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সংযোগ ও ছেদ সেট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3411F50-C23A-4235-8F7F-9DD97C6EFB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8677" y="1342914"/>
            <a:ext cx="1701604" cy="20525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09600" y="3352800"/>
            <a:ext cx="365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কাজী</a:t>
            </a:r>
            <a:r>
              <a:rPr lang="en-US" sz="3200" dirty="0" smtClean="0"/>
              <a:t> </a:t>
            </a:r>
            <a:r>
              <a:rPr lang="en-US" sz="3200" dirty="0" err="1" smtClean="0"/>
              <a:t>মোঃ</a:t>
            </a:r>
            <a:r>
              <a:rPr lang="en-US" sz="3200" dirty="0" smtClean="0"/>
              <a:t> </a:t>
            </a:r>
            <a:r>
              <a:rPr lang="en-US" sz="3200" dirty="0" err="1" smtClean="0"/>
              <a:t>শাহানুর</a:t>
            </a:r>
            <a:r>
              <a:rPr lang="en-US" sz="3200" dirty="0" smtClean="0"/>
              <a:t> </a:t>
            </a:r>
            <a:r>
              <a:rPr lang="en-US" sz="3200" dirty="0" err="1" smtClean="0"/>
              <a:t>আলম</a:t>
            </a:r>
            <a:endParaRPr lang="en-US" sz="3200" dirty="0" smtClean="0"/>
          </a:p>
          <a:p>
            <a:r>
              <a:rPr lang="en-US" sz="3200" dirty="0" err="1" smtClean="0"/>
              <a:t>সহঃ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শিক্ষক</a:t>
            </a:r>
            <a:endParaRPr lang="en-US" sz="3200" dirty="0" smtClean="0"/>
          </a:p>
          <a:p>
            <a:r>
              <a:rPr lang="en-US" sz="3200" dirty="0" err="1" smtClean="0"/>
              <a:t>পলিটেকনিক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উচ্চ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বিদ্যালয়</a:t>
            </a:r>
            <a:endParaRPr lang="en-US" sz="3200" dirty="0" smtClean="0"/>
          </a:p>
          <a:p>
            <a:r>
              <a:rPr lang="en-US" sz="3200" dirty="0" err="1" smtClean="0"/>
              <a:t>রংপুর</a:t>
            </a:r>
            <a:r>
              <a:rPr lang="en-US" sz="3200" dirty="0" smtClean="0"/>
              <a:t>|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65053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440AFA4-15D7-4622-8B91-759107E2D45A}"/>
              </a:ext>
            </a:extLst>
          </p:cNvPr>
          <p:cNvSpPr txBox="1"/>
          <p:nvPr/>
        </p:nvSpPr>
        <p:spPr>
          <a:xfrm>
            <a:off x="2819400" y="3810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/>
              <a:t>মূল্যায়ন</a:t>
            </a: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3AAA34-160F-4310-88E2-9C1AF9E4583A}"/>
              </a:ext>
            </a:extLst>
          </p:cNvPr>
          <p:cNvSpPr txBox="1"/>
          <p:nvPr/>
        </p:nvSpPr>
        <p:spPr>
          <a:xfrm>
            <a:off x="1066800" y="2133600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১।সংযোগ সেট কী?</a:t>
            </a:r>
          </a:p>
          <a:p>
            <a:endParaRPr lang="bn-BD" sz="2800" dirty="0"/>
          </a:p>
          <a:p>
            <a:r>
              <a:rPr lang="bn-BD" sz="2800" dirty="0"/>
              <a:t>২।কখন দুটি সেটকে নিশ্ছেদ সেট বলা যাবে?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0311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166255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Shonar Bangla" pitchFamily="34" charset="0"/>
                <a:cs typeface="Shonar Bangla" pitchFamily="34" charset="0"/>
              </a:rPr>
              <a:t>বাড়ির কাজ</a:t>
            </a:r>
            <a:endParaRPr lang="en-US" sz="6000" b="1" dirty="0">
              <a:latin typeface="Shonar Bangla" pitchFamily="34" charset="0"/>
              <a:cs typeface="Shonar Bangl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381000" y="1801460"/>
                <a:ext cx="8056418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cs typeface="Shonar Bangla" pitchFamily="34" charset="0"/>
                  </a:rPr>
                  <a:t/>
                </a:r>
                <a:r>
                  <a:rPr lang="en-US" sz="3200" b="1" dirty="0">
                    <a:solidFill>
                      <a:schemeClr val="tx1"/>
                    </a:solidFill>
                    <a:cs typeface="Shonar Bangla" pitchFamily="34" charset="0"/>
                  </a:rPr>
                  <a:t>A={ x:x, 21-</a:t>
                </a:r>
                <a:r>
                  <a:rPr lang="bn-BD" sz="32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এর গুণনীয়ক </a:t>
                </a:r>
                <a:r>
                  <a:rPr lang="en-US" sz="32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}</a:t>
                </a:r>
                <a:r>
                  <a:rPr lang="bn-BD" sz="32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,</a:t>
                </a:r>
                <a:r>
                  <a:rPr lang="en-US" sz="32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/>
                </a:r>
              </a:p>
              <a:p>
                <a:r>
                  <a:rPr lang="en-US" sz="32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en-US" sz="3200" b="1" dirty="0">
                    <a:solidFill>
                      <a:schemeClr val="tx1"/>
                    </a:solidFill>
                    <a:cs typeface="Shonar Bangla" pitchFamily="34" charset="0"/>
                  </a:rPr>
                  <a:t>B= { x:x, 4-</a:t>
                </a:r>
                <a:r>
                  <a:rPr lang="bn-BD" sz="32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এর গুণিতক এবং </a:t>
                </a:r>
                <a:r>
                  <a:rPr lang="en-US" sz="32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en-US" sz="3200" b="1" dirty="0">
                    <a:solidFill>
                      <a:schemeClr val="tx1"/>
                    </a:solidFill>
                    <a:cs typeface="Shonar Bangla" pitchFamily="34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≤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𝟐𝟒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 }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bn-BD" sz="32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এবং </a:t>
                </a:r>
                <a:r>
                  <a:rPr lang="en-US" sz="3200" b="1" dirty="0">
                    <a:solidFill>
                      <a:schemeClr val="tx1"/>
                    </a:solidFill>
                    <a:cs typeface="Shonar Bangla" pitchFamily="34" charset="0"/>
                  </a:rPr>
                  <a:t/>
                </a:r>
              </a:p>
              <a:p>
                <a:r>
                  <a:rPr lang="en-US" sz="3200" b="1" dirty="0">
                    <a:solidFill>
                      <a:schemeClr val="tx1"/>
                    </a:solidFill>
                    <a:cs typeface="Shonar Bangla" pitchFamily="34" charset="0"/>
                  </a:rPr>
                  <a:t>  C = { x:x, </a:t>
                </a:r>
                <a:r>
                  <a:rPr lang="bn-BD" sz="32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জোড় স্বাভাবিক সংখ্যা এবং </a:t>
                </a:r>
                <a:r>
                  <a:rPr lang="en-US" sz="3200" b="1" dirty="0">
                    <a:solidFill>
                      <a:schemeClr val="tx1"/>
                    </a:solidFill>
                    <a:cs typeface="Shonar Bangla" pitchFamily="34" charset="0"/>
                  </a:rPr>
                  <a:t> x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&lt;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𝟏𝟎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}</m:t>
                    </m:r>
                  </m:oMath>
                </a14:m>
                <a:r>
                  <a:rPr lang="bn-BD" sz="32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en-US" sz="32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bn-BD" sz="32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হলে নিচের </a:t>
                </a:r>
                <a:r>
                  <a:rPr lang="en-US" sz="32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bn-BD" sz="32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প্রশ্নগুলোর উত্তর দাও ।</a:t>
                </a:r>
                <a:endParaRPr lang="en-US" sz="3200" b="1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801460"/>
                <a:ext cx="8056418" cy="2062103"/>
              </a:xfrm>
              <a:prstGeom prst="rect">
                <a:avLst/>
              </a:prstGeom>
              <a:blipFill>
                <a:blip r:embed="rId3"/>
                <a:stretch>
                  <a:fillRect l="-1968" t="-6805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381000" y="3972342"/>
                <a:ext cx="89916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4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ক) </a:t>
                </a:r>
                <a:r>
                  <a:rPr lang="en-US" sz="4400" b="1" dirty="0">
                    <a:solidFill>
                      <a:schemeClr val="tx1"/>
                    </a:solidFill>
                    <a:cs typeface="Shonar Bangla" pitchFamily="34" charset="0"/>
                  </a:rPr>
                  <a:t> B</a:t>
                </a:r>
                <a:r>
                  <a:rPr lang="bn-BD" sz="44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 সেটের উপাদান গুলো নির্ণয় করো ।</a:t>
                </a:r>
              </a:p>
              <a:p>
                <a:r>
                  <a:rPr lang="bn-BD" sz="44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খ)</a:t>
                </a:r>
                <a:r>
                  <a:rPr lang="en-US" sz="44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en-US" sz="4400" b="1" dirty="0">
                    <a:solidFill>
                      <a:schemeClr val="tx1"/>
                    </a:solidFill>
                    <a:cs typeface="Shonar Bangla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∪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𝐁</m:t>
                    </m:r>
                  </m:oMath>
                </a14:m>
                <a:r>
                  <a:rPr lang="bn-BD" sz="44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 নির্ণয় কর ।</a:t>
                </a:r>
              </a:p>
              <a:p>
                <a:r>
                  <a:rPr lang="bn-BD" sz="44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গ) দেখাও যে </a:t>
                </a:r>
                <a:r>
                  <a:rPr lang="en-US" sz="44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en-US" sz="4400" b="1" dirty="0">
                    <a:solidFill>
                      <a:schemeClr val="tx1"/>
                    </a:solidFill>
                    <a:cs typeface="Shonar Bangla" pitchFamily="34" charset="0"/>
                  </a:rPr>
                  <a:t>A</a:t>
                </a:r>
                <a:r>
                  <a:rPr lang="bn-BD" sz="44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ও </a:t>
                </a:r>
                <a:r>
                  <a:rPr lang="en-US" sz="4400" b="1" dirty="0">
                    <a:solidFill>
                      <a:schemeClr val="tx1"/>
                    </a:solidFill>
                    <a:cs typeface="Shonar Bangla" pitchFamily="34" charset="0"/>
                  </a:rPr>
                  <a:t>C </a:t>
                </a:r>
                <a:r>
                  <a:rPr lang="bn-BD" sz="4400" b="1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>পরস্পর নিচ্ছেদ সেট ।</a:t>
                </a:r>
                <a:endParaRPr lang="en-US" sz="4400" b="1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972342"/>
                <a:ext cx="8991600" cy="2123658"/>
              </a:xfrm>
              <a:prstGeom prst="rect">
                <a:avLst/>
              </a:prstGeom>
              <a:blipFill>
                <a:blip r:embed="rId4"/>
                <a:stretch>
                  <a:fillRect l="-2780" t="-9483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50380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822609"/>
            <a:ext cx="57150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ধন্যবাদ</a:t>
            </a:r>
            <a:endParaRPr lang="en-US" sz="1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66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uli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255" y="3918466"/>
            <a:ext cx="2590800" cy="1828800"/>
          </a:xfrm>
          <a:prstGeom prst="rect">
            <a:avLst/>
          </a:prstGeom>
        </p:spPr>
      </p:pic>
      <p:pic>
        <p:nvPicPr>
          <p:cNvPr id="6" name="Picture 5" descr="Pengui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928" y="3733800"/>
            <a:ext cx="2438400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6200" y="347582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Shonar Bangla" pitchFamily="34" charset="0"/>
                <a:cs typeface="Shonar Bangla" pitchFamily="34" charset="0"/>
              </a:rPr>
              <a:t>সেট</a:t>
            </a:r>
            <a:endParaRPr lang="en-US" sz="44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3733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86199" y="3261816"/>
            <a:ext cx="3906673" cy="587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Shonar Bangla" pitchFamily="34" charset="0"/>
                <a:cs typeface="Shonar Bangla" pitchFamily="34" charset="0"/>
              </a:rPr>
              <a:t>টি-সেট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60198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Shonar Bangla" pitchFamily="34" charset="0"/>
                <a:cs typeface="Shonar Bangla" pitchFamily="34" charset="0"/>
              </a:rPr>
              <a:t>পেঙ্গুইনের সেট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88627" y="6019800"/>
            <a:ext cx="341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Shonar Bangla" pitchFamily="34" charset="0"/>
                <a:cs typeface="Shonar Bangla" pitchFamily="34" charset="0"/>
              </a:rPr>
              <a:t>ফুলের সেট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3" name="Picture 12" descr="Tea_Set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95" y="1055559"/>
            <a:ext cx="2673927" cy="20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753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30F0920-65F8-4374-96CD-11EA3D28E625}"/>
              </a:ext>
            </a:extLst>
          </p:cNvPr>
          <p:cNvSpPr txBox="1"/>
          <p:nvPr/>
        </p:nvSpPr>
        <p:spPr>
          <a:xfrm>
            <a:off x="838200" y="2930604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সংযোগ সেট ও ছেদ সেট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শিখনফল</a:t>
            </a:r>
            <a:endParaRPr lang="en-US" sz="6600" b="1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35EB1947-5A37-43ED-B380-68FF093EE655}"/>
              </a:ext>
            </a:extLst>
          </p:cNvPr>
          <p:cNvSpPr/>
          <p:nvPr/>
        </p:nvSpPr>
        <p:spPr>
          <a:xfrm>
            <a:off x="914400" y="1692276"/>
            <a:ext cx="5058754" cy="868362"/>
          </a:xfrm>
          <a:prstGeom prst="wedgeRoundRectCallout">
            <a:avLst>
              <a:gd name="adj1" fmla="val -43495"/>
              <a:gd name="adj2" fmla="val 12222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শিক্ষাথীরা-</a:t>
            </a:r>
            <a:r>
              <a:rPr lang="bn-IN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4253FB08-1A9A-4665-97F0-90C1F183F5F8}"/>
              </a:ext>
            </a:extLst>
          </p:cNvPr>
          <p:cNvSpPr txBox="1">
            <a:spLocks/>
          </p:cNvSpPr>
          <p:nvPr/>
        </p:nvSpPr>
        <p:spPr>
          <a:xfrm>
            <a:off x="228600" y="3429000"/>
            <a:ext cx="8686800" cy="30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bn-BD" sz="2800" b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সংযোগ সেট  ও ছেদ সেট কী তা বলতে পারবে 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2800" b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সেট প্রক্রিয়া ব্যাবহার করে গাণিতিক সমস্যা সমাধান করতে পারবে 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2800" b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নিশ্ছেদ সেট কী তা বলতে এবং দুটি সেট পরস্পর নিশ্ছেদ কি না তা চিহ্নিত করতে পারবে ।  </a:t>
            </a:r>
            <a:endParaRPr lang="bn-BD" sz="2800" b="1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27637" y="2104103"/>
            <a:ext cx="3276600" cy="2133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882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257800" y="2128684"/>
            <a:ext cx="3276600" cy="1828800"/>
          </a:xfrm>
          <a:prstGeom prst="ellipse">
            <a:avLst/>
          </a:prstGeom>
          <a:solidFill>
            <a:schemeClr val="accent6">
              <a:lumMod val="60000"/>
              <a:lumOff val="40000"/>
              <a:alpha val="61961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46482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A={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                            </a:t>
            </a:r>
            <a:r>
              <a:rPr lang="bn-BD" sz="2800" b="1" dirty="0">
                <a:latin typeface="Shonar Bangla" pitchFamily="34" charset="0"/>
                <a:cs typeface="Shonar Bangla" pitchFamily="34" charset="0"/>
              </a:rPr>
              <a:t>}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4648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B={                      </a:t>
            </a:r>
            <a:r>
              <a:rPr lang="bn-BD" sz="2800" b="1" dirty="0">
                <a:latin typeface="Shonar Bangla" pitchFamily="34" charset="0"/>
                <a:cs typeface="Shonar Bangla" pitchFamily="34" charset="0"/>
              </a:rPr>
              <a:t>}</a:t>
            </a:r>
            <a:endParaRPr lang="en-US" sz="28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1752600" y="5743134"/>
                <a:ext cx="6477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B={</a:t>
                </a:r>
                <a:r>
                  <a:rPr lang="en-US" sz="3600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en-US" sz="3600" dirty="0">
                    <a:solidFill>
                      <a:srgbClr val="FF0000"/>
                    </a:solidFill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bn-BD" sz="3600" dirty="0">
                    <a:latin typeface="Shonar Bangla" pitchFamily="34" charset="0"/>
                    <a:cs typeface="Shonar Bangla" pitchFamily="34" charset="0"/>
                  </a:rPr>
                  <a:t>}</a:t>
                </a:r>
                <a:endParaRPr lang="en-US" sz="36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743134"/>
                <a:ext cx="6477000" cy="646331"/>
              </a:xfrm>
              <a:prstGeom prst="rect">
                <a:avLst/>
              </a:prstGeom>
              <a:blipFill>
                <a:blip r:embed="rId3"/>
                <a:stretch>
                  <a:fillRect l="-2919" t="-25472" b="-38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onut 7"/>
          <p:cNvSpPr/>
          <p:nvPr/>
        </p:nvSpPr>
        <p:spPr>
          <a:xfrm>
            <a:off x="2099187" y="4780147"/>
            <a:ext cx="457200" cy="22368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&quot;No&quot; Symbol 8"/>
          <p:cNvSpPr/>
          <p:nvPr/>
        </p:nvSpPr>
        <p:spPr>
          <a:xfrm>
            <a:off x="2749960" y="4748807"/>
            <a:ext cx="304800" cy="223684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e 10"/>
          <p:cNvSpPr/>
          <p:nvPr/>
        </p:nvSpPr>
        <p:spPr>
          <a:xfrm>
            <a:off x="3238500" y="3043084"/>
            <a:ext cx="266700" cy="223684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ardrop 11"/>
          <p:cNvSpPr/>
          <p:nvPr/>
        </p:nvSpPr>
        <p:spPr>
          <a:xfrm>
            <a:off x="3886200" y="3074424"/>
            <a:ext cx="304800" cy="26424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ardrop 12"/>
          <p:cNvSpPr/>
          <p:nvPr/>
        </p:nvSpPr>
        <p:spPr>
          <a:xfrm>
            <a:off x="6781800" y="4770755"/>
            <a:ext cx="304800" cy="37608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e 13"/>
          <p:cNvSpPr/>
          <p:nvPr/>
        </p:nvSpPr>
        <p:spPr>
          <a:xfrm>
            <a:off x="6387895" y="4759694"/>
            <a:ext cx="228600" cy="385916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ross 14"/>
          <p:cNvSpPr/>
          <p:nvPr/>
        </p:nvSpPr>
        <p:spPr>
          <a:xfrm>
            <a:off x="7277100" y="4815789"/>
            <a:ext cx="266700" cy="18804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aque 15"/>
          <p:cNvSpPr/>
          <p:nvPr/>
        </p:nvSpPr>
        <p:spPr>
          <a:xfrm>
            <a:off x="7723238" y="4669625"/>
            <a:ext cx="304800" cy="322007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e 16"/>
          <p:cNvSpPr/>
          <p:nvPr/>
        </p:nvSpPr>
        <p:spPr>
          <a:xfrm>
            <a:off x="5651705" y="2850126"/>
            <a:ext cx="228600" cy="385916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ardrop 17"/>
          <p:cNvSpPr/>
          <p:nvPr/>
        </p:nvSpPr>
        <p:spPr>
          <a:xfrm>
            <a:off x="6197395" y="2853024"/>
            <a:ext cx="304800" cy="37608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ross 18"/>
          <p:cNvSpPr/>
          <p:nvPr/>
        </p:nvSpPr>
        <p:spPr>
          <a:xfrm>
            <a:off x="6885038" y="2876641"/>
            <a:ext cx="266700" cy="18804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aque 19"/>
          <p:cNvSpPr/>
          <p:nvPr/>
        </p:nvSpPr>
        <p:spPr>
          <a:xfrm>
            <a:off x="5892595" y="5813557"/>
            <a:ext cx="304800" cy="322007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e 20"/>
          <p:cNvSpPr/>
          <p:nvPr/>
        </p:nvSpPr>
        <p:spPr>
          <a:xfrm>
            <a:off x="3284589" y="4805516"/>
            <a:ext cx="266700" cy="223684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ardrop 21"/>
          <p:cNvSpPr/>
          <p:nvPr/>
        </p:nvSpPr>
        <p:spPr>
          <a:xfrm>
            <a:off x="3733800" y="4801040"/>
            <a:ext cx="304800" cy="26424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3" name="&quot;No&quot; Symbol 22"/>
          <p:cNvSpPr/>
          <p:nvPr/>
        </p:nvSpPr>
        <p:spPr>
          <a:xfrm>
            <a:off x="2613537" y="3074424"/>
            <a:ext cx="304800" cy="223684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1742767" y="3057309"/>
            <a:ext cx="457200" cy="22368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nut 24"/>
          <p:cNvSpPr/>
          <p:nvPr/>
        </p:nvSpPr>
        <p:spPr>
          <a:xfrm>
            <a:off x="3276600" y="5954457"/>
            <a:ext cx="457200" cy="22368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&quot;No&quot; Symbol 25"/>
          <p:cNvSpPr/>
          <p:nvPr/>
        </p:nvSpPr>
        <p:spPr>
          <a:xfrm>
            <a:off x="3977763" y="5954457"/>
            <a:ext cx="304800" cy="223684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Pie 26"/>
          <p:cNvSpPr/>
          <p:nvPr/>
        </p:nvSpPr>
        <p:spPr>
          <a:xfrm>
            <a:off x="4457700" y="5953228"/>
            <a:ext cx="266700" cy="223684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ardrop 27"/>
          <p:cNvSpPr/>
          <p:nvPr/>
        </p:nvSpPr>
        <p:spPr>
          <a:xfrm>
            <a:off x="4838700" y="5913899"/>
            <a:ext cx="304800" cy="26424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ross 28"/>
          <p:cNvSpPr/>
          <p:nvPr/>
        </p:nvSpPr>
        <p:spPr>
          <a:xfrm>
            <a:off x="5279923" y="5946294"/>
            <a:ext cx="266700" cy="18804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laque 29"/>
          <p:cNvSpPr/>
          <p:nvPr/>
        </p:nvSpPr>
        <p:spPr>
          <a:xfrm>
            <a:off x="7516761" y="2826077"/>
            <a:ext cx="304800" cy="322007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2728" y="35069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Shonar Bangla" pitchFamily="34" charset="0"/>
                <a:cs typeface="Shonar Bangla" pitchFamily="34" charset="0"/>
              </a:rPr>
              <a:t>সংযোগ সেটঃ- </a:t>
            </a:r>
          </a:p>
          <a:p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দুই বা ততোধিক সেটের সকল উপাদান একবার নিয়ে গঠিত সেটকে সংযোগ সেট  বলে ।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509084" y="3444859"/>
                <a:ext cx="815423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/>
                  <a:t>সেটের সংযোগ বোঝাতে </a:t>
                </a:r>
                <a14:m>
                  <m:oMath xmlns:m="http://schemas.openxmlformats.org/officeDocument/2006/math">
                    <m:r>
                      <a:rPr lang="bn-BD" sz="2800" i="1" dirty="0" smtClean="0">
                        <a:latin typeface="Cambria Math"/>
                      </a:rPr>
                      <m:t>∪</m:t>
                    </m:r>
                  </m:oMath>
                </a14:m>
                <a:r>
                  <a:rPr lang="bn-BD" sz="2800" dirty="0"/>
                  <a:t> প্রতীক ব্যাবহার করা হয় </a:t>
                </a:r>
                <a:endParaRPr lang="en-US" sz="28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84" y="3444859"/>
                <a:ext cx="8154231" cy="523220"/>
              </a:xfrm>
              <a:prstGeom prst="rect">
                <a:avLst/>
              </a:prstGeom>
              <a:blipFill>
                <a:blip r:embed="rId2"/>
                <a:stretch>
                  <a:fillRect l="-157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189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FD879C-A21F-44F6-A57F-115A74C80F92}"/>
                  </a:ext>
                </a:extLst>
              </p:cNvPr>
              <p:cNvSpPr txBox="1"/>
              <p:nvPr/>
            </p:nvSpPr>
            <p:spPr>
              <a:xfrm>
                <a:off x="352694" y="5069040"/>
                <a:ext cx="82296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en-US" sz="2800" dirty="0"/>
                  <a:t> B = {</a:t>
                </a:r>
                <a:r>
                  <a:rPr lang="en-US" sz="2800" dirty="0" err="1"/>
                  <a:t>a,b,c</a:t>
                </a:r>
                <a:r>
                  <a:rPr lang="en-US" sz="2800" dirty="0"/>
                  <a:t>,}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</m:e>
                    </m:d>
                  </m:oMath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4FD879C-A21F-44F6-A57F-115A74C80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94" y="5069040"/>
                <a:ext cx="8229600" cy="1015663"/>
              </a:xfrm>
              <a:prstGeom prst="rect">
                <a:avLst/>
              </a:prstGeom>
              <a:blipFill>
                <a:blip r:embed="rId2"/>
                <a:stretch>
                  <a:fillRect l="-1556" t="-6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44FDD6A-2515-4F3D-A164-1D0FF1549095}"/>
              </a:ext>
            </a:extLst>
          </p:cNvPr>
          <p:cNvGrpSpPr/>
          <p:nvPr/>
        </p:nvGrpSpPr>
        <p:grpSpPr>
          <a:xfrm>
            <a:off x="1251821" y="357163"/>
            <a:ext cx="6596779" cy="3071837"/>
            <a:chOff x="838272" y="771938"/>
            <a:chExt cx="6689791" cy="52497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90AF74CF-5893-494B-AB34-FFA7597B68DC}"/>
                </a:ext>
              </a:extLst>
            </p:cNvPr>
            <p:cNvSpPr/>
            <p:nvPr/>
          </p:nvSpPr>
          <p:spPr>
            <a:xfrm>
              <a:off x="838272" y="1673438"/>
              <a:ext cx="2590078" cy="2590078"/>
            </a:xfrm>
            <a:prstGeom prst="ellipse">
              <a:avLst/>
            </a:prstGeom>
            <a:solidFill>
              <a:srgbClr val="FFC000">
                <a:alpha val="6196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959CB36D-7F97-48CC-8B4B-10ABBD9EA17A}"/>
                </a:ext>
              </a:extLst>
            </p:cNvPr>
            <p:cNvGrpSpPr/>
            <p:nvPr/>
          </p:nvGrpSpPr>
          <p:grpSpPr>
            <a:xfrm>
              <a:off x="1066800" y="771938"/>
              <a:ext cx="6461263" cy="5249713"/>
              <a:chOff x="1143000" y="385040"/>
              <a:chExt cx="6461263" cy="5249713"/>
            </a:xfrm>
          </p:grpSpPr>
          <p:pic>
            <p:nvPicPr>
              <p:cNvPr id="9" name="Picture 4">
                <a:extLst>
                  <a:ext uri="{FF2B5EF4-FFF2-40B4-BE49-F238E27FC236}">
                    <a16:creationId xmlns:a16="http://schemas.microsoft.com/office/drawing/2014/main" xmlns="" id="{CE61B33F-758E-4889-AC1A-64C9B7CDBE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3147" y="385040"/>
                <a:ext cx="1279525" cy="1073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5">
                <a:extLst>
                  <a:ext uri="{FF2B5EF4-FFF2-40B4-BE49-F238E27FC236}">
                    <a16:creationId xmlns:a16="http://schemas.microsoft.com/office/drawing/2014/main" xmlns="" id="{65561AFE-DAC6-4627-86A8-7A50290476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0200" y="419099"/>
                <a:ext cx="1590675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A0259691-B209-4A6A-AD8F-3C404D1212BE}"/>
                  </a:ext>
                </a:extLst>
              </p:cNvPr>
              <p:cNvSpPr/>
              <p:nvPr/>
            </p:nvSpPr>
            <p:spPr>
              <a:xfrm>
                <a:off x="4560310" y="1262618"/>
                <a:ext cx="2583585" cy="256973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B6A88D97-4E22-4224-A68F-559272E509C0}"/>
                  </a:ext>
                </a:extLst>
              </p:cNvPr>
              <p:cNvSpPr txBox="1"/>
              <p:nvPr/>
            </p:nvSpPr>
            <p:spPr>
              <a:xfrm>
                <a:off x="1537494" y="2207216"/>
                <a:ext cx="16908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a  b  c 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29B97BA2-69D6-4D48-8161-F8B692636FBA}"/>
                  </a:ext>
                </a:extLst>
              </p:cNvPr>
              <p:cNvSpPr txBox="1"/>
              <p:nvPr/>
            </p:nvSpPr>
            <p:spPr>
              <a:xfrm>
                <a:off x="4911004" y="2289192"/>
                <a:ext cx="22328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  a 1 2 3 4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DA42F5E9-FC28-465C-9C20-E4173BA59187}"/>
                  </a:ext>
                </a:extLst>
              </p:cNvPr>
              <p:cNvSpPr txBox="1"/>
              <p:nvPr/>
            </p:nvSpPr>
            <p:spPr>
              <a:xfrm>
                <a:off x="1143000" y="5049978"/>
                <a:ext cx="3124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</a:rPr>
                  <a:t>A={ a ,b , c}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D7EE3555-AD4B-4D6E-8C64-2F9630BA863F}"/>
                  </a:ext>
                </a:extLst>
              </p:cNvPr>
              <p:cNvSpPr txBox="1"/>
              <p:nvPr/>
            </p:nvSpPr>
            <p:spPr>
              <a:xfrm>
                <a:off x="4686300" y="4951380"/>
                <a:ext cx="2917963" cy="677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50000"/>
                      </a:schemeClr>
                    </a:solidFill>
                  </a:rPr>
                  <a:t>B={ a, 1, 2 ,3 ,4}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7D03B7E-F1C9-4791-A95C-045CE11AAE91}"/>
                  </a:ext>
                </a:extLst>
              </p:cNvPr>
              <p:cNvSpPr txBox="1"/>
              <p:nvPr/>
            </p:nvSpPr>
            <p:spPr>
              <a:xfrm>
                <a:off x="304801" y="5867400"/>
                <a:ext cx="55625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mbria Math"/>
                    <a:ea typeface="Cambria Math"/>
                  </a:rPr>
                  <a:t>∴A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∪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B</m:t>
                    </m:r>
                    <m:r>
                      <a:rPr lang="en-US">
                        <a:latin typeface="Cambria Math"/>
                        <a:ea typeface="Cambria Math"/>
                      </a:rPr>
                      <m:t>={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a</m:t>
                    </m:r>
                    <m:r>
                      <a:rPr lang="en-US">
                        <a:latin typeface="Cambria Math"/>
                        <a:ea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b</m:t>
                    </m:r>
                    <m:r>
                      <a:rPr lang="en-US">
                        <a:latin typeface="Cambria Math"/>
                        <a:ea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c</m:t>
                    </m:r>
                    <m:r>
                      <a:rPr lang="en-US">
                        <a:latin typeface="Cambria Math"/>
                        <a:ea typeface="Cambria Math"/>
                      </a:rPr>
                      <m:t>,</m:t>
                    </m:r>
                    <m:r>
                      <a:rPr lang="en-US">
                        <a:latin typeface="Cambria Math"/>
                        <a:ea typeface="Cambria Math"/>
                      </a:rPr>
                      <m:t>1</m:t>
                    </m:r>
                    <m:r>
                      <a:rPr lang="en-US">
                        <a:latin typeface="Cambria Math"/>
                        <a:ea typeface="Cambria Math"/>
                      </a:rPr>
                      <m:t>,</m:t>
                    </m:r>
                    <m:r>
                      <a:rPr lang="en-US">
                        <a:latin typeface="Cambria Math"/>
                        <a:ea typeface="Cambria Math"/>
                      </a:rPr>
                      <m:t>2</m:t>
                    </m:r>
                    <m:r>
                      <a:rPr lang="en-US">
                        <a:latin typeface="Cambria Math"/>
                        <a:ea typeface="Cambria Math"/>
                      </a:rPr>
                      <m:t>,</m:t>
                    </m:r>
                    <m:r>
                      <a:rPr lang="en-US">
                        <a:latin typeface="Cambria Math"/>
                        <a:ea typeface="Cambria Math"/>
                      </a:rPr>
                      <m:t>3</m:t>
                    </m:r>
                    <m:r>
                      <a:rPr lang="en-US">
                        <a:latin typeface="Cambria Math"/>
                        <a:ea typeface="Cambria Math"/>
                      </a:rPr>
                      <m:t>,</m:t>
                    </m:r>
                    <m:r>
                      <a:rPr lang="en-US">
                        <a:latin typeface="Cambria Math"/>
                        <a:ea typeface="Cambria Math"/>
                      </a:rPr>
                      <m:t>4</m:t>
                    </m:r>
                    <m:r>
                      <a:rPr lang="en-US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dirty="0">
                  <a:ea typeface="Cambria Math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7D03B7E-F1C9-4791-A95C-045CE11AA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5867400"/>
                <a:ext cx="5562599" cy="646331"/>
              </a:xfrm>
              <a:prstGeom prst="rect">
                <a:avLst/>
              </a:prstGeom>
              <a:blipFill>
                <a:blip r:embed="rId5"/>
                <a:stretch>
                  <a:fillRect l="-876" t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B6B1474-A4F5-426D-99CA-CD578E48E1F9}"/>
              </a:ext>
            </a:extLst>
          </p:cNvPr>
          <p:cNvSpPr txBox="1"/>
          <p:nvPr/>
        </p:nvSpPr>
        <p:spPr>
          <a:xfrm>
            <a:off x="457200" y="4139625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  <a:r>
              <a:rPr lang="bn-BD" sz="3200" dirty="0"/>
              <a:t> </a:t>
            </a:r>
            <a:r>
              <a:rPr lang="bn-BD" sz="3200" dirty="0">
                <a:latin typeface="Shonar Bangla" pitchFamily="34" charset="0"/>
                <a:cs typeface="Shonar Bangla" pitchFamily="34" charset="0"/>
              </a:rPr>
              <a:t>সেট  ও </a:t>
            </a:r>
            <a:r>
              <a:rPr lang="en-US" sz="3200" dirty="0"/>
              <a:t>B</a:t>
            </a:r>
            <a:r>
              <a:rPr lang="bn-BD" sz="3200" dirty="0">
                <a:latin typeface="Shonar Bangla" pitchFamily="34" charset="0"/>
                <a:cs typeface="Shonar Bangla" pitchFamily="34" charset="0"/>
              </a:rPr>
              <a:t> সেটকে যদি সংযোগ করি তাহলে কী পাব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05083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914400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Shonar Bangla" pitchFamily="34" charset="0"/>
                <a:cs typeface="Shonar Bangla" pitchFamily="34" charset="0"/>
              </a:rPr>
              <a:t>দলীয় কাজ</a:t>
            </a:r>
            <a:endParaRPr lang="en-US" sz="6600" dirty="0">
              <a:latin typeface="Shonar Bangla" pitchFamily="34" charset="0"/>
              <a:cs typeface="Shonar Bangl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381000" y="3257490"/>
                <a:ext cx="8458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dirty="0"/>
                  <a:t/>
                </a:r>
                <a:r>
                  <a:rPr lang="en-US" sz="2000" i="1" dirty="0"/>
                  <a:t>A=</a:t>
                </a:r>
                <a:r>
                  <a:rPr lang="en-US" sz="2000" dirty="0"/>
                  <a:t>{</a:t>
                </a:r>
                <a:r>
                  <a:rPr lang="en-US" sz="2000" dirty="0" err="1"/>
                  <a:t>x:x</a:t>
                </a:r>
                <a:r>
                  <a:rPr lang="en-US" sz="2000" dirty="0"/>
                  <a:t>, 12 </a:t>
                </a:r>
                <a:r>
                  <a:rPr lang="bn-BD" sz="2000" dirty="0">
                    <a:latin typeface="Shonar Bangla" pitchFamily="34" charset="0"/>
                    <a:cs typeface="Shonar Bangla" pitchFamily="34" charset="0"/>
                  </a:rPr>
                  <a:t>এর মৌলিক গুণনীয়ক সমূহ</a:t>
                </a:r>
                <a:r>
                  <a:rPr lang="en-US" sz="2000" dirty="0">
                    <a:latin typeface="Shonar Bangla" pitchFamily="34" charset="0"/>
                    <a:cs typeface="Shonar Bangla" pitchFamily="34" charset="0"/>
                  </a:rPr>
                  <a:t>}</a:t>
                </a:r>
                <a:r>
                  <a:rPr lang="bn-BD" sz="2000" dirty="0">
                    <a:latin typeface="Shonar Bangla" pitchFamily="34" charset="0"/>
                    <a:cs typeface="Shonar Bangla" pitchFamily="34" charset="0"/>
                  </a:rPr>
                  <a:t>  এবং </a:t>
                </a:r>
                <a:r>
                  <a:rPr lang="en-US" sz="2000" dirty="0"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en-US" sz="2000" i="1" dirty="0">
                    <a:latin typeface="Shonar Bangla" pitchFamily="34" charset="0"/>
                    <a:cs typeface="Shonar Bangla" pitchFamily="34" charset="0"/>
                  </a:rPr>
                  <a:t>B </a:t>
                </a:r>
                <a:r>
                  <a:rPr lang="en-US" sz="2000" dirty="0">
                    <a:latin typeface="Shonar Bangla" pitchFamily="34" charset="0"/>
                    <a:cs typeface="Shonar Bangla" pitchFamily="34" charset="0"/>
                  </a:rPr>
                  <a:t>={</a:t>
                </a:r>
                <a:r>
                  <a:rPr lang="en-US" sz="2000" dirty="0" err="1">
                    <a:latin typeface="Shonar Bangla" pitchFamily="34" charset="0"/>
                    <a:cs typeface="Shonar Bangla" pitchFamily="34" charset="0"/>
                  </a:rPr>
                  <a:t>x:x</a:t>
                </a:r>
                <a:r>
                  <a:rPr lang="en-US" sz="2000" dirty="0">
                    <a:latin typeface="Shonar Bangla" pitchFamily="34" charset="0"/>
                    <a:cs typeface="Shonar Bangla" pitchFamily="34" charset="0"/>
                  </a:rPr>
                  <a:t>,  10 </a:t>
                </a:r>
                <a:r>
                  <a:rPr lang="bn-BD" sz="2000" dirty="0">
                    <a:latin typeface="Shonar Bangla" pitchFamily="34" charset="0"/>
                    <a:cs typeface="Shonar Bangla" pitchFamily="34" charset="0"/>
                  </a:rPr>
                  <a:t>এর গুণনিয়কসমূহ </a:t>
                </a:r>
                <a:r>
                  <a:rPr lang="en-US" sz="2000" dirty="0">
                    <a:latin typeface="Shonar Bangla" pitchFamily="34" charset="0"/>
                    <a:cs typeface="Shonar Bangla" pitchFamily="34" charset="0"/>
                  </a:rPr>
                  <a:t>} </a:t>
                </a:r>
                <a:r>
                  <a:rPr lang="bn-BD" sz="2000" dirty="0">
                    <a:latin typeface="Shonar Bangla" pitchFamily="34" charset="0"/>
                    <a:cs typeface="Shonar Bangla" pitchFamily="34" charset="0"/>
                  </a:rPr>
                  <a:t>হলে  </a:t>
                </a:r>
                <a:r>
                  <a:rPr lang="en-US" sz="2000" dirty="0"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en-US" sz="2000" i="1" dirty="0">
                    <a:latin typeface="Shonar Bangla" pitchFamily="34" charset="0"/>
                    <a:cs typeface="Shonar Bangla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  <a:cs typeface="Shonar Bangla" pitchFamily="34" charset="0"/>
                      </a:rPr>
                      <m:t>∪</m:t>
                    </m:r>
                  </m:oMath>
                </a14:m>
                <a:r>
                  <a:rPr lang="en-US" sz="2000" i="1" dirty="0">
                    <a:latin typeface="Shonar Bangla" pitchFamily="34" charset="0"/>
                    <a:cs typeface="Shonar Bangla" pitchFamily="34" charset="0"/>
                  </a:rPr>
                  <a:t>B  </a:t>
                </a:r>
                <a:r>
                  <a:rPr lang="bn-BD" sz="2000" dirty="0">
                    <a:latin typeface="Shonar Bangla" pitchFamily="34" charset="0"/>
                    <a:cs typeface="Shonar Bangla" pitchFamily="34" charset="0"/>
                  </a:rPr>
                  <a:t>নির্ণয় করো ।</a:t>
                </a:r>
                <a:endParaRPr lang="en-US" sz="2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257490"/>
                <a:ext cx="8458200" cy="400110"/>
              </a:xfrm>
              <a:prstGeom prst="rect">
                <a:avLst/>
              </a:prstGeom>
              <a:blipFill>
                <a:blip r:embed="rId2"/>
                <a:stretch>
                  <a:fillRect l="-793" t="-16667" b="-10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1222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1513</TotalTime>
  <Words>289</Words>
  <Application>Microsoft Office PowerPoint</Application>
  <PresentationFormat>On-screen Show (4:3)</PresentationFormat>
  <Paragraphs>76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Oriel</vt:lpstr>
      <vt:lpstr>Slide 1</vt:lpstr>
      <vt:lpstr>Slide 2</vt:lpstr>
      <vt:lpstr>Slide 3</vt:lpstr>
      <vt:lpstr>Slide 4</vt:lpstr>
      <vt:lpstr>শিখনফল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WIN</dc:creator>
  <cp:lastModifiedBy>User</cp:lastModifiedBy>
  <cp:revision>190</cp:revision>
  <dcterms:created xsi:type="dcterms:W3CDTF">2006-08-16T00:00:00Z</dcterms:created>
  <dcterms:modified xsi:type="dcterms:W3CDTF">2020-03-19T12:12:56Z</dcterms:modified>
</cp:coreProperties>
</file>