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76" r:id="rId3"/>
    <p:sldId id="284" r:id="rId4"/>
    <p:sldId id="259" r:id="rId5"/>
    <p:sldId id="260" r:id="rId6"/>
    <p:sldId id="279" r:id="rId7"/>
    <p:sldId id="281" r:id="rId8"/>
    <p:sldId id="280" r:id="rId9"/>
    <p:sldId id="261" r:id="rId10"/>
    <p:sldId id="262" r:id="rId11"/>
    <p:sldId id="263" r:id="rId12"/>
    <p:sldId id="285" r:id="rId13"/>
    <p:sldId id="277" r:id="rId14"/>
    <p:sldId id="278" r:id="rId15"/>
    <p:sldId id="267" r:id="rId16"/>
    <p:sldId id="265" r:id="rId17"/>
    <p:sldId id="26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6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5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0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7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2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0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4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9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7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7.jp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6.jp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Nmrp3DdEoc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82583"/>
            <a:ext cx="4791075" cy="6020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5722755" y="3421245"/>
            <a:ext cx="6690087" cy="1524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-3268843" y="3436756"/>
            <a:ext cx="6690087" cy="1524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00400" y="2590800"/>
            <a:ext cx="5486400" cy="144655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3999" cy="684248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1726" y="263683"/>
            <a:ext cx="8534400" cy="5410200"/>
            <a:chOff x="304800" y="228600"/>
            <a:chExt cx="8534400" cy="5410200"/>
          </a:xfrm>
        </p:grpSpPr>
        <p:sp>
          <p:nvSpPr>
            <p:cNvPr id="2" name="Rectangle 1"/>
            <p:cNvSpPr/>
            <p:nvPr/>
          </p:nvSpPr>
          <p:spPr>
            <a:xfrm>
              <a:off x="304800" y="228600"/>
              <a:ext cx="8534400" cy="5410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40327" y="457200"/>
              <a:ext cx="8001000" cy="4800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589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0490" y="609600"/>
            <a:ext cx="7543800" cy="58477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শব্দ গুলো উপরের ছবিতে খুঁজে বের করি- </a:t>
            </a:r>
            <a:endParaRPr lang="en-US" sz="3200" cap="none" spc="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1" y="-7374"/>
            <a:ext cx="9144001" cy="6858001"/>
            <a:chOff x="-1" y="0"/>
            <a:chExt cx="9144001" cy="6858001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722755" y="3421245"/>
              <a:ext cx="6690087" cy="15240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-3266209" y="3418609"/>
              <a:ext cx="6705600" cy="1731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220497" y="4438201"/>
            <a:ext cx="1288473" cy="76944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  </a:t>
            </a:r>
            <a:endParaRPr lang="en-US" sz="4400" cap="none" spc="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00" y="3414860"/>
            <a:ext cx="1288473" cy="76944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খালা  </a:t>
            </a:r>
            <a:endParaRPr lang="en-US" sz="4400" cap="none" spc="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03290" y="2391520"/>
            <a:ext cx="1288473" cy="76944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ডাব  </a:t>
            </a:r>
            <a:endParaRPr lang="en-US" sz="4400" cap="none" spc="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1408227"/>
            <a:ext cx="1288473" cy="76944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কাকা </a:t>
            </a:r>
            <a:endParaRPr lang="en-US" sz="4400" cap="none" spc="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8" t="25555" r="7359" b="60000"/>
          <a:stretch/>
        </p:blipFill>
        <p:spPr>
          <a:xfrm>
            <a:off x="692250" y="3241145"/>
            <a:ext cx="3074512" cy="20177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25556" r="48025" b="60000"/>
          <a:stretch/>
        </p:blipFill>
        <p:spPr>
          <a:xfrm>
            <a:off x="758057" y="1257399"/>
            <a:ext cx="3048000" cy="1981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63" b="38594" l="65139" r="77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27" t="36666" r="22346" b="61111"/>
          <a:stretch/>
        </p:blipFill>
        <p:spPr>
          <a:xfrm>
            <a:off x="1520095" y="4589626"/>
            <a:ext cx="1146906" cy="7383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75" b="31328" l="26944" r="35000">
                        <a14:foregroundMark x1="32083" y1="28594" x2="31250" y2="3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54" t="26667" r="64445" b="68888"/>
          <a:stretch/>
        </p:blipFill>
        <p:spPr>
          <a:xfrm>
            <a:off x="1905000" y="1408227"/>
            <a:ext cx="613702" cy="6137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75" b="38594" l="55417" r="64028">
                        <a14:foregroundMark x1="57500" y1="32656" x2="57222" y2="3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57" t="27353" r="35567" b="60425"/>
          <a:stretch/>
        </p:blipFill>
        <p:spPr>
          <a:xfrm>
            <a:off x="810490" y="3467198"/>
            <a:ext cx="835238" cy="17625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66" b="39219" l="39306" r="4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27" t="26755" r="51597" b="59912"/>
          <a:stretch/>
        </p:blipFill>
        <p:spPr>
          <a:xfrm>
            <a:off x="2754229" y="1422975"/>
            <a:ext cx="827171" cy="181562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802581" y="123081"/>
            <a:ext cx="2576946" cy="584775"/>
          </a:xfrm>
          <a:prstGeom prst="rect">
            <a:avLst/>
          </a:prstGeom>
          <a:noFill/>
          <a:ln w="57150"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3200" cap="none" spc="0" dirty="0">
              <a:ln w="11430"/>
              <a:solidFill>
                <a:srgbClr val="00FF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52396 -0.353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50816 0.151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6 -0.02962 L 0.3066 0.2203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54601 -0.0273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447800" y="533400"/>
            <a:ext cx="5791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 আ-কার লিখে... 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58982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7" name="Rectangle 56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5400000">
              <a:off x="5722755" y="3421245"/>
              <a:ext cx="6690087" cy="1524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5400000">
              <a:off x="-3268843" y="3436756"/>
              <a:ext cx="6690087" cy="1524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 flipH="1">
            <a:off x="4009722" y="2903357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4114800" y="2986548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4191000" y="3048000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4294237" y="3124200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4397474" y="3184423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4500711" y="3262785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4639592" y="2654858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4626074" y="2857500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4639591" y="3055999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>
            <a:off x="4639592" y="3283530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H="1">
            <a:off x="4648200" y="3479094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4653111" y="3672520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4664168" y="3899253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H="1">
            <a:off x="4675225" y="4109293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>
            <a:off x="4639591" y="2540558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H="1">
            <a:off x="4750197" y="2772207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4889049" y="2757948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>
            <a:off x="5013202" y="2760174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084938">
            <a:off x="3884461" y="3076135"/>
            <a:ext cx="914400" cy="253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5400000">
            <a:off x="3789163" y="3356963"/>
            <a:ext cx="1852915" cy="224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83481" y="2751475"/>
            <a:ext cx="644275" cy="242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74837" y="5041235"/>
            <a:ext cx="5791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আ-কার খাতায় লিখে দেখাও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5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5722755" y="3421245"/>
            <a:ext cx="6690087" cy="1524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-3268843" y="3436756"/>
            <a:ext cx="6690087" cy="1524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538315" y="0"/>
            <a:ext cx="8077200" cy="1917290"/>
          </a:xfrm>
          <a:prstGeom prst="horizontalScroll">
            <a:avLst>
              <a:gd name="adj" fmla="val 16944"/>
            </a:avLst>
          </a:prstGeom>
          <a:solidFill>
            <a:schemeClr val="accent5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 কিছু ছবি দিয়ে </a:t>
            </a:r>
            <a:r>
              <a:rPr lang="en-US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ছবিতে কি দেখতে পাচ্ছো বলো- </a:t>
            </a:r>
            <a:endParaRPr lang="en-US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58" y="3894833"/>
            <a:ext cx="2905738" cy="1762454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2" y="4174346"/>
            <a:ext cx="2551779" cy="1826547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80" y="263208"/>
            <a:ext cx="3131863" cy="2479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9"/>
          <a:stretch/>
        </p:blipFill>
        <p:spPr>
          <a:xfrm>
            <a:off x="3230702" y="2632566"/>
            <a:ext cx="2730986" cy="308355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2" y="160540"/>
            <a:ext cx="3496565" cy="2582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443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5722755" y="3421245"/>
            <a:ext cx="6690087" cy="1524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-3268843" y="3436756"/>
            <a:ext cx="6690087" cy="1524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94855"/>
            <a:ext cx="2183418" cy="1324336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8" y="4596807"/>
            <a:ext cx="2739821" cy="1826547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32" y="752580"/>
            <a:ext cx="2721327" cy="21549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9"/>
          <a:stretch/>
        </p:blipFill>
        <p:spPr>
          <a:xfrm>
            <a:off x="3810000" y="4693731"/>
            <a:ext cx="1891172" cy="174516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2" y="322944"/>
            <a:ext cx="2555157" cy="18873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Horizontal Scroll 16"/>
          <p:cNvSpPr/>
          <p:nvPr/>
        </p:nvSpPr>
        <p:spPr>
          <a:xfrm>
            <a:off x="6248400" y="-84202"/>
            <a:ext cx="2937694" cy="1001572"/>
          </a:xfrm>
          <a:prstGeom prst="horizontalScroll">
            <a:avLst>
              <a:gd name="adj" fmla="val 16944"/>
            </a:avLst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কাজে মূল্যায়ন  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6" y="2380798"/>
            <a:ext cx="1672483" cy="19047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27" y="4518758"/>
            <a:ext cx="2047057" cy="204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63" y="2488177"/>
            <a:ext cx="2253601" cy="16880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Horizontal Scroll 17"/>
          <p:cNvSpPr/>
          <p:nvPr/>
        </p:nvSpPr>
        <p:spPr>
          <a:xfrm>
            <a:off x="2726600" y="581277"/>
            <a:ext cx="3498552" cy="1389372"/>
          </a:xfrm>
          <a:prstGeom prst="horizontalScroll">
            <a:avLst>
              <a:gd name="adj" fmla="val 16944"/>
            </a:avLst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লক্ষ্য কর এবং যে নাম গুলোয় আ-কার আছে সেগুলো চিহ্নিত কর। 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3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81000"/>
            <a:ext cx="8534400" cy="5410200"/>
            <a:chOff x="304800" y="228600"/>
            <a:chExt cx="8534400" cy="5410200"/>
          </a:xfrm>
        </p:grpSpPr>
        <p:sp>
          <p:nvSpPr>
            <p:cNvPr id="2" name="Rectangle 1"/>
            <p:cNvSpPr/>
            <p:nvPr/>
          </p:nvSpPr>
          <p:spPr>
            <a:xfrm>
              <a:off x="304800" y="228600"/>
              <a:ext cx="8534400" cy="5410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40327" y="457200"/>
              <a:ext cx="8001000" cy="4800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00100" y="654031"/>
            <a:ext cx="7543800" cy="46166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নিচের বাক্য গুলি পড়ি এবং আ-কার যুক্ত শব্দে গোল দাগ দিই... </a:t>
            </a:r>
            <a:endParaRPr lang="en-US" sz="2400" b="1" cap="none" spc="0" dirty="0">
              <a:ln w="11430"/>
              <a:solidFill>
                <a:srgbClr val="00FF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5898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7811" y="4825425"/>
            <a:ext cx="7543800" cy="58477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বোনের নাম সুমি।  </a:t>
            </a:r>
            <a:endParaRPr lang="en-US" sz="3200" b="1" cap="none" spc="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8927" y="1581878"/>
            <a:ext cx="7543800" cy="58477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 নাম  মিনা। </a:t>
            </a:r>
            <a:endParaRPr lang="en-US" sz="3200" b="1" cap="none" spc="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8927" y="3707950"/>
            <a:ext cx="7543800" cy="58477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 আমাকে অনেক আদর করে। </a:t>
            </a:r>
            <a:endParaRPr lang="en-US" sz="3200" b="1" cap="none" spc="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8927" y="2632835"/>
            <a:ext cx="7574973" cy="58477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 স্কুলে  যাই । </a:t>
            </a:r>
            <a:endParaRPr lang="en-US" sz="3200" b="1" cap="none" spc="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76600" y="1566199"/>
            <a:ext cx="990600" cy="508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67200" y="1591105"/>
            <a:ext cx="685800" cy="508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53000" y="1582069"/>
            <a:ext cx="990600" cy="508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52800" y="2632835"/>
            <a:ext cx="838200" cy="508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52999" y="2672671"/>
            <a:ext cx="685801" cy="4384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438400" y="3694920"/>
            <a:ext cx="609600" cy="508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0" y="3661904"/>
            <a:ext cx="990600" cy="541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62833" y="3708974"/>
            <a:ext cx="907473" cy="508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33700" y="4863607"/>
            <a:ext cx="952500" cy="508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38700" y="4863607"/>
            <a:ext cx="609600" cy="508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5722755" y="3421245"/>
              <a:ext cx="6690087" cy="1524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-3352801" y="3352801"/>
              <a:ext cx="6858001" cy="15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85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2" grpId="0" animBg="1"/>
      <p:bldP spid="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58982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6"/>
          </a:solidFill>
        </p:grpSpPr>
        <p:sp>
          <p:nvSpPr>
            <p:cNvPr id="62" name="Rectangle 61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5400000">
              <a:off x="5722755" y="3421245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5400000">
              <a:off x="-3268843" y="3436756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 rot="19576639">
            <a:off x="-304800" y="703984"/>
            <a:ext cx="2590800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মূল্যায়ন... 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8084" y="1997662"/>
            <a:ext cx="5791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শুণ্যস্থানে ‘আ-কার’ চিহ্ন লিখঃ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2675" y="3175913"/>
            <a:ext cx="71351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8008" y="3205041"/>
            <a:ext cx="71351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0227" y="3195302"/>
            <a:ext cx="71351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0227" y="3951526"/>
            <a:ext cx="71351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2248" y="3961220"/>
            <a:ext cx="71351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2675" y="3957336"/>
            <a:ext cx="71351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0227" y="4732949"/>
            <a:ext cx="71351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2248" y="4742643"/>
            <a:ext cx="71351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2675" y="4742643"/>
            <a:ext cx="71351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4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031" y="1600200"/>
            <a:ext cx="8456969" cy="37338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589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6"/>
          </a:solidFill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722755" y="3421245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268843" y="3436756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6031" y="457200"/>
            <a:ext cx="8610597" cy="646331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নতুন শব্দ ও তার অর্থ লিখে নাও ... 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39193" y="2855141"/>
            <a:ext cx="1592825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ডাব </a:t>
            </a:r>
            <a:endParaRPr lang="en-US" sz="6600" b="1" cap="none" spc="0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151237" y="3054319"/>
            <a:ext cx="1676400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46856" y="2855141"/>
            <a:ext cx="29718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কচি নারিকেল  </a:t>
            </a:r>
            <a:endParaRPr lang="en-US" sz="4800" b="1" cap="none" spc="0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24" grpId="0" animBg="1"/>
      <p:bldP spid="2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5898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6"/>
          </a:solidFill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5722755" y="3421245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-3268843" y="3436756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09800" y="719309"/>
            <a:ext cx="3747655" cy="1789257"/>
            <a:chOff x="5214374" y="128772"/>
            <a:chExt cx="3747655" cy="17892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374" y="128772"/>
              <a:ext cx="1066800" cy="178925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2" name="Rectangle 21"/>
            <p:cNvSpPr/>
            <p:nvPr/>
          </p:nvSpPr>
          <p:spPr>
            <a:xfrm>
              <a:off x="6343519" y="709401"/>
              <a:ext cx="2618510" cy="83099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57200" y="3278516"/>
            <a:ext cx="8229599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আ-কার যুক্ত ৫টি শব্দ লিখে আনবে। 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8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966643" y="167912"/>
            <a:ext cx="10958239" cy="6385288"/>
            <a:chOff x="-1966643" y="167912"/>
            <a:chExt cx="10958239" cy="63852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33"/>
            <a:stretch/>
          </p:blipFill>
          <p:spPr>
            <a:xfrm>
              <a:off x="1600199" y="167912"/>
              <a:ext cx="7391397" cy="638528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1966643" y="1676400"/>
              <a:ext cx="7133684" cy="31700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</a:t>
              </a:r>
            </a:p>
            <a:p>
              <a:pPr algn="ctr"/>
              <a:r>
                <a:rPr lang="bn-BD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BD" sz="40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ক্লাস </a:t>
              </a:r>
            </a:p>
            <a:p>
              <a:pPr algn="ctr"/>
              <a:r>
                <a:rPr lang="bn-BD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  </a:t>
              </a:r>
              <a:r>
                <a:rPr lang="bn-BD" sz="40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এখানেই </a:t>
              </a:r>
            </a:p>
            <a:p>
              <a:pPr algn="ctr"/>
              <a:r>
                <a:rPr lang="bn-BD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        </a:t>
              </a:r>
              <a:r>
                <a:rPr lang="bn-BD" sz="40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শেষ।</a:t>
              </a:r>
            </a:p>
            <a:p>
              <a:pPr algn="ctr"/>
              <a:r>
                <a:rPr lang="bn-BD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                        </a:t>
              </a:r>
              <a:r>
                <a:rPr lang="bn-BD" sz="4000" b="1" dirty="0" smtClean="0">
                  <a:ln w="11430"/>
                  <a:solidFill>
                    <a:srgbClr val="FF33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 । </a:t>
              </a:r>
              <a:endParaRPr lang="en-US" sz="4000" b="1" cap="none" spc="0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5898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6"/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722755" y="3421245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268843" y="3436756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53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3" y="138307"/>
            <a:ext cx="9047348" cy="6019800"/>
            <a:chOff x="76200" y="46594"/>
            <a:chExt cx="9047348" cy="6019800"/>
          </a:xfrm>
          <a:blipFill>
            <a:blip r:embed="rId3"/>
            <a:tile tx="0" ty="0" sx="100000" sy="100000" flip="none" algn="tl"/>
          </a:blipFill>
        </p:grpSpPr>
        <p:grpSp>
          <p:nvGrpSpPr>
            <p:cNvPr id="14" name="Group 13"/>
            <p:cNvGrpSpPr/>
            <p:nvPr/>
          </p:nvGrpSpPr>
          <p:grpSpPr>
            <a:xfrm>
              <a:off x="76200" y="46594"/>
              <a:ext cx="8991600" cy="6019800"/>
              <a:chOff x="76200" y="46594"/>
              <a:chExt cx="8991600" cy="6019800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6200" y="46594"/>
                <a:ext cx="8991600" cy="60198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56680" y="3276600"/>
                <a:ext cx="3996479" cy="2246769"/>
              </a:xfrm>
              <a:prstGeom prst="rect">
                <a:avLst/>
              </a:prstGeom>
              <a:grp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BD" sz="28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মল্লিকা পাল</a:t>
                </a:r>
              </a:p>
              <a:p>
                <a:pPr algn="ctr"/>
                <a:r>
                  <a:rPr lang="bn-BD" sz="28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সহকারি শিক্ষক,</a:t>
                </a:r>
              </a:p>
              <a:p>
                <a:pPr algn="ctr"/>
                <a:r>
                  <a:rPr lang="en-US" sz="2800" b="1" dirty="0" err="1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কাঠি</a:t>
                </a:r>
                <a:r>
                  <a:rPr lang="bn-BD" sz="28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সরকারি প্রাথমিক বিদ্যালয়,</a:t>
                </a:r>
              </a:p>
              <a:p>
                <a:pPr algn="ctr"/>
                <a:r>
                  <a:rPr lang="en-US" sz="2800" b="1" dirty="0" err="1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গোপালগঞ্জ</a:t>
                </a:r>
                <a:r>
                  <a:rPr lang="en-US" sz="28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সদর</a:t>
                </a:r>
                <a:r>
                  <a:rPr lang="bn-BD" sz="28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b="1" dirty="0" err="1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গোপালগঞ্জ</a:t>
                </a:r>
                <a:r>
                  <a:rPr lang="bn-BD" sz="28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 algn="ctr"/>
                <a:r>
                  <a:rPr lang="bn-BD" sz="28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mpaul29024@gmail.com</a:t>
                </a:r>
                <a:endParaRPr lang="en-US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4" t="14445" r="29999" b="32222"/>
              <a:stretch/>
            </p:blipFill>
            <p:spPr>
              <a:xfrm>
                <a:off x="1219200" y="711369"/>
                <a:ext cx="1894916" cy="2317016"/>
              </a:xfrm>
              <a:prstGeom prst="roundRect">
                <a:avLst>
                  <a:gd name="adj" fmla="val 4167"/>
                </a:avLst>
              </a:prstGeom>
              <a:grpFill/>
              <a:ln w="76200" cap="sq">
                <a:solidFill>
                  <a:srgbClr val="292929"/>
                </a:solidFill>
                <a:miter lim="800000"/>
              </a:ln>
              <a:effectLst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4075370" y="3195132"/>
              <a:ext cx="5048178" cy="2677656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800" b="1" cap="none" spc="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শ্রেণিঃ </a:t>
              </a:r>
              <a:r>
                <a:rPr lang="bn-BD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প্রথম</a:t>
              </a:r>
            </a:p>
            <a:p>
              <a:pPr algn="ctr"/>
              <a:r>
                <a:rPr lang="bn-BD" sz="2800" b="1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বিষয়ঃ বাংলা </a:t>
              </a:r>
            </a:p>
            <a:p>
              <a:pPr algn="ctr"/>
              <a:r>
                <a:rPr lang="bn-BD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পাঠ-</a:t>
              </a:r>
              <a:r>
                <a:rPr lang="en-US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2 </a:t>
              </a:r>
              <a:r>
                <a:rPr lang="en-US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</a:t>
              </a:r>
              <a:endParaRPr lang="en-US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</a:t>
              </a:r>
              <a:r>
                <a:rPr lang="en-US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তারিখঃ </a:t>
              </a:r>
              <a:r>
                <a:rPr lang="bn-BD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2</a:t>
              </a:r>
              <a:r>
                <a:rPr lang="en-US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6</a:t>
              </a:r>
              <a:r>
                <a:rPr lang="bn-BD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/০</a:t>
              </a:r>
              <a:r>
                <a:rPr lang="en-US" sz="2800" b="1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sz="2800" b="1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/২০</a:t>
              </a:r>
              <a:r>
                <a:rPr lang="en-US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২০ </a:t>
              </a:r>
              <a:r>
                <a:rPr lang="en-US" sz="2800" b="1" dirty="0" err="1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খ্রিঃ</a:t>
              </a:r>
              <a:r>
                <a:rPr lang="en-US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সময়ঃ ৫৫মি</a:t>
              </a:r>
            </a:p>
            <a:p>
              <a:pPr algn="ctr"/>
              <a:r>
                <a:rPr lang="bn-BD" sz="2800" b="1" cap="none" spc="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b="1" cap="none" spc="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" t="3488" r="7388" b="3488"/>
            <a:stretch/>
          </p:blipFill>
          <p:spPr>
            <a:xfrm>
              <a:off x="5928267" y="866266"/>
              <a:ext cx="1630867" cy="2007221"/>
            </a:xfrm>
            <a:prstGeom prst="roundRect">
              <a:avLst>
                <a:gd name="adj" fmla="val 4167"/>
              </a:avLst>
            </a:prstGeom>
            <a:grpFill/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4724400" y="711370"/>
              <a:ext cx="0" cy="4811999"/>
            </a:xfrm>
            <a:prstGeom prst="straightConnector1">
              <a:avLst/>
            </a:prstGeom>
            <a:grpFill/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876800" y="1207801"/>
              <a:ext cx="0" cy="4811999"/>
            </a:xfrm>
            <a:prstGeom prst="straightConnector1">
              <a:avLst/>
            </a:prstGeom>
            <a:grpFill/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572000" y="1207801"/>
              <a:ext cx="0" cy="4811999"/>
            </a:xfrm>
            <a:prstGeom prst="straightConnector1">
              <a:avLst/>
            </a:prstGeom>
            <a:grpFill/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733800" y="1778517"/>
              <a:ext cx="1939954" cy="707886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উপস্থাপনায়</a:t>
              </a:r>
              <a:endParaRPr lang="en-US" sz="40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722755" y="3421245"/>
              <a:ext cx="6690087" cy="1524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-3268843" y="3436756"/>
              <a:ext cx="6690087" cy="1524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311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5722755" y="3421245"/>
            <a:ext cx="6690087" cy="1524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-3268843" y="3436756"/>
            <a:ext cx="6690087" cy="1524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0" y="685800"/>
            <a:ext cx="5486400" cy="7694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3999" cy="684248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7Nmrp3DdEoc">
            <a:hlinkClick r:id="" action="ppaction://ole?verb=0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0600" y="1752692"/>
            <a:ext cx="7558390" cy="42515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949" y="3055533"/>
            <a:ext cx="8382000" cy="7694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স্বরবর্ণের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  <p:bldP spid="2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7" y="235652"/>
            <a:ext cx="8610600" cy="60236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20218" y="2175584"/>
            <a:ext cx="3701655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‘ছবি দেখে গল্প শুনি ও বলি’</a:t>
            </a:r>
            <a:r>
              <a:rPr lang="bn-BD" sz="32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799" y="1180049"/>
            <a:ext cx="37224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পাঠ... </a:t>
            </a:r>
            <a:endParaRPr lang="en-US" sz="5400" b="1" cap="none" spc="0" dirty="0">
              <a:ln w="11430"/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5898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6"/>
          </a:solidFill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722755" y="3421245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-3268843" y="3436756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86640" y="2807913"/>
            <a:ext cx="1968809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পাঠ্যাংশ... </a:t>
            </a:r>
            <a:endParaRPr lang="en-US" sz="4000" b="1" cap="none" spc="0" dirty="0">
              <a:ln w="11430"/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3543" y="3550507"/>
            <a:ext cx="1455848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32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-কার’</a:t>
            </a:r>
            <a:r>
              <a:rPr lang="bn-BD" sz="32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352800" y="2514600"/>
            <a:ext cx="12115801" cy="3505198"/>
            <a:chOff x="-3352800" y="2514600"/>
            <a:chExt cx="12115801" cy="3505198"/>
          </a:xfrm>
        </p:grpSpPr>
        <p:sp>
          <p:nvSpPr>
            <p:cNvPr id="5" name="Rounded Rectangle 4"/>
            <p:cNvSpPr/>
            <p:nvPr/>
          </p:nvSpPr>
          <p:spPr>
            <a:xfrm>
              <a:off x="380999" y="2514600"/>
              <a:ext cx="8382002" cy="350519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3352800" y="3124200"/>
              <a:ext cx="11887200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 পাঠ শেষে শিক্ষার্থীরা,</a:t>
              </a:r>
            </a:p>
            <a:p>
              <a:pPr algn="ctr"/>
              <a:r>
                <a:rPr lang="bn-BD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</a:t>
              </a:r>
              <a:r>
                <a:rPr lang="en-US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    1.</a:t>
              </a:r>
              <a:r>
                <a:rPr lang="bn-BD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BD" sz="3200" b="1" cap="none" spc="0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cap="none" spc="0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আ-</a:t>
              </a:r>
              <a:r>
                <a:rPr lang="bn-BD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</a:t>
              </a:r>
              <a:r>
                <a:rPr lang="en-US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bn-BD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চিহ্নযুক্ত শব্দ ও অনুরূপ</a:t>
              </a:r>
              <a:r>
                <a:rPr lang="en-US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শব্দযোগে</a:t>
              </a:r>
              <a:r>
                <a:rPr lang="en-US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গঠিত বাক্য</a:t>
              </a:r>
              <a:r>
                <a:rPr lang="en-US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200" b="1" dirty="0" err="1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শুনে</a:t>
              </a:r>
              <a:r>
                <a:rPr lang="en-US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endParaRPr lang="bn-BD" sz="3200" b="1" cap="none" spc="0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b="1" cap="none" spc="0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         </a:t>
              </a:r>
              <a:r>
                <a:rPr lang="en-US" sz="3200" b="1" cap="none" spc="0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1.২.১</a:t>
              </a:r>
              <a:r>
                <a:rPr lang="en-US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আ-</a:t>
              </a:r>
              <a:r>
                <a:rPr lang="en-US" sz="3200" b="1" dirty="0" err="1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</a:t>
              </a:r>
              <a:r>
                <a:rPr lang="en-US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চিহ্নটি</a:t>
              </a:r>
              <a:r>
                <a:rPr lang="en-US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সঠিক</a:t>
              </a:r>
              <a:r>
                <a:rPr lang="en-US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ভাবে</a:t>
              </a:r>
              <a:r>
                <a:rPr lang="en-US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লিখতে</a:t>
              </a:r>
              <a:r>
                <a:rPr lang="en-US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200" b="1" cap="none" spc="0" dirty="0" smtClean="0">
                  <a:ln w="11430">
                    <a:noFill/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b="1" cap="none" spc="0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Horizontal Scroll 3"/>
          <p:cNvSpPr/>
          <p:nvPr/>
        </p:nvSpPr>
        <p:spPr>
          <a:xfrm>
            <a:off x="2286000" y="875973"/>
            <a:ext cx="4191000" cy="1371600"/>
          </a:xfrm>
          <a:prstGeom prst="horizontalScroll">
            <a:avLst>
              <a:gd name="adj" fmla="val 16944"/>
            </a:avLst>
          </a:prstGeom>
          <a:solidFill>
            <a:schemeClr val="accent5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শিখনফল:</a:t>
            </a:r>
            <a:endParaRPr lang="en-US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5898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6"/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722755" y="3421245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3268843" y="3436756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54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657600" y="4023089"/>
            <a:ext cx="5486400" cy="2834911"/>
            <a:chOff x="3657600" y="4023089"/>
            <a:chExt cx="5486400" cy="2834911"/>
          </a:xfrm>
        </p:grpSpPr>
        <p:sp>
          <p:nvSpPr>
            <p:cNvPr id="19" name="Rectangle 18"/>
            <p:cNvSpPr/>
            <p:nvPr/>
          </p:nvSpPr>
          <p:spPr>
            <a:xfrm>
              <a:off x="7222146" y="4038601"/>
              <a:ext cx="1921854" cy="2803888"/>
            </a:xfrm>
            <a:prstGeom prst="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657600" y="4023089"/>
              <a:ext cx="5486399" cy="2819400"/>
              <a:chOff x="297570" y="3672129"/>
              <a:chExt cx="4350630" cy="288107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50" y="3691794"/>
                <a:ext cx="4286250" cy="28575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97570" y="3672129"/>
                <a:ext cx="2826630" cy="2881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7222146" y="4023089"/>
              <a:ext cx="93054" cy="28349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-1905000" y="304800"/>
            <a:ext cx="8391928" cy="769441"/>
          </a:xfrm>
          <a:prstGeom prst="rect">
            <a:avLst/>
          </a:prstGeom>
          <a:noFill/>
          <a:ln w="57150"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লক্ষ্য করি... </a:t>
            </a:r>
            <a:endParaRPr lang="en-US" sz="4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18281" y="3013934"/>
            <a:ext cx="2209800" cy="2286001"/>
            <a:chOff x="-457200" y="2667001"/>
            <a:chExt cx="2913729" cy="2743200"/>
          </a:xfrm>
        </p:grpSpPr>
        <p:sp>
          <p:nvSpPr>
            <p:cNvPr id="16" name="Rounded Rectangle 15"/>
            <p:cNvSpPr/>
            <p:nvPr/>
          </p:nvSpPr>
          <p:spPr>
            <a:xfrm>
              <a:off x="-457200" y="2667001"/>
              <a:ext cx="2913729" cy="2743200"/>
            </a:xfrm>
            <a:prstGeom prst="roundRect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571" y="2779266"/>
              <a:ext cx="2326934" cy="251867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96" y="1828800"/>
            <a:ext cx="2614737" cy="1725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8" name="Group 27"/>
          <p:cNvGrpSpPr/>
          <p:nvPr/>
        </p:nvGrpSpPr>
        <p:grpSpPr>
          <a:xfrm>
            <a:off x="-838200" y="-47480"/>
            <a:ext cx="3581400" cy="2503815"/>
            <a:chOff x="-838200" y="-47480"/>
            <a:chExt cx="3581400" cy="25038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0" y="-47480"/>
              <a:ext cx="3294729" cy="2503815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-130571" y="167913"/>
              <a:ext cx="2873771" cy="2270487"/>
            </a:xfrm>
            <a:prstGeom prst="roundRect">
              <a:avLst/>
            </a:prstGeom>
            <a:no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1" y="0"/>
            <a:ext cx="9144001" cy="6867980"/>
            <a:chOff x="-1" y="0"/>
            <a:chExt cx="9144001" cy="686798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solidFill>
              <a:schemeClr val="accent6"/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9144000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5722755" y="3421245"/>
                <a:ext cx="6690087" cy="15240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 rot="5400000">
                <a:off x="-3268843" y="3436756"/>
                <a:ext cx="6690087" cy="15240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-1" y="6715580"/>
              <a:ext cx="9144000" cy="152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971800" y="727933"/>
            <a:ext cx="5733128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মামা যায়।</a:t>
            </a:r>
            <a:endParaRPr lang="en-US" sz="4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91518" y="2190566"/>
            <a:ext cx="4794443" cy="769441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ডাব খায়।</a:t>
            </a:r>
            <a:endParaRPr lang="en-US" sz="4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93976" y="3670706"/>
            <a:ext cx="4958504" cy="7694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 গায়।</a:t>
            </a:r>
            <a:endParaRPr lang="en-US" sz="4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89017" y="5571986"/>
            <a:ext cx="5733128" cy="76944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 বাজায়।</a:t>
            </a:r>
            <a:endParaRPr lang="en-US" sz="4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5898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6"/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722755" y="3421245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3268843" y="3436756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5800" y="393055"/>
            <a:ext cx="6362700" cy="5386090"/>
            <a:chOff x="685800" y="393055"/>
            <a:chExt cx="6362700" cy="5386090"/>
          </a:xfrm>
        </p:grpSpPr>
        <p:grpSp>
          <p:nvGrpSpPr>
            <p:cNvPr id="6" name="Group 5"/>
            <p:cNvGrpSpPr/>
            <p:nvPr/>
          </p:nvGrpSpPr>
          <p:grpSpPr>
            <a:xfrm>
              <a:off x="685800" y="393055"/>
              <a:ext cx="5733128" cy="5386090"/>
              <a:chOff x="1400635" y="638624"/>
              <a:chExt cx="5733128" cy="538609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400635" y="638624"/>
                <a:ext cx="5733128" cy="5386090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BD" sz="34400" b="1" dirty="0" smtClean="0">
                    <a:ln w="1143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যা</a:t>
                </a:r>
                <a:endParaRPr lang="en-US" sz="34400" b="1" cap="none" spc="0" dirty="0">
                  <a:ln w="1143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514600" y="1167177"/>
                <a:ext cx="2514600" cy="3978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2247900" y="472653"/>
              <a:ext cx="4800600" cy="4876800"/>
            </a:xfrm>
            <a:prstGeom prst="ellipse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676400" y="-914400"/>
            <a:ext cx="5733128" cy="9248686"/>
          </a:xfrm>
          <a:prstGeom prst="rect">
            <a:avLst/>
          </a:prstGeom>
          <a:noFill/>
          <a:ln w="38100"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9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595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81200" y="2514600"/>
            <a:ext cx="12268200" cy="3505198"/>
            <a:chOff x="-2325469" y="2667000"/>
            <a:chExt cx="12268200" cy="3505198"/>
          </a:xfrm>
        </p:grpSpPr>
        <p:sp>
          <p:nvSpPr>
            <p:cNvPr id="5" name="Rounded Rectangle 4"/>
            <p:cNvSpPr/>
            <p:nvPr/>
          </p:nvSpPr>
          <p:spPr>
            <a:xfrm>
              <a:off x="36730" y="2667000"/>
              <a:ext cx="8382002" cy="3505198"/>
            </a:xfrm>
            <a:prstGeom prst="roundRect">
              <a:avLst/>
            </a:prstGeom>
            <a:solidFill>
              <a:schemeClr val="tx1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2325469" y="3095329"/>
              <a:ext cx="122682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স্বরবর্ণের সংক্ষিপ্ত রূপকে কার বলে। </a:t>
              </a:r>
              <a:endParaRPr lang="en-US" sz="3200" b="1" cap="none" spc="0" dirty="0">
                <a:ln w="11430">
                  <a:noFill/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Horizontal Scroll 3"/>
          <p:cNvSpPr/>
          <p:nvPr/>
        </p:nvSpPr>
        <p:spPr>
          <a:xfrm>
            <a:off x="2057400" y="457199"/>
            <a:ext cx="4191000" cy="1371600"/>
          </a:xfrm>
          <a:prstGeom prst="horizontalScroll">
            <a:avLst>
              <a:gd name="adj" fmla="val 16944"/>
            </a:avLst>
          </a:prstGeom>
          <a:solidFill>
            <a:schemeClr val="accent5"/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 চিহ্ন  </a:t>
            </a:r>
            <a:endParaRPr lang="en-US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5898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6"/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722755" y="3421245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3268843" y="3436756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29235" y="3746302"/>
            <a:ext cx="6981364" cy="1692771"/>
            <a:chOff x="1629235" y="3746302"/>
            <a:chExt cx="6981364" cy="1692771"/>
          </a:xfrm>
        </p:grpSpPr>
        <p:grpSp>
          <p:nvGrpSpPr>
            <p:cNvPr id="6" name="Group 5"/>
            <p:cNvGrpSpPr/>
            <p:nvPr/>
          </p:nvGrpSpPr>
          <p:grpSpPr>
            <a:xfrm>
              <a:off x="1629235" y="3746302"/>
              <a:ext cx="5733128" cy="1692771"/>
              <a:chOff x="1629235" y="3746302"/>
              <a:chExt cx="5733128" cy="16927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29235" y="3746302"/>
                <a:ext cx="5733128" cy="169277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BD" sz="4400" b="1" dirty="0" smtClean="0">
                    <a:ln w="11430"/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আজকের পাঠের কার চিহ্নটি হল- “আ-কার   </a:t>
                </a:r>
                <a:r>
                  <a:rPr lang="bn-BD" sz="60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 </a:t>
                </a:r>
                <a:r>
                  <a:rPr lang="bn-BD" sz="4400" b="1" dirty="0" smtClean="0">
                    <a:ln w="11430"/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4400" b="1" cap="none" spc="0" dirty="0">
                  <a:ln w="11430"/>
                  <a:solidFill>
                    <a:schemeClr val="bg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5105400" y="4592687"/>
                <a:ext cx="533400" cy="6162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877471" y="4345600"/>
              <a:ext cx="5733128" cy="1015663"/>
            </a:xfrm>
            <a:prstGeom prst="rect">
              <a:avLst/>
            </a:prstGeom>
            <a:noFill/>
            <a:ln w="38100"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    ) </a:t>
              </a:r>
              <a:endParaRPr lang="en-US" sz="6000" b="1" cap="none" spc="0" dirty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8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4257" y="917414"/>
            <a:ext cx="4491426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কাকা যায়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ডাব খায়। </a:t>
            </a:r>
            <a:endParaRPr lang="en-US" sz="4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29882" r="821" b="-1"/>
          <a:stretch/>
        </p:blipFill>
        <p:spPr>
          <a:xfrm>
            <a:off x="0" y="6019800"/>
            <a:ext cx="9144000" cy="85898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6"/>
          </a:solidFill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722755" y="3421245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268843" y="3436756"/>
              <a:ext cx="6690087" cy="152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71071" y="2807492"/>
            <a:ext cx="8391928" cy="76944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লক্ষ্য করি... </a:t>
            </a:r>
            <a:endParaRPr lang="en-US" sz="4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7" t="25555" r="5963" b="60000"/>
          <a:stretch/>
        </p:blipFill>
        <p:spPr>
          <a:xfrm>
            <a:off x="224231" y="3165173"/>
            <a:ext cx="4165238" cy="27312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t="25884" r="48691" b="60303"/>
          <a:stretch/>
        </p:blipFill>
        <p:spPr>
          <a:xfrm>
            <a:off x="169482" y="167913"/>
            <a:ext cx="4154326" cy="27601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4443090" y="4058414"/>
            <a:ext cx="4476678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খালা যায়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 খায়। </a:t>
            </a:r>
            <a:endParaRPr lang="en-US" sz="48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Minus 25"/>
          <p:cNvSpPr/>
          <p:nvPr/>
        </p:nvSpPr>
        <p:spPr>
          <a:xfrm>
            <a:off x="5105400" y="1373161"/>
            <a:ext cx="228600" cy="1508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8002318" y="4554926"/>
            <a:ext cx="228600" cy="1508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>
            <a:off x="5983020" y="4574263"/>
            <a:ext cx="228600" cy="1508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7113896" y="4554927"/>
            <a:ext cx="228600" cy="1508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5425374" y="4574262"/>
            <a:ext cx="228600" cy="1508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>
            <a:off x="4954320" y="4574264"/>
            <a:ext cx="228600" cy="1508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31"/>
          <p:cNvSpPr/>
          <p:nvPr/>
        </p:nvSpPr>
        <p:spPr>
          <a:xfrm>
            <a:off x="8000999" y="1404526"/>
            <a:ext cx="228600" cy="1508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6096000" y="1404526"/>
            <a:ext cx="228600" cy="1508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7188776" y="1397130"/>
            <a:ext cx="228600" cy="15083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2" grpId="1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291</Words>
  <Application>Microsoft Office PowerPoint</Application>
  <PresentationFormat>On-screen Show (4:3)</PresentationFormat>
  <Paragraphs>71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Mollika</cp:lastModifiedBy>
  <cp:revision>113</cp:revision>
  <dcterms:created xsi:type="dcterms:W3CDTF">2006-08-16T00:00:00Z</dcterms:created>
  <dcterms:modified xsi:type="dcterms:W3CDTF">2020-03-27T14:59:46Z</dcterms:modified>
</cp:coreProperties>
</file>