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3" r:id="rId3"/>
    <p:sldId id="282" r:id="rId4"/>
    <p:sldId id="285" r:id="rId5"/>
    <p:sldId id="264" r:id="rId6"/>
    <p:sldId id="281" r:id="rId7"/>
    <p:sldId id="279" r:id="rId8"/>
    <p:sldId id="286" r:id="rId9"/>
    <p:sldId id="266" r:id="rId10"/>
    <p:sldId id="261" r:id="rId11"/>
    <p:sldId id="267" r:id="rId12"/>
    <p:sldId id="260" r:id="rId13"/>
    <p:sldId id="268" r:id="rId14"/>
    <p:sldId id="269" r:id="rId15"/>
    <p:sldId id="258" r:id="rId16"/>
    <p:sldId id="263" r:id="rId17"/>
    <p:sldId id="262" r:id="rId18"/>
    <p:sldId id="265" r:id="rId19"/>
    <p:sldId id="272" r:id="rId20"/>
    <p:sldId id="259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3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hyperlink" Target="mailto:bipulsarkar1977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mailto:bipulsarkar1977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স্বাগতম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28600"/>
            <a:ext cx="6581775" cy="1628775"/>
          </a:xfrm>
          <a:prstGeom prst="rect">
            <a:avLst/>
          </a:prstGeom>
        </p:spPr>
      </p:pic>
      <p:pic>
        <p:nvPicPr>
          <p:cNvPr id="5" name="Picture 4" descr="image_459350_158311507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828800"/>
            <a:ext cx="8534400" cy="44148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282"/>
            <a:ext cx="9144000" cy="6907282"/>
          </a:xfrm>
          <a:prstGeom prst="rect">
            <a:avLst/>
          </a:prstGeom>
        </p:spPr>
      </p:pic>
      <p:pic>
        <p:nvPicPr>
          <p:cNvPr id="4" name="Picture 3" descr="আয়ত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52400"/>
            <a:ext cx="4324350" cy="16097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2057400"/>
            <a:ext cx="3352800" cy="15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আয়ত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" y="3886200"/>
          <a:ext cx="89916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00"/>
              </a:tblGrid>
              <a:tr h="43180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32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NikoshBAN" pitchFamily="2" charset="0"/>
                          <a:cs typeface="NikoshBAN" pitchFamily="2" charset="0"/>
                        </a:rPr>
                        <a:t>সামান্তরিকের</a:t>
                      </a:r>
                      <a:r>
                        <a:rPr lang="en-US" sz="32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কোণ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সমকোণ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,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তাই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আয়ত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</a:p>
                    <a:p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আয়তের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চারটি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কোণ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সমকোণ।আয়তের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সীমাবদ্ধ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ক্ষেত্রকে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আয়তক্ষেত্র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</p:spPr>
      </p:pic>
      <p:pic>
        <p:nvPicPr>
          <p:cNvPr id="4" name="Picture 3" descr="রম্ব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28600"/>
            <a:ext cx="4191000" cy="609599"/>
          </a:xfrm>
          <a:prstGeom prst="rect">
            <a:avLst/>
          </a:prstGeom>
        </p:spPr>
      </p:pic>
      <p:sp>
        <p:nvSpPr>
          <p:cNvPr id="5" name="Parallelogram 4"/>
          <p:cNvSpPr/>
          <p:nvPr/>
        </p:nvSpPr>
        <p:spPr>
          <a:xfrm>
            <a:off x="3124200" y="1371600"/>
            <a:ext cx="2667000" cy="1752600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রম্বস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3886200"/>
          <a:ext cx="81534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রম্বসঃ</a:t>
                      </a:r>
                      <a:r>
                        <a:rPr lang="en-US" sz="3200" b="0" dirty="0" err="1" smtClean="0">
                          <a:latin typeface="NikoshBAN" pitchFamily="2" charset="0"/>
                          <a:cs typeface="NikoshBAN" pitchFamily="2" charset="0"/>
                        </a:rPr>
                        <a:t>রম্বস</a:t>
                      </a:r>
                      <a:r>
                        <a:rPr lang="en-US" sz="3200" b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dirty="0" err="1" smtClean="0">
                          <a:latin typeface="NikoshBAN" pitchFamily="2" charset="0"/>
                          <a:cs typeface="NikoshBAN" pitchFamily="2" charset="0"/>
                        </a:rPr>
                        <a:t>এমন</a:t>
                      </a:r>
                      <a:r>
                        <a:rPr lang="en-US" sz="3200" b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dirty="0" err="1" smtClean="0"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সামান্তরিক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যার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সন্নিহিত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বাহুগুলোর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দৈর্ঘ্য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সমান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অর্থা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ৎ ,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রম্বসের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বিপরীত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বাহুগুলো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সমান্তরাল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এবং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চারটি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বাহু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সমান।রম্বসের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সীমাবদ্ধ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ক্ষেত্রকে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রম্বসক্ষেত্র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282"/>
            <a:ext cx="9144000" cy="69072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4" name="Picture 3" descr="বর্গ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28600"/>
            <a:ext cx="3200400" cy="9905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1800" y="1524000"/>
            <a:ext cx="2209800" cy="1752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3972560"/>
          <a:ext cx="8077200" cy="191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0"/>
              </a:tblGrid>
              <a:tr h="191516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বর্গঃ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বর্গ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এমন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আয়ত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যার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সন্নিহিত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বাহুগুলো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সমান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অর্থা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ৎ </a:t>
                      </a:r>
                      <a:r>
                        <a:rPr lang="en-US" sz="320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বর্গ</a:t>
                      </a:r>
                      <a:r>
                        <a:rPr lang="en-US" sz="320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এমন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সামান্তরিক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যার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প্রত্যেকটি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কোণ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সমকোণ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এবং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বাহুগুলো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সমান।বর্গের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সীমাবদ্ধ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ক্ষেত্রকে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বর্গক্ষেত্র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</p:spPr>
      </p:pic>
      <p:pic>
        <p:nvPicPr>
          <p:cNvPr id="4" name="Picture 3" descr="ট্রাপিজিয়াম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52400"/>
            <a:ext cx="5219700" cy="1276350"/>
          </a:xfrm>
          <a:prstGeom prst="rect">
            <a:avLst/>
          </a:prstGeom>
        </p:spPr>
      </p:pic>
      <p:sp>
        <p:nvSpPr>
          <p:cNvPr id="5" name="Trapezoid 4"/>
          <p:cNvSpPr/>
          <p:nvPr/>
        </p:nvSpPr>
        <p:spPr>
          <a:xfrm>
            <a:off x="2819400" y="1752600"/>
            <a:ext cx="4572000" cy="1524000"/>
          </a:xfrm>
          <a:prstGeom prst="trapezoid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ট্রাপিজিয়াম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4201160"/>
          <a:ext cx="86868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ট্রাপিজিয়ামঃ</a:t>
                      </a:r>
                      <a:r>
                        <a:rPr lang="en-US" sz="360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চতুর্ভুজের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এক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জোড়া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বিপরীত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বাহু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সমান্তরাল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,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তাকে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ট্রাপিজিয়াম</a:t>
                      </a:r>
                      <a:r>
                        <a:rPr lang="en-US" sz="360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ঘুড়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28600"/>
            <a:ext cx="3886200" cy="10668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4353560"/>
          <a:ext cx="8382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ঘুড়িঃ</a:t>
                      </a:r>
                      <a:r>
                        <a:rPr lang="en-US" sz="3600" b="0" dirty="0" err="1" smtClean="0"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36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চতুর্ভুজের</a:t>
                      </a:r>
                      <a:r>
                        <a:rPr lang="en-US" sz="36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দুইজোড়া</a:t>
                      </a:r>
                      <a:r>
                        <a:rPr lang="en-US" sz="36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সন্নিহিত</a:t>
                      </a:r>
                      <a:r>
                        <a:rPr lang="en-US" sz="36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বাহু</a:t>
                      </a:r>
                      <a:r>
                        <a:rPr lang="en-US" sz="36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সমান</a:t>
                      </a:r>
                      <a:r>
                        <a:rPr lang="en-US" sz="3600" b="0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6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তাকে</a:t>
                      </a:r>
                      <a:r>
                        <a:rPr lang="en-US" sz="36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ঘুড়ি</a:t>
                      </a:r>
                      <a:r>
                        <a:rPr lang="en-US" sz="36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3600" b="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6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rot="10800000" flipV="1">
            <a:off x="3886200" y="1676400"/>
            <a:ext cx="533400" cy="381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19600" y="1676400"/>
            <a:ext cx="533400" cy="381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4152900" y="2324100"/>
            <a:ext cx="1066800" cy="5334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3619500" y="2324100"/>
            <a:ext cx="1066800" cy="5334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V="1">
            <a:off x="3962400" y="1828800"/>
            <a:ext cx="228600" cy="228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4038600" y="1752600"/>
            <a:ext cx="304800" cy="228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4648200" y="1828800"/>
            <a:ext cx="228600" cy="228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4572000" y="1752600"/>
            <a:ext cx="228600" cy="228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3962400" y="2286000"/>
            <a:ext cx="228600" cy="228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V="1">
            <a:off x="4648200" y="2362200"/>
            <a:ext cx="228600" cy="228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282"/>
            <a:ext cx="9144000" cy="690728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2519680"/>
          <a:ext cx="8686800" cy="220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/>
              </a:tblGrid>
              <a:tr h="2204720">
                <a:tc>
                  <a:txBody>
                    <a:bodyPr/>
                    <a:lstStyle/>
                    <a:p>
                      <a:r>
                        <a:rPr lang="en-US" dirty="0" smtClean="0"/>
                        <a:t>উপপাদ্য-৩</a:t>
                      </a:r>
                    </a:p>
                    <a:p>
                      <a:r>
                        <a:rPr lang="en-US" sz="3200" dirty="0" err="1" smtClean="0"/>
                        <a:t>প্রমাণ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কর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যে</a:t>
                      </a:r>
                      <a:r>
                        <a:rPr lang="en-US" sz="3200" dirty="0" smtClean="0"/>
                        <a:t> ,</a:t>
                      </a:r>
                    </a:p>
                    <a:p>
                      <a:r>
                        <a:rPr lang="en-US" sz="3200" dirty="0" err="1" smtClean="0"/>
                        <a:t>সামান্তরিকের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কর্ণদ্বয়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পরস্পরকে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সমদ্বিখন্ডিত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করে</a:t>
                      </a:r>
                      <a:r>
                        <a:rPr lang="en-US" sz="3200" baseline="0" dirty="0" smtClean="0"/>
                        <a:t>।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জোড়ায় কাজ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76200"/>
            <a:ext cx="5010150" cy="145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</p:pic>
      <p:pic>
        <p:nvPicPr>
          <p:cNvPr id="4" name="Picture 3" descr="জোড়ায় কাজের সমাধা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76200"/>
            <a:ext cx="5924550" cy="14573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096000" y="2438400"/>
            <a:ext cx="21336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553200" y="1524000"/>
            <a:ext cx="21336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867400" y="1752600"/>
            <a:ext cx="914400" cy="457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8001000" y="1752600"/>
            <a:ext cx="914400" cy="457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53200" y="1524000"/>
            <a:ext cx="1676400" cy="9144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 flipV="1">
            <a:off x="6096000" y="1524000"/>
            <a:ext cx="2590800" cy="914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00800" y="1219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229600" y="22860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534400" y="1219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715000" y="2209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</a:t>
            </a:r>
            <a:endParaRPr lang="en-US" sz="2000" b="1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28600" y="1219200"/>
          <a:ext cx="5334000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/>
              </a:tblGrid>
              <a:tr h="144780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বিশেষ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নির্বচণঃ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মনে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করি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US" sz="2000" b="1" baseline="0" dirty="0" smtClean="0">
                          <a:latin typeface="NikoshBAN" pitchFamily="2" charset="0"/>
                          <a:cs typeface="NikoshBAN" pitchFamily="2" charset="0"/>
                        </a:rPr>
                        <a:t>ABCD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সামান্তরিকের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কর্ণদ্বয়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পরস্পর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baseline="0" dirty="0" smtClean="0">
                          <a:latin typeface="NikoshBAN" pitchFamily="2" charset="0"/>
                          <a:cs typeface="NikoshBAN" pitchFamily="2" charset="0"/>
                        </a:rPr>
                        <a:t>O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বিন্দুতে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ছেদ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প্রমাণ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করতে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হবে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baseline="0" dirty="0" smtClean="0">
                          <a:latin typeface="NikoshBAN" pitchFamily="2" charset="0"/>
                          <a:cs typeface="NikoshBAN" pitchFamily="2" charset="0"/>
                        </a:rPr>
                        <a:t>AO=CO,BO=DO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990600" y="3276600"/>
          <a:ext cx="79248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/>
                <a:gridCol w="2819400"/>
              </a:tblGrid>
              <a:tr h="2971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                                                      </a:t>
                      </a:r>
                      <a:r>
                        <a:rPr lang="en-US" sz="1400" dirty="0" err="1" smtClean="0"/>
                        <a:t>ধাপ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               </a:t>
                      </a:r>
                      <a:r>
                        <a:rPr lang="en-US" sz="1400" dirty="0" err="1" smtClean="0"/>
                        <a:t>যথার্থতা</a:t>
                      </a:r>
                      <a:endParaRPr lang="en-US" sz="1400" dirty="0"/>
                    </a:p>
                  </a:txBody>
                  <a:tcPr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  ও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DC </a:t>
                      </a:r>
                      <a:r>
                        <a:rPr lang="en-US" sz="1400" dirty="0" err="1" smtClean="0"/>
                        <a:t>রেখাদ্বয়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সমান্তরাল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এবং</a:t>
                      </a:r>
                      <a:r>
                        <a:rPr lang="en-US" sz="1400" baseline="0" dirty="0" smtClean="0"/>
                        <a:t>   AC</a:t>
                      </a:r>
                      <a:r>
                        <a:rPr lang="en-US" sz="1400" dirty="0" smtClean="0"/>
                        <a:t>  </a:t>
                      </a:r>
                      <a:r>
                        <a:rPr lang="en-US" sz="1400" dirty="0" err="1" smtClean="0"/>
                        <a:t>এদের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ছেদক</a:t>
                      </a:r>
                      <a:r>
                        <a:rPr lang="en-US" sz="1400" dirty="0" smtClean="0"/>
                        <a:t>।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[</a:t>
                      </a:r>
                      <a:r>
                        <a:rPr lang="en-US" sz="1400" dirty="0" err="1" smtClean="0"/>
                        <a:t>একান্তর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কোণ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সমান</a:t>
                      </a:r>
                      <a:r>
                        <a:rPr lang="en-US" sz="1400" baseline="0" dirty="0" smtClean="0"/>
                        <a:t>]</a:t>
                      </a:r>
                      <a:endParaRPr lang="en-US" sz="1400" dirty="0"/>
                    </a:p>
                  </a:txBody>
                  <a:tcPr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অতএব</a:t>
                      </a:r>
                      <a:r>
                        <a:rPr lang="en-US" sz="1400" baseline="0" dirty="0" smtClean="0"/>
                        <a:t> , </a:t>
                      </a:r>
                      <a:r>
                        <a:rPr lang="en-US" sz="1400" baseline="0" dirty="0" smtClean="0">
                          <a:sym typeface="Symbol"/>
                        </a:rPr>
                        <a:t></a:t>
                      </a:r>
                      <a:r>
                        <a:rPr lang="en-US" sz="1400" dirty="0" smtClean="0"/>
                        <a:t>BAC </a:t>
                      </a:r>
                      <a:r>
                        <a:rPr lang="en-US" sz="1400" baseline="0" dirty="0" smtClean="0"/>
                        <a:t> = </a:t>
                      </a:r>
                      <a:r>
                        <a:rPr lang="en-US" sz="1400" baseline="0" dirty="0" err="1" smtClean="0"/>
                        <a:t>একান্তর</a:t>
                      </a:r>
                      <a:r>
                        <a:rPr lang="en-US" sz="1400" baseline="0" dirty="0" smtClean="0"/>
                        <a:t>  </a:t>
                      </a:r>
                      <a:r>
                        <a:rPr lang="en-US" sz="1400" baseline="0" dirty="0" smtClean="0">
                          <a:sym typeface="Symbol"/>
                        </a:rPr>
                        <a:t></a:t>
                      </a:r>
                      <a:r>
                        <a:rPr lang="en-US" sz="1400" baseline="0" dirty="0" smtClean="0"/>
                        <a:t>ACD ,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  AB ও DC </a:t>
                      </a:r>
                      <a:r>
                        <a:rPr lang="en-US" sz="1400" baseline="0" dirty="0" err="1" smtClean="0"/>
                        <a:t>রেখাদ্বয়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সমান্তরাল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এবং</a:t>
                      </a:r>
                      <a:r>
                        <a:rPr lang="en-US" sz="1400" baseline="0" dirty="0" smtClean="0"/>
                        <a:t> BD  </a:t>
                      </a:r>
                      <a:r>
                        <a:rPr lang="en-US" sz="1400" baseline="0" dirty="0" err="1" smtClean="0"/>
                        <a:t>এদের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ছেদক</a:t>
                      </a:r>
                      <a:r>
                        <a:rPr lang="en-US" sz="1400" baseline="0" dirty="0" smtClean="0"/>
                        <a:t>। 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</a:t>
                      </a:r>
                      <a:r>
                        <a:rPr lang="en-US" sz="1400" dirty="0" err="1" smtClean="0"/>
                        <a:t>সুতরাং</a:t>
                      </a:r>
                      <a:r>
                        <a:rPr lang="en-US" sz="1400" baseline="0" dirty="0" smtClean="0"/>
                        <a:t> ,</a:t>
                      </a:r>
                      <a:r>
                        <a:rPr lang="en-US" sz="1400" baseline="0" dirty="0" smtClean="0">
                          <a:sym typeface="Symbol"/>
                        </a:rPr>
                        <a:t></a:t>
                      </a:r>
                      <a:r>
                        <a:rPr lang="en-US" sz="1400" dirty="0" smtClean="0"/>
                        <a:t>BDC  = </a:t>
                      </a:r>
                      <a:r>
                        <a:rPr lang="en-US" sz="1400" dirty="0" err="1" smtClean="0"/>
                        <a:t>একান্তর</a:t>
                      </a:r>
                      <a:r>
                        <a:rPr lang="en-US" sz="1400" dirty="0" smtClean="0"/>
                        <a:t>  </a:t>
                      </a:r>
                      <a:r>
                        <a:rPr lang="en-US" sz="1400" dirty="0" smtClean="0">
                          <a:sym typeface="Symbol"/>
                        </a:rPr>
                        <a:t></a:t>
                      </a:r>
                      <a:r>
                        <a:rPr lang="en-US" sz="1400" dirty="0" smtClean="0"/>
                        <a:t>ABD 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</a:t>
                      </a:r>
                      <a:r>
                        <a:rPr lang="en-US" sz="1400" dirty="0" err="1" smtClean="0"/>
                        <a:t>এখন</a:t>
                      </a:r>
                      <a:r>
                        <a:rPr lang="en-US" sz="1400" baseline="0" dirty="0" smtClean="0"/>
                        <a:t>  </a:t>
                      </a:r>
                      <a:r>
                        <a:rPr lang="en-US" sz="1400" baseline="0" dirty="0" smtClean="0">
                          <a:sym typeface="Symbol"/>
                        </a:rPr>
                        <a:t></a:t>
                      </a:r>
                      <a:r>
                        <a:rPr lang="en-US" sz="1400" dirty="0" smtClean="0"/>
                        <a:t>AOB   </a:t>
                      </a:r>
                      <a:r>
                        <a:rPr lang="en-US" sz="1400" dirty="0" err="1" smtClean="0"/>
                        <a:t>এবং</a:t>
                      </a:r>
                      <a:r>
                        <a:rPr lang="en-US" sz="1400" baseline="0" dirty="0" smtClean="0"/>
                        <a:t>  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smtClean="0">
                          <a:sym typeface="Symbol"/>
                        </a:rPr>
                        <a:t></a:t>
                      </a:r>
                      <a:r>
                        <a:rPr lang="en-US" sz="1400" dirty="0" smtClean="0"/>
                        <a:t>COD   -এ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 </a:t>
                      </a:r>
                      <a:r>
                        <a:rPr lang="en-US" sz="1400" dirty="0" smtClean="0">
                          <a:sym typeface="Symbol"/>
                        </a:rPr>
                        <a:t></a:t>
                      </a:r>
                      <a:r>
                        <a:rPr lang="en-US" sz="1400" dirty="0" smtClean="0"/>
                        <a:t>OAB  = </a:t>
                      </a:r>
                      <a:r>
                        <a:rPr lang="en-US" sz="1400" dirty="0" smtClean="0">
                          <a:sym typeface="Symbol"/>
                        </a:rPr>
                        <a:t></a:t>
                      </a:r>
                      <a:r>
                        <a:rPr lang="en-US" sz="1400" dirty="0" smtClean="0"/>
                        <a:t>OCD</a:t>
                      </a:r>
                      <a:r>
                        <a:rPr lang="en-US" sz="1400" baseline="0" dirty="0" smtClean="0"/>
                        <a:t> ,  </a:t>
                      </a:r>
                      <a:r>
                        <a:rPr lang="en-US" sz="1400" baseline="0" dirty="0" smtClean="0">
                          <a:sym typeface="Symbol"/>
                        </a:rPr>
                        <a:t></a:t>
                      </a:r>
                      <a:r>
                        <a:rPr lang="en-US" sz="1400" baseline="0" dirty="0" smtClean="0"/>
                        <a:t>OBA = </a:t>
                      </a:r>
                      <a:r>
                        <a:rPr lang="en-US" sz="1400" baseline="0" dirty="0" smtClean="0">
                          <a:sym typeface="Symbol"/>
                        </a:rPr>
                        <a:t></a:t>
                      </a:r>
                      <a:r>
                        <a:rPr lang="en-US" sz="1400" baseline="0" dirty="0" smtClean="0"/>
                        <a:t>ODC   </a:t>
                      </a:r>
                      <a:r>
                        <a:rPr lang="en-US" sz="1400" baseline="0" dirty="0" err="1" smtClean="0"/>
                        <a:t>এবং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BAC=ACD ,BDC=ABD</a:t>
                      </a:r>
                      <a:endParaRPr lang="en-US" sz="1400" dirty="0"/>
                    </a:p>
                  </a:txBody>
                  <a:tcPr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                 AB    =     DC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    </a:t>
                      </a:r>
                      <a:r>
                        <a:rPr lang="en-US" sz="1400" dirty="0" err="1" smtClean="0"/>
                        <a:t>সুতরাং</a:t>
                      </a:r>
                      <a:r>
                        <a:rPr lang="en-US" sz="1400" baseline="0" dirty="0" smtClean="0"/>
                        <a:t>     </a:t>
                      </a:r>
                      <a:r>
                        <a:rPr lang="en-US" sz="1400" baseline="0" dirty="0" smtClean="0">
                          <a:sym typeface="Symbol"/>
                        </a:rPr>
                        <a:t></a:t>
                      </a:r>
                      <a:r>
                        <a:rPr lang="en-US" sz="1400" dirty="0" smtClean="0"/>
                        <a:t>AOB </a:t>
                      </a:r>
                      <a:r>
                        <a:rPr lang="en-US" sz="1400" dirty="0" smtClean="0">
                          <a:sym typeface="Symbol"/>
                        </a:rPr>
                        <a:t> </a:t>
                      </a:r>
                      <a:r>
                        <a:rPr lang="en-US" sz="1400" dirty="0" smtClean="0"/>
                        <a:t> COD 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</a:t>
                      </a:r>
                      <a:r>
                        <a:rPr lang="en-US" sz="1400" dirty="0" err="1" smtClean="0"/>
                        <a:t>অতএব</a:t>
                      </a:r>
                      <a:r>
                        <a:rPr lang="en-US" sz="1400" baseline="0" dirty="0" smtClean="0"/>
                        <a:t>  ,  </a:t>
                      </a:r>
                      <a:r>
                        <a:rPr lang="en-US" sz="1400" dirty="0" smtClean="0"/>
                        <a:t>AO  =  CO ,  BO  =  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DO         </a:t>
                      </a:r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en-US" sz="2000" b="1" dirty="0" err="1" smtClean="0">
                          <a:solidFill>
                            <a:srgbClr val="00B050"/>
                          </a:solidFill>
                        </a:rPr>
                        <a:t>প্রমাণিত</a:t>
                      </a:r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ত্রিভুজের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কো-বা-কো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উপ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239000" y="1981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</a:t>
            </a:r>
            <a:endParaRPr lang="en-US" sz="2000" b="1" dirty="0"/>
          </a:p>
        </p:txBody>
      </p:sp>
      <p:sp>
        <p:nvSpPr>
          <p:cNvPr id="29" name="Rectangle 28"/>
          <p:cNvSpPr/>
          <p:nvPr/>
        </p:nvSpPr>
        <p:spPr>
          <a:xfrm>
            <a:off x="6172200" y="4419600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একান্তর</a:t>
            </a:r>
            <a:r>
              <a:rPr lang="en-US" dirty="0" smtClean="0"/>
              <a:t> </a:t>
            </a:r>
            <a:r>
              <a:rPr lang="en-US" dirty="0" err="1" smtClean="0"/>
              <a:t>কোণ</a:t>
            </a:r>
            <a:r>
              <a:rPr lang="en-US" dirty="0" smtClean="0"/>
              <a:t> </a:t>
            </a:r>
            <a:r>
              <a:rPr lang="en-US" dirty="0" err="1" smtClean="0"/>
              <a:t>সমান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/>
      <p:bldP spid="22" grpId="0" build="allAtOnce"/>
      <p:bldP spid="23" grpId="0" build="allAtOnce"/>
      <p:bldP spid="24" grpId="0" build="allAtOnce"/>
      <p:bldP spid="28" grpId="0" build="allAtOnce"/>
      <p:bldP spid="29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282"/>
            <a:ext cx="9144000" cy="690728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981200"/>
          <a:ext cx="89916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১</a:t>
                      </a:r>
                      <a:r>
                        <a:rPr lang="en-US" sz="3200" dirty="0" smtClean="0">
                          <a:latin typeface="Algerian" pitchFamily="82" charset="0"/>
                        </a:rPr>
                        <a:t>)</a:t>
                      </a:r>
                      <a:r>
                        <a:rPr lang="en-US" sz="3200" baseline="0" dirty="0" smtClean="0">
                          <a:latin typeface="Algerian" pitchFamily="82" charset="0"/>
                        </a:rPr>
                        <a:t>  </a:t>
                      </a:r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Algerian" pitchFamily="82" charset="0"/>
                        </a:rPr>
                        <a:t>প্রমান</a:t>
                      </a:r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Algerian" pitchFamily="8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Algerian" pitchFamily="82" charset="0"/>
                        </a:rPr>
                        <a:t>কর</a:t>
                      </a:r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Algerian" pitchFamily="8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Algerian" pitchFamily="82" charset="0"/>
                        </a:rPr>
                        <a:t>যে</a:t>
                      </a:r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Algerian" pitchFamily="82" charset="0"/>
                        </a:rPr>
                        <a:t> </a:t>
                      </a:r>
                      <a:r>
                        <a:rPr lang="en-US" sz="3200" dirty="0" smtClean="0">
                          <a:latin typeface="Algerian" pitchFamily="82" charset="0"/>
                        </a:rPr>
                        <a:t>,</a:t>
                      </a:r>
                      <a:r>
                        <a:rPr lang="en-US" sz="3200" dirty="0" err="1" smtClean="0">
                          <a:latin typeface="Algerian" pitchFamily="82" charset="0"/>
                        </a:rPr>
                        <a:t>চুতুর্ভুজের</a:t>
                      </a:r>
                      <a:r>
                        <a:rPr lang="en-US" sz="3200" baseline="0" dirty="0" smtClean="0">
                          <a:latin typeface="Algerian" pitchFamily="8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lgerian" pitchFamily="82" charset="0"/>
                        </a:rPr>
                        <a:t>এক</a:t>
                      </a:r>
                      <a:r>
                        <a:rPr lang="en-US" sz="3200" baseline="0" dirty="0" smtClean="0">
                          <a:latin typeface="Algerian" pitchFamily="8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lgerian" pitchFamily="82" charset="0"/>
                        </a:rPr>
                        <a:t>জোড়া</a:t>
                      </a:r>
                      <a:r>
                        <a:rPr lang="en-US" sz="3200" baseline="0" dirty="0" smtClean="0">
                          <a:latin typeface="Algerian" pitchFamily="8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lgerian" pitchFamily="82" charset="0"/>
                        </a:rPr>
                        <a:t>বিপরীত</a:t>
                      </a:r>
                      <a:r>
                        <a:rPr lang="en-US" sz="3200" baseline="0" dirty="0" smtClean="0">
                          <a:latin typeface="Algerian" pitchFamily="82" charset="0"/>
                        </a:rPr>
                        <a:t>  </a:t>
                      </a:r>
                      <a:r>
                        <a:rPr lang="en-US" sz="3200" baseline="0" dirty="0" err="1" smtClean="0">
                          <a:latin typeface="Algerian" pitchFamily="82" charset="0"/>
                        </a:rPr>
                        <a:t>বাহু</a:t>
                      </a:r>
                      <a:r>
                        <a:rPr lang="en-US" sz="3200" baseline="0" dirty="0" smtClean="0">
                          <a:latin typeface="Algerian" pitchFamily="8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lgerian" pitchFamily="82" charset="0"/>
                        </a:rPr>
                        <a:t>পরস্পর</a:t>
                      </a:r>
                      <a:r>
                        <a:rPr lang="en-US" sz="3200" baseline="0" dirty="0" smtClean="0">
                          <a:latin typeface="Algerian" pitchFamily="8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lgerian" pitchFamily="82" charset="0"/>
                        </a:rPr>
                        <a:t>সমান</a:t>
                      </a:r>
                      <a:r>
                        <a:rPr lang="en-US" sz="3200" baseline="0" dirty="0" smtClean="0">
                          <a:latin typeface="Algerian" pitchFamily="8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lgerian" pitchFamily="82" charset="0"/>
                        </a:rPr>
                        <a:t>হলে</a:t>
                      </a:r>
                      <a:r>
                        <a:rPr lang="en-US" sz="3200" baseline="0" dirty="0" smtClean="0">
                          <a:latin typeface="Algerian" pitchFamily="82" charset="0"/>
                        </a:rPr>
                        <a:t> ,</a:t>
                      </a:r>
                      <a:r>
                        <a:rPr lang="en-US" sz="3200" baseline="0" dirty="0" err="1" smtClean="0">
                          <a:latin typeface="Algerian" pitchFamily="82" charset="0"/>
                        </a:rPr>
                        <a:t>তা</a:t>
                      </a:r>
                      <a:r>
                        <a:rPr lang="en-US" sz="3200" baseline="0" dirty="0" smtClean="0">
                          <a:latin typeface="Algerian" pitchFamily="8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lgerian" pitchFamily="82" charset="0"/>
                        </a:rPr>
                        <a:t>একটি</a:t>
                      </a:r>
                      <a:r>
                        <a:rPr lang="en-US" sz="3200" baseline="0" dirty="0" smtClean="0">
                          <a:latin typeface="Algerian" pitchFamily="8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lgerian" pitchFamily="82" charset="0"/>
                        </a:rPr>
                        <a:t>সামান্তরিক</a:t>
                      </a:r>
                      <a:r>
                        <a:rPr lang="en-US" sz="3200" baseline="0" dirty="0" smtClean="0">
                          <a:latin typeface="Algerian" pitchFamily="82" charset="0"/>
                        </a:rPr>
                        <a:t>।</a:t>
                      </a:r>
                      <a:endParaRPr lang="en-US" sz="3200" dirty="0">
                        <a:latin typeface="Algerian" pitchFamily="8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দলীয় কাজ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0"/>
            <a:ext cx="4029075" cy="98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6096000" y="2438400"/>
            <a:ext cx="21336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553200" y="1524000"/>
            <a:ext cx="21336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867400" y="1752600"/>
            <a:ext cx="914400" cy="457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8001000" y="1752600"/>
            <a:ext cx="914400" cy="457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53200" y="1524000"/>
            <a:ext cx="1676400" cy="9144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 flipV="1">
            <a:off x="6096000" y="1524000"/>
            <a:ext cx="2590800" cy="914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00800" y="1219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229600" y="22860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534400" y="1219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715000" y="2209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</a:t>
            </a:r>
            <a:endParaRPr lang="en-US" sz="2000" b="1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457200" y="1143000"/>
          <a:ext cx="5257800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</a:tblGrid>
              <a:tr h="144780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বিশেষ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নির্বচণঃ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মনে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করি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US" sz="2000" b="1" baseline="0" dirty="0" smtClean="0">
                          <a:latin typeface="NikoshBAN" pitchFamily="2" charset="0"/>
                          <a:cs typeface="NikoshBAN" pitchFamily="2" charset="0"/>
                        </a:rPr>
                        <a:t>ABCD </a:t>
                      </a:r>
                      <a:r>
                        <a:rPr lang="en-US" sz="20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r>
                        <a:rPr lang="en-US" sz="2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চতুর্ভুজ</a:t>
                      </a:r>
                      <a:r>
                        <a:rPr lang="en-US" sz="2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এর</a:t>
                      </a:r>
                      <a:r>
                        <a:rPr lang="en-US" sz="2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AB = CD,AD = BC  </a:t>
                      </a:r>
                      <a:r>
                        <a:rPr lang="en-US" sz="20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এবং</a:t>
                      </a:r>
                      <a:r>
                        <a:rPr lang="en-US" sz="2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AB CD,AD BC 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প্রমাণ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করতে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হবে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,ABCD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সামান্তরিক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239000" y="1981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</a:t>
            </a:r>
            <a:endParaRPr lang="en-US" sz="2000" b="1" dirty="0"/>
          </a:p>
        </p:txBody>
      </p:sp>
      <p:pic>
        <p:nvPicPr>
          <p:cNvPr id="18" name="Picture 17" descr="দলীয় কাজের সমাধা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0"/>
            <a:ext cx="6858000" cy="1104900"/>
          </a:xfrm>
          <a:prstGeom prst="rect">
            <a:avLst/>
          </a:prstGeom>
        </p:spPr>
      </p:pic>
      <p:pic>
        <p:nvPicPr>
          <p:cNvPr id="19" name="Picture 18" descr="প্রমান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327" y="2667000"/>
            <a:ext cx="8237673" cy="3695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282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20200214_1809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52401"/>
            <a:ext cx="2819400" cy="53339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3000" y="1676400"/>
          <a:ext cx="48768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চতুর্বুজের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বিপরীত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বাহুগুলো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সমান্তরাল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তাকে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কী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?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3000" y="5120640"/>
          <a:ext cx="48768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সামান্তরিকের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দুইটি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সন্নিহিত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কোণের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সমষ্টি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কতো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? 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43000" y="4419600"/>
          <a:ext cx="4876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চতুর্তুভুজের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কোণগুলোর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সমষ্টি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কতো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ডিগ্রী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24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43000" y="2590800"/>
          <a:ext cx="48768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চতুর্ভুজের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কেবল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মাত্র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দুইটি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বাহু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সমান্তরাল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তাকে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কী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?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43000" y="3520440"/>
          <a:ext cx="48768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কোনো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চতুর্ভুজের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দুটি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বিপরীত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শীর্ষের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সংযোজক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রেখাংশকে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কী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? </a:t>
                      </a:r>
                      <a:endParaRPr lang="en-US" sz="24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324600" y="1752600"/>
          <a:ext cx="24384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</a:t>
                      </a:r>
                      <a:r>
                        <a:rPr lang="en-US" dirty="0" err="1" smtClean="0"/>
                        <a:t>সামান্তরিক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324600" y="2743200"/>
          <a:ext cx="24384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</a:t>
                      </a:r>
                      <a:r>
                        <a:rPr lang="en-US" dirty="0" err="1" smtClean="0"/>
                        <a:t>ট্রাপিজিয়াম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324600" y="3657600"/>
          <a:ext cx="24384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</a:t>
                      </a:r>
                      <a:r>
                        <a:rPr lang="en-US" dirty="0" err="1" smtClean="0"/>
                        <a:t>কর্ণ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324600" y="4419600"/>
          <a:ext cx="24384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৩৬০</a:t>
                      </a:r>
                      <a:r>
                        <a:rPr lang="en-US" dirty="0" smtClean="0">
                          <a:sym typeface="Symbol"/>
                        </a:rPr>
                        <a:t>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324600" y="5257800"/>
          <a:ext cx="24384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১৮০</a:t>
                      </a:r>
                      <a:r>
                        <a:rPr lang="en-US" dirty="0" smtClean="0">
                          <a:sym typeface="Symbol"/>
                        </a:rPr>
                        <a:t>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Picture 5" descr="শিক্ষক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81000"/>
            <a:ext cx="3810000" cy="685801"/>
          </a:xfrm>
          <a:prstGeom prst="rect">
            <a:avLst/>
          </a:prstGeom>
        </p:spPr>
      </p:pic>
      <p:pic>
        <p:nvPicPr>
          <p:cNvPr id="7" name="Picture 6" descr="আমার ছব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209800"/>
            <a:ext cx="2438400" cy="326277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9600" y="2209800"/>
          <a:ext cx="5105400" cy="3299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/>
              </a:tblGrid>
              <a:tr h="784151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বিপুল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কুমার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সরকার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8162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</a:t>
                      </a:r>
                      <a:r>
                        <a:rPr lang="en-US" dirty="0" err="1" smtClean="0"/>
                        <a:t>সহকারী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শিক্ষক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গণিত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86848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আটমূল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দ্বি-মূখী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উচ্চ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বিদ্যালয়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8162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                             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শিবগঞ্জ-বগুড়া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8162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              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Mobail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: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01730169555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816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Email: bipulsarkar1977@gmail.com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282"/>
            <a:ext cx="9144000" cy="6907282"/>
          </a:xfrm>
          <a:prstGeom prst="rect">
            <a:avLst/>
          </a:prstGeom>
        </p:spPr>
      </p:pic>
      <p:pic>
        <p:nvPicPr>
          <p:cNvPr id="5" name="Picture 4" descr="20200214_1808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76200"/>
            <a:ext cx="6477000" cy="8382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" y="2362200"/>
          <a:ext cx="80010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উপপাদ্য-৪</a:t>
                      </a:r>
                    </a:p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প্রমাণ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কর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আয়তের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কর্ণদ্বয়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সমান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পরস্পরকে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সমদ্বিখন্ডিত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</a:p>
                    <a:p>
                      <a:r>
                        <a:rPr lang="en-US" sz="320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কাজঃ</a:t>
                      </a:r>
                      <a:endParaRPr lang="en-US" sz="3200" baseline="0" dirty="0" smtClean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প্রমাণ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,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আয়তের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প্রত্যেকটি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কোণ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সমকোণ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20200214_1809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52400"/>
            <a:ext cx="5857875" cy="914400"/>
          </a:xfrm>
          <a:prstGeom prst="rect">
            <a:avLst/>
          </a:prstGeom>
        </p:spPr>
      </p:pic>
      <p:pic>
        <p:nvPicPr>
          <p:cNvPr id="5" name="Picture 4" descr="image_492074_158329549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371600"/>
            <a:ext cx="8839199" cy="4648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পাঠ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52400"/>
            <a:ext cx="5486400" cy="881063"/>
          </a:xfrm>
          <a:prstGeom prst="rect">
            <a:avLst/>
          </a:prstGeom>
        </p:spPr>
      </p:pic>
      <p:pic>
        <p:nvPicPr>
          <p:cNvPr id="5" name="Picture 4" descr="20200326_0155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2286000"/>
            <a:ext cx="1676400" cy="20785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838200" y="2209800"/>
            <a:ext cx="4572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ArchiFL" pitchFamily="2" charset="0"/>
              </a:rPr>
              <a:t>শ্রেণিঃঅষ্টম</a:t>
            </a:r>
            <a:r>
              <a:rPr lang="en-US" sz="3200" b="1" dirty="0" smtClean="0">
                <a:latin typeface="ArchiFL" pitchFamily="2" charset="0"/>
              </a:rPr>
              <a:t> </a:t>
            </a:r>
            <a:r>
              <a:rPr lang="en-US" sz="2800" b="1" dirty="0" smtClean="0">
                <a:latin typeface="ArchiFL" pitchFamily="2" charset="0"/>
              </a:rPr>
              <a:t>  </a:t>
            </a:r>
          </a:p>
          <a:p>
            <a:r>
              <a:rPr lang="en-US" sz="3200" b="1" dirty="0" err="1" smtClean="0">
                <a:solidFill>
                  <a:srgbClr val="00B050"/>
                </a:solidFill>
                <a:latin typeface="ArchiFL" pitchFamily="2" charset="0"/>
              </a:rPr>
              <a:t>বিষয়ঃ</a:t>
            </a:r>
            <a:r>
              <a:rPr lang="en-US" sz="3200" b="1" dirty="0" smtClean="0">
                <a:solidFill>
                  <a:srgbClr val="00B050"/>
                </a:solidFill>
                <a:latin typeface="ArchiFL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chiFL" pitchFamily="2" charset="0"/>
              </a:rPr>
              <a:t>গণিত</a:t>
            </a:r>
            <a:r>
              <a:rPr lang="en-US" sz="3200" b="1" dirty="0" smtClean="0">
                <a:solidFill>
                  <a:srgbClr val="00B050"/>
                </a:solidFill>
                <a:latin typeface="ArchiFL" pitchFamily="2" charset="0"/>
              </a:rPr>
              <a:t> </a:t>
            </a:r>
          </a:p>
          <a:p>
            <a:r>
              <a:rPr lang="en-US" sz="2400" b="1" dirty="0" smtClean="0">
                <a:latin typeface="ArchiFL" pitchFamily="2" charset="0"/>
              </a:rPr>
              <a:t> </a:t>
            </a:r>
            <a:r>
              <a:rPr lang="en-US" sz="2800" b="1" dirty="0" err="1" smtClean="0">
                <a:latin typeface="ArchiFL" pitchFamily="2" charset="0"/>
              </a:rPr>
              <a:t>অধ্যায়ঃঅষ্টম</a:t>
            </a:r>
            <a:r>
              <a:rPr lang="en-US" sz="2800" b="1" dirty="0" smtClean="0">
                <a:latin typeface="ArchiFL" pitchFamily="2" charset="0"/>
              </a:rPr>
              <a:t> (</a:t>
            </a:r>
            <a:r>
              <a:rPr lang="en-US" sz="2800" b="1" dirty="0" err="1" smtClean="0">
                <a:latin typeface="ArchiFL" pitchFamily="2" charset="0"/>
              </a:rPr>
              <a:t>চতুর্ভুজ</a:t>
            </a:r>
            <a:r>
              <a:rPr lang="en-US" sz="2000" b="1" dirty="0" smtClean="0">
                <a:latin typeface="ArchiFL" pitchFamily="2" charset="0"/>
              </a:rPr>
              <a:t>) </a:t>
            </a:r>
          </a:p>
          <a:p>
            <a:r>
              <a:rPr lang="en-US" sz="2400" b="1" dirty="0" smtClean="0">
                <a:latin typeface="ArchiFL" pitchFamily="2" charset="0"/>
              </a:rPr>
              <a:t>সময়ঃ৫০ </a:t>
            </a:r>
            <a:r>
              <a:rPr lang="en-US" sz="2400" b="1" dirty="0" err="1" smtClean="0">
                <a:latin typeface="ArchiFL" pitchFamily="2" charset="0"/>
              </a:rPr>
              <a:t>মিনিট</a:t>
            </a:r>
            <a:endParaRPr lang="en-US" sz="2400" b="1" dirty="0" smtClean="0">
              <a:latin typeface="ArchiFL" pitchFamily="2" charset="0"/>
            </a:endParaRPr>
          </a:p>
          <a:p>
            <a:r>
              <a:rPr lang="en-US" b="1" dirty="0" smtClean="0">
                <a:latin typeface="ArchiFL" pitchFamily="2" charset="0"/>
              </a:rPr>
              <a:t> </a:t>
            </a:r>
            <a:r>
              <a:rPr lang="en-US" sz="2400" b="1" dirty="0" smtClean="0">
                <a:latin typeface="ArchiFL" pitchFamily="2" charset="0"/>
              </a:rPr>
              <a:t>তারিখঃ২6-০৩-২০২০ইং </a:t>
            </a:r>
            <a:endParaRPr lang="en-US" sz="2400" b="1" dirty="0">
              <a:latin typeface="ArchiF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hlinkClick r:id="rId2"/>
              </a:rPr>
              <a:t>bipulsarkar1977@gmail.com</a:t>
            </a:r>
            <a:r>
              <a:rPr lang="en-US" b="1" dirty="0" smtClean="0"/>
              <a:t>                                                                                        </a:t>
            </a:r>
            <a:r>
              <a:rPr lang="en-US" b="1" dirty="0" smtClean="0">
                <a:solidFill>
                  <a:srgbClr val="C00000"/>
                </a:solidFill>
              </a:rPr>
              <a:t>01730169555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315200" y="152400"/>
          <a:ext cx="18288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990600"/>
              </a:tblGrid>
              <a:tr h="28956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সময়ঃ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০ ১মিঃ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14" descr="downloa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681787" y="4595813"/>
            <a:ext cx="2028827" cy="1219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20200326_0155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1600200"/>
            <a:ext cx="1676400" cy="20785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 descr="20200326_0155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267200"/>
            <a:ext cx="1143000" cy="19857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 descr="20200326_01545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1447800"/>
            <a:ext cx="1371600" cy="24110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 descr="20200326_01543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4343400"/>
            <a:ext cx="2819400" cy="19926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 descr="20200326_01533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2800" y="1600200"/>
            <a:ext cx="1219200" cy="21441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TextBox 20"/>
          <p:cNvSpPr txBox="1"/>
          <p:nvPr/>
        </p:nvSpPr>
        <p:spPr>
          <a:xfrm>
            <a:off x="838200" y="1524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নিচের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ছবিগুলো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লক্ষকর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endParaRPr lang="en-US" sz="2400" dirty="0" smtClean="0"/>
          </a:p>
          <a:p>
            <a:pPr algn="ctr"/>
            <a:r>
              <a:rPr lang="en-US" sz="2400" dirty="0" smtClean="0"/>
              <a:t> </a:t>
            </a:r>
            <a:r>
              <a:rPr lang="en-US" sz="2400" dirty="0" err="1" smtClean="0"/>
              <a:t>মিল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খোজার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চেষ্টা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</p:spPr>
      </p:pic>
      <p:sp>
        <p:nvSpPr>
          <p:cNvPr id="4" name="Parallelogram 3"/>
          <p:cNvSpPr/>
          <p:nvPr/>
        </p:nvSpPr>
        <p:spPr>
          <a:xfrm>
            <a:off x="3657600" y="1371600"/>
            <a:ext cx="2438400" cy="1066800"/>
          </a:xfrm>
          <a:prstGeom prst="parallelogram">
            <a:avLst/>
          </a:prstGeom>
          <a:solidFill>
            <a:srgbClr val="C0000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সামান্তরিক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371600"/>
            <a:ext cx="2057400" cy="1066800"/>
          </a:xfrm>
          <a:prstGeom prst="rect">
            <a:avLst/>
          </a:prstGeom>
          <a:solidFill>
            <a:srgbClr val="00B05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আয়ত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34200" y="4648200"/>
            <a:ext cx="1600200" cy="1371600"/>
          </a:xfrm>
          <a:prstGeom prst="rect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বর্গ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7010400" y="1295400"/>
            <a:ext cx="1905000" cy="1371600"/>
          </a:xfrm>
          <a:prstGeom prst="parallelogram">
            <a:avLst/>
          </a:prstGeom>
          <a:solidFill>
            <a:srgbClr val="00B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রম্বস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rapezoid 7"/>
          <p:cNvSpPr/>
          <p:nvPr/>
        </p:nvSpPr>
        <p:spPr>
          <a:xfrm>
            <a:off x="685800" y="4648200"/>
            <a:ext cx="2286000" cy="1447800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ট্রাপিজিয়াম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Diamond 8"/>
          <p:cNvSpPr/>
          <p:nvPr/>
        </p:nvSpPr>
        <p:spPr>
          <a:xfrm>
            <a:off x="4038600" y="4800600"/>
            <a:ext cx="1752600" cy="1676400"/>
          </a:xfrm>
          <a:prstGeom prst="diamond">
            <a:avLst/>
          </a:prstGeom>
          <a:solidFill>
            <a:srgbClr val="C0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ঘুড়ি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9" descr="চতুর্ভুজ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429000"/>
            <a:ext cx="3733800" cy="831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Straight Arrow Connector 13"/>
          <p:cNvCxnSpPr>
            <a:stCxn id="4" idx="2"/>
          </p:cNvCxnSpPr>
          <p:nvPr/>
        </p:nvCxnSpPr>
        <p:spPr>
          <a:xfrm>
            <a:off x="5962650" y="1905000"/>
            <a:ext cx="135255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3"/>
            <a:endCxn id="6" idx="0"/>
          </p:cNvCxnSpPr>
          <p:nvPr/>
        </p:nvCxnSpPr>
        <p:spPr>
          <a:xfrm rot="5400000">
            <a:off x="6772275" y="3629025"/>
            <a:ext cx="1981200" cy="5715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2"/>
          </p:cNvCxnSpPr>
          <p:nvPr/>
        </p:nvCxnSpPr>
        <p:spPr>
          <a:xfrm rot="5400000">
            <a:off x="704850" y="3562350"/>
            <a:ext cx="2286000" cy="381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V="1">
            <a:off x="5715000" y="5334000"/>
            <a:ext cx="1295400" cy="3048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4" idx="5"/>
          </p:cNvCxnSpPr>
          <p:nvPr/>
        </p:nvCxnSpPr>
        <p:spPr>
          <a:xfrm rot="10800000">
            <a:off x="2743202" y="1905000"/>
            <a:ext cx="1047749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743200" y="5321574"/>
            <a:ext cx="1447800" cy="31722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Down Arrow 62"/>
          <p:cNvSpPr/>
          <p:nvPr/>
        </p:nvSpPr>
        <p:spPr>
          <a:xfrm rot="10800000">
            <a:off x="4724400" y="2438400"/>
            <a:ext cx="304800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371600" y="1524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391400" y="152400"/>
          <a:ext cx="1676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</a:tblGrid>
              <a:tr h="28956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সময়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২ </a:t>
                      </a:r>
                      <a:r>
                        <a:rPr lang="en-US" dirty="0" err="1" smtClean="0"/>
                        <a:t>মিঃ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6" name="Picture 65" descr="চতুর্ভুজের প্রকার ভেদ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99" y="152400"/>
            <a:ext cx="5867401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আজকের পাঠ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75" y="152400"/>
            <a:ext cx="5048250" cy="1033463"/>
          </a:xfrm>
          <a:prstGeom prst="rect">
            <a:avLst/>
          </a:prstGeom>
        </p:spPr>
      </p:pic>
      <p:pic>
        <p:nvPicPr>
          <p:cNvPr id="5" name="Picture 4" descr="চতুর্ভুজের প্রকার ভেদ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1" y="1066800"/>
            <a:ext cx="79248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20200214_2114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24001"/>
            <a:ext cx="6858000" cy="838200"/>
          </a:xfrm>
          <a:prstGeom prst="rect">
            <a:avLst/>
          </a:prstGeom>
        </p:spPr>
      </p:pic>
      <p:pic>
        <p:nvPicPr>
          <p:cNvPr id="6" name="Picture 5" descr="20200214_2137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28601"/>
            <a:ext cx="6372225" cy="9144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2743200"/>
          <a:ext cx="8001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১)</a:t>
                      </a:r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চতুর্ভুজ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কি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বলতে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(২) </a:t>
                      </a:r>
                      <a:r>
                        <a:rPr lang="en-US" sz="2800" b="1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চতুর্ভুজের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প্রকারভেদ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ব্যাখ্যা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করতে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28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(৩)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চতুর্ভুজের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ধর্মাবলি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যাচাই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যুক্তিমূলক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প্রমাণ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করতে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  </a:t>
            </a:r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5334000" y="45720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 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4124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hlinkClick r:id="rId2"/>
              </a:rPr>
              <a:t>bipulsarkar1977@gmail.com</a:t>
            </a:r>
            <a:r>
              <a:rPr lang="en-US" b="1" dirty="0" smtClean="0"/>
              <a:t>                                                                                       </a:t>
            </a:r>
            <a:r>
              <a:rPr lang="en-US" b="1" dirty="0" smtClean="0">
                <a:solidFill>
                  <a:srgbClr val="C00000"/>
                </a:solidFill>
              </a:rPr>
              <a:t>01730169555 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7467600" y="152400"/>
          <a:ext cx="1676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</a:tblGrid>
              <a:tr h="2286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সময়ঃ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৩ </a:t>
                      </a:r>
                      <a:r>
                        <a:rPr lang="en-US" dirty="0" err="1" smtClean="0"/>
                        <a:t>মিঃ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চতুর্ভুজের সংগ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</p:spPr>
      </p:pic>
      <p:pic>
        <p:nvPicPr>
          <p:cNvPr id="8" name="Picture 7" descr="20200119_193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09600" cy="592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1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282"/>
            <a:ext cx="9144000" cy="6907282"/>
          </a:xfrm>
          <a:prstGeom prst="rect">
            <a:avLst/>
          </a:prstGeom>
        </p:spPr>
      </p:pic>
      <p:pic>
        <p:nvPicPr>
          <p:cNvPr id="4" name="Picture 3" descr="সামান্তিক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76200"/>
            <a:ext cx="4733925" cy="838200"/>
          </a:xfrm>
          <a:prstGeom prst="rect">
            <a:avLst/>
          </a:prstGeom>
        </p:spPr>
      </p:pic>
      <p:sp>
        <p:nvSpPr>
          <p:cNvPr id="5" name="Parallelogram 4"/>
          <p:cNvSpPr/>
          <p:nvPr/>
        </p:nvSpPr>
        <p:spPr>
          <a:xfrm>
            <a:off x="2209800" y="1295400"/>
            <a:ext cx="4191000" cy="1524000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সামান্তরিক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3820160"/>
          <a:ext cx="8001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সামান্তরিকঃ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চতুর্ভুজের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বিপরীত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বাহুগুলো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পরস্পর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সমান্তরাল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,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তা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সামান্তরিক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।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সামান্তরিকের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সীমাবদ্ধ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ক্ষেত্রকে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সামান্তরিকক্ষেত্র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rot="5400000" flipH="1" flipV="1">
            <a:off x="4380706" y="1332706"/>
            <a:ext cx="381794" cy="79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4077494" y="2780506"/>
            <a:ext cx="381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19800" y="1981200"/>
            <a:ext cx="381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19800" y="2133600"/>
            <a:ext cx="381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09800" y="2133600"/>
            <a:ext cx="381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09800" y="1981200"/>
            <a:ext cx="381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488</Words>
  <Application>Microsoft Office PowerPoint</Application>
  <PresentationFormat>On-screen Show (4:3)</PresentationFormat>
  <Paragraphs>90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bipul sarkar</dc:creator>
  <cp:lastModifiedBy>mogno</cp:lastModifiedBy>
  <cp:revision>58</cp:revision>
  <dcterms:created xsi:type="dcterms:W3CDTF">2006-08-16T00:00:00Z</dcterms:created>
  <dcterms:modified xsi:type="dcterms:W3CDTF">2020-03-26T20:23:45Z</dcterms:modified>
</cp:coreProperties>
</file>